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9"/>
  </p:notesMasterIdLst>
  <p:sldIdLst>
    <p:sldId id="256" r:id="rId2"/>
    <p:sldId id="283" r:id="rId3"/>
    <p:sldId id="258" r:id="rId4"/>
    <p:sldId id="259" r:id="rId5"/>
    <p:sldId id="260" r:id="rId6"/>
    <p:sldId id="280" r:id="rId7"/>
    <p:sldId id="279" r:id="rId8"/>
    <p:sldId id="261" r:id="rId9"/>
    <p:sldId id="281" r:id="rId10"/>
    <p:sldId id="282" r:id="rId11"/>
    <p:sldId id="262" r:id="rId12"/>
    <p:sldId id="263" r:id="rId13"/>
    <p:sldId id="264" r:id="rId14"/>
    <p:sldId id="265" r:id="rId15"/>
    <p:sldId id="266" r:id="rId16"/>
    <p:sldId id="267" r:id="rId17"/>
    <p:sldId id="278" r:id="rId18"/>
    <p:sldId id="268" r:id="rId19"/>
    <p:sldId id="269" r:id="rId20"/>
    <p:sldId id="270" r:id="rId21"/>
    <p:sldId id="271" r:id="rId22"/>
    <p:sldId id="272" r:id="rId23"/>
    <p:sldId id="273" r:id="rId24"/>
    <p:sldId id="274" r:id="rId25"/>
    <p:sldId id="275" r:id="rId26"/>
    <p:sldId id="276"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8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F2179-9C95-4F5D-9D5D-634F63FFFFFF}" type="datetimeFigureOut">
              <a:rPr lang="en-US" smtClean="0"/>
              <a:pPr/>
              <a:t>11/5/2020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401F42-BFD7-43FF-B981-C9CDAC096C4E}" type="slidenum">
              <a:rPr lang="en-US" smtClean="0"/>
              <a:pPr/>
              <a:t>‹#›</a:t>
            </a:fld>
            <a:endParaRPr lang="en-US"/>
          </a:p>
        </p:txBody>
      </p:sp>
    </p:spTree>
    <p:extLst>
      <p:ext uri="{BB962C8B-B14F-4D97-AF65-F5344CB8AC3E}">
        <p14:creationId xmlns:p14="http://schemas.microsoft.com/office/powerpoint/2010/main" val="3054917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F42-BFD7-43FF-B981-C9CDAC096C4E}" type="slidenum">
              <a:rPr lang="en-US" smtClean="0"/>
              <a:pPr/>
              <a:t>4</a:t>
            </a:fld>
            <a:endParaRPr lang="en-US"/>
          </a:p>
        </p:txBody>
      </p:sp>
    </p:spTree>
    <p:extLst>
      <p:ext uri="{BB962C8B-B14F-4D97-AF65-F5344CB8AC3E}">
        <p14:creationId xmlns:p14="http://schemas.microsoft.com/office/powerpoint/2010/main" val="210866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4DCC7D-7B79-42A3-9673-637698C03A8E}"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4624065"/>
      </p:ext>
    </p:extLst>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6890782"/>
      </p:ext>
    </p:extLst>
  </p:cSld>
  <p:clrMapOvr>
    <a:masterClrMapping/>
  </p:clrMapOvr>
  <p:timing>
    <p:tnLst>
      <p:par>
        <p:cTn id="1" dur="indefinite" restart="never" nodeType="tmRoot"/>
      </p:par>
    </p:tnLst>
  </p:timing>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5970203"/>
      </p:ext>
    </p:extLst>
  </p:cSld>
  <p:clrMapOvr>
    <a:masterClrMapping/>
  </p:clrMapOvr>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4652557"/>
      </p:ext>
    </p:extLst>
  </p:cSld>
  <p:clrMapOvr>
    <a:masterClrMapping/>
  </p:clrMapOvr>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6588847"/>
      </p:ext>
    </p:extLst>
  </p:cSld>
  <p:clrMapOvr>
    <a:masterClrMapping/>
  </p:clrMapOvr>
  <p:timing>
    <p:tnLst>
      <p:par>
        <p:cTn id="1" dur="indefinite" restart="never" nodeType="tmRoot"/>
      </p:par>
    </p:tnLst>
  </p:timing>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9745"/>
      </p:ext>
    </p:extLst>
  </p:cSld>
  <p:clrMapOvr>
    <a:masterClrMapping/>
  </p:clrMapOvr>
  <p:timing>
    <p:tnLst>
      <p:par>
        <p:cTn id="1" dur="indefinite" restart="never" nodeType="tmRoot"/>
      </p:par>
    </p:tnLst>
  </p:timing>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755416-03B7-49A1-B785-FF4485BF6550}"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88345680"/>
      </p:ext>
    </p:extLst>
  </p:cSld>
  <p:clrMapOvr>
    <a:masterClrMapping/>
  </p:clrMapOvr>
  <p:transition>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904AF0-D492-42E9-AE8A-258A98059AC2}"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665113"/>
      </p:ext>
    </p:extLst>
  </p:cSld>
  <p:clrMapOvr>
    <a:masterClrMapping/>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6406FB-982A-465B-978E-8E443DD527E0}"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88401500"/>
      </p:ext>
    </p:extLst>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D9BFE2-7EAB-4FAA-8373-4F1C1F54E817}"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4041400"/>
      </p:ext>
    </p:extLst>
  </p:cSld>
  <p:clrMapOvr>
    <a:masterClrMapping/>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7E3606-4625-4EB8-97BB-AA1BDAEBC1B4}" type="datetime1">
              <a:rPr lang="en-US" smtClean="0"/>
              <a:t>11/5/2020</a:t>
            </a:fld>
            <a:endParaRPr lang="en-US"/>
          </a:p>
        </p:txBody>
      </p:sp>
      <p:sp>
        <p:nvSpPr>
          <p:cNvPr id="6" name="Footer Placeholder 5"/>
          <p:cNvSpPr>
            <a:spLocks noGrp="1"/>
          </p:cNvSpPr>
          <p:nvPr>
            <p:ph type="ftr" sz="quarter" idx="11"/>
          </p:nvPr>
        </p:nvSpPr>
        <p:spPr/>
        <p:txBody>
          <a:bodyPr/>
          <a:lstStyle/>
          <a:p>
            <a:r>
              <a:rPr lang="en-US" smtClean="0"/>
              <a:t>MD.ABU RAIHAN LECTER.I.CT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3979808"/>
      </p:ext>
    </p:extLst>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2CA1D-032F-402C-AEF5-56BA25D66280}" type="datetime1">
              <a:rPr lang="en-US" smtClean="0"/>
              <a:t>11/5/2020</a:t>
            </a:fld>
            <a:endParaRPr lang="en-US"/>
          </a:p>
        </p:txBody>
      </p:sp>
      <p:sp>
        <p:nvSpPr>
          <p:cNvPr id="8" name="Footer Placeholder 7"/>
          <p:cNvSpPr>
            <a:spLocks noGrp="1"/>
          </p:cNvSpPr>
          <p:nvPr>
            <p:ph type="ftr" sz="quarter" idx="11"/>
          </p:nvPr>
        </p:nvSpPr>
        <p:spPr/>
        <p:txBody>
          <a:bodyPr/>
          <a:lstStyle/>
          <a:p>
            <a:r>
              <a:rPr lang="en-US" smtClean="0"/>
              <a:t>MD.ABU RAIHAN LECTER.I.CT</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5639681"/>
      </p:ext>
    </p:extLst>
  </p:cSld>
  <p:clrMapOvr>
    <a:masterClrMapping/>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703B6B-091A-4C38-A6A5-5EC77BE891BE}" type="datetime1">
              <a:rPr lang="en-US" smtClean="0"/>
              <a:t>11/5/2020</a:t>
            </a:fld>
            <a:endParaRPr lang="en-US"/>
          </a:p>
        </p:txBody>
      </p:sp>
      <p:sp>
        <p:nvSpPr>
          <p:cNvPr id="4" name="Footer Placeholder 3"/>
          <p:cNvSpPr>
            <a:spLocks noGrp="1"/>
          </p:cNvSpPr>
          <p:nvPr>
            <p:ph type="ftr" sz="quarter" idx="11"/>
          </p:nvPr>
        </p:nvSpPr>
        <p:spPr/>
        <p:txBody>
          <a:bodyPr/>
          <a:lstStyle/>
          <a:p>
            <a:r>
              <a:rPr lang="en-US" smtClean="0"/>
              <a:t>MD.ABU RAIHAN LECTER.I.CT</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94513782"/>
      </p:ext>
    </p:extLst>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E65B8-CDB1-4C1E-9C47-63C1A5A35490}" type="datetime1">
              <a:rPr lang="en-US" smtClean="0"/>
              <a:t>11/5/2020</a:t>
            </a:fld>
            <a:endParaRPr lang="en-US"/>
          </a:p>
        </p:txBody>
      </p:sp>
      <p:sp>
        <p:nvSpPr>
          <p:cNvPr id="3" name="Footer Placeholder 2"/>
          <p:cNvSpPr>
            <a:spLocks noGrp="1"/>
          </p:cNvSpPr>
          <p:nvPr>
            <p:ph type="ftr" sz="quarter" idx="11"/>
          </p:nvPr>
        </p:nvSpPr>
        <p:spPr/>
        <p:txBody>
          <a:bodyPr/>
          <a:lstStyle/>
          <a:p>
            <a:r>
              <a:rPr lang="en-US" smtClean="0"/>
              <a:t>MD.ABU RAIHAN LECTER.I.CT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9380525"/>
      </p:ext>
    </p:extLst>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70836C-4319-4CBC-9103-DE83D5FA04A6}" type="datetime1">
              <a:rPr lang="en-US" smtClean="0"/>
              <a:t>11/5/2020</a:t>
            </a:fld>
            <a:endParaRPr lang="en-US"/>
          </a:p>
        </p:txBody>
      </p:sp>
      <p:sp>
        <p:nvSpPr>
          <p:cNvPr id="6" name="Footer Placeholder 5"/>
          <p:cNvSpPr>
            <a:spLocks noGrp="1"/>
          </p:cNvSpPr>
          <p:nvPr>
            <p:ph type="ftr" sz="quarter" idx="11"/>
          </p:nvPr>
        </p:nvSpPr>
        <p:spPr/>
        <p:txBody>
          <a:bodyPr/>
          <a:lstStyle/>
          <a:p>
            <a:r>
              <a:rPr lang="en-US" smtClean="0"/>
              <a:t>MD.ABU RAIHAN LECTER.I.CT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8197091"/>
      </p:ext>
    </p:extLst>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C78AC-4015-469B-A85E-1CF3D4CB221D}" type="datetime1">
              <a:rPr lang="en-US" smtClean="0"/>
              <a:t>11/5/2020</a:t>
            </a:fld>
            <a:endParaRPr lang="en-US"/>
          </a:p>
        </p:txBody>
      </p:sp>
      <p:sp>
        <p:nvSpPr>
          <p:cNvPr id="6" name="Footer Placeholder 5"/>
          <p:cNvSpPr>
            <a:spLocks noGrp="1"/>
          </p:cNvSpPr>
          <p:nvPr>
            <p:ph type="ftr" sz="quarter" idx="11"/>
          </p:nvPr>
        </p:nvSpPr>
        <p:spPr/>
        <p:txBody>
          <a:bodyPr/>
          <a:lstStyle/>
          <a:p>
            <a:r>
              <a:rPr lang="en-US" smtClean="0"/>
              <a:t>MD.ABU RAIHAN LECTER.I.CT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5756979"/>
      </p:ext>
    </p:extLst>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34B096-CCFF-4E62-B238-B1EBC7B32F4B}" type="datetime1">
              <a:rPr lang="en-US" smtClean="0"/>
              <a:t>11/5/2020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MD.ABU RAIHAN LECTER.I.CT</a:t>
            </a: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22828486"/>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ransition>
    <p:wipe/>
  </p:transition>
  <p:timing>
    <p:tnLst>
      <p:par>
        <p:cTn id="1" dur="indefinite" restart="never" nodeType="tmRoot"/>
      </p:par>
    </p:tnLst>
  </p:timing>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4267200" cy="1143000"/>
          </a:xfrm>
        </p:spPr>
        <p:txBody>
          <a:bodyPr>
            <a:normAutofit/>
          </a:bodyPr>
          <a:lstStyle/>
          <a:p>
            <a:pPr algn="ctr"/>
            <a:r>
              <a:rPr lang="bn-BD" b="1" dirty="0" smtClean="0">
                <a:latin typeface="Nikosh" pitchFamily="2" charset="0"/>
                <a:cs typeface="Nikosh" pitchFamily="2" charset="0"/>
              </a:rPr>
              <a:t>শুভেচ্ছা/ স্বাগতম</a:t>
            </a:r>
            <a:endParaRPr lang="en-US" b="1" dirty="0">
              <a:latin typeface="Nikosh" pitchFamily="2" charset="0"/>
              <a:cs typeface="Nikosh" pitchFamily="2"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2057400"/>
            <a:ext cx="5222081" cy="3226603"/>
          </a:xfrm>
        </p:spPr>
      </p:pic>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6019800" cy="1143000"/>
          </a:xfrm>
        </p:spPr>
        <p:txBody>
          <a:bodyPr>
            <a:normAutofit fontScale="90000"/>
          </a:bodyPr>
          <a:lstStyle/>
          <a:p>
            <a:pPr algn="ctr"/>
            <a:r>
              <a:rPr lang="bn-BD" dirty="0" smtClean="0">
                <a:latin typeface="Nikosh" pitchFamily="2" charset="0"/>
                <a:cs typeface="Nikosh" pitchFamily="2" charset="0"/>
              </a:rPr>
              <a:t/>
            </a:r>
            <a:br>
              <a:rPr lang="bn-BD" dirty="0" smtClean="0">
                <a:latin typeface="Nikosh" pitchFamily="2" charset="0"/>
                <a:cs typeface="Nikosh" pitchFamily="2" charset="0"/>
              </a:rPr>
            </a:br>
            <a:r>
              <a:rPr lang="en-US" dirty="0">
                <a:latin typeface="Nikosh" pitchFamily="2" charset="0"/>
                <a:cs typeface="Nikosh" pitchFamily="2" charset="0"/>
              </a:rPr>
              <a:t>শিখন </a:t>
            </a:r>
            <a:r>
              <a:rPr lang="en-US" dirty="0" err="1">
                <a:latin typeface="Nikosh" pitchFamily="2" charset="0"/>
                <a:cs typeface="Nikosh" pitchFamily="2" charset="0"/>
              </a:rPr>
              <a:t>ফলের</a:t>
            </a:r>
            <a:r>
              <a:rPr lang="en-US" dirty="0">
                <a:latin typeface="Nikosh" pitchFamily="2" charset="0"/>
                <a:cs typeface="Nikosh" pitchFamily="2" charset="0"/>
              </a:rPr>
              <a:t> </a:t>
            </a:r>
            <a:r>
              <a:rPr lang="en-US" dirty="0" err="1">
                <a:latin typeface="Nikosh" pitchFamily="2" charset="0"/>
                <a:cs typeface="Nikosh" pitchFamily="2" charset="0"/>
              </a:rPr>
              <a:t>আলোকে</a:t>
            </a:r>
            <a:r>
              <a:rPr lang="en-US" dirty="0">
                <a:latin typeface="Nikosh" pitchFamily="2" charset="0"/>
                <a:cs typeface="Nikosh" pitchFamily="2" charset="0"/>
              </a:rPr>
              <a:t> </a:t>
            </a:r>
            <a:r>
              <a:rPr lang="en-US" dirty="0" err="1">
                <a:latin typeface="Nikosh" pitchFamily="2" charset="0"/>
                <a:cs typeface="Nikosh" pitchFamily="2" charset="0"/>
              </a:rPr>
              <a:t>প্রশ্ন</a:t>
            </a:r>
            <a:r>
              <a:rPr lang="bn-BD" dirty="0" smtClean="0">
                <a:latin typeface="Nikosh" pitchFamily="2" charset="0"/>
                <a:cs typeface="Nikosh" pitchFamily="2" charset="0"/>
              </a:rPr>
              <a:t/>
            </a:r>
            <a:br>
              <a:rPr lang="bn-BD"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a:latin typeface="Nikosh" pitchFamily="2" charset="0"/>
                <a:cs typeface="Nikosh" pitchFamily="2" charset="0"/>
              </a:rPr>
              <a:t/>
            </a:r>
            <a:br>
              <a:rPr lang="en-US" dirty="0">
                <a:latin typeface="Nikosh" pitchFamily="2" charset="0"/>
                <a:cs typeface="Nikosh" pitchFamily="2" charset="0"/>
              </a:rPr>
            </a:br>
            <a:endParaRPr lang="en-US" dirty="0">
              <a:latin typeface="Nikosh" pitchFamily="2" charset="0"/>
              <a:cs typeface="Nikosh" pitchFamily="2" charset="0"/>
            </a:endParaRPr>
          </a:p>
        </p:txBody>
      </p:sp>
      <p:sp>
        <p:nvSpPr>
          <p:cNvPr id="3" name="Content Placeholder 2"/>
          <p:cNvSpPr>
            <a:spLocks noGrp="1"/>
          </p:cNvSpPr>
          <p:nvPr>
            <p:ph idx="1"/>
          </p:nvPr>
        </p:nvSpPr>
        <p:spPr>
          <a:xfrm>
            <a:off x="1295400" y="2514600"/>
            <a:ext cx="6019800" cy="3429000"/>
          </a:xfrm>
        </p:spPr>
        <p:txBody>
          <a:bodyPr>
            <a:noAutofit/>
          </a:bodyPr>
          <a:lstStyle/>
          <a:p>
            <a:pPr>
              <a:buNone/>
            </a:pPr>
            <a:r>
              <a:rPr lang="bn-BD" sz="2400" dirty="0" smtClean="0">
                <a:latin typeface="Nikosh" pitchFamily="2" charset="0"/>
                <a:cs typeface="Nikosh" pitchFamily="2" charset="0"/>
              </a:rPr>
              <a:t>১। সংখ্যা পদ্ধতি কি?      </a:t>
            </a:r>
          </a:p>
          <a:p>
            <a:pPr>
              <a:buNone/>
            </a:pPr>
            <a:r>
              <a:rPr lang="bn-BD" sz="2400" dirty="0" smtClean="0">
                <a:latin typeface="Nikosh" pitchFamily="2" charset="0"/>
                <a:cs typeface="Nikosh" pitchFamily="2" charset="0"/>
              </a:rPr>
              <a:t>২। সংখ্যা পদ্ধতির প্রকারভেদ লিখ?   </a:t>
            </a:r>
          </a:p>
          <a:p>
            <a:pPr>
              <a:buNone/>
            </a:pPr>
            <a:r>
              <a:rPr lang="bn-BD" sz="2400" dirty="0" smtClean="0">
                <a:latin typeface="Nikosh" pitchFamily="2" charset="0"/>
                <a:cs typeface="Nikosh" pitchFamily="2" charset="0"/>
              </a:rPr>
              <a:t>৩। সংখ্যা পদ্ধতির বেজ বা ভিত আনুসারে প্রকারভেদ লিখ।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98375414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74638"/>
            <a:ext cx="3124200" cy="1143000"/>
          </a:xfrm>
        </p:spPr>
        <p:txBody>
          <a:bodyPr/>
          <a:lstStyle/>
          <a:p>
            <a:pPr algn="ctr"/>
            <a:r>
              <a:rPr lang="bn-BD" dirty="0" smtClean="0">
                <a:latin typeface="Nikosh" pitchFamily="2" charset="0"/>
                <a:cs typeface="Nikosh" pitchFamily="2" charset="0"/>
              </a:rPr>
              <a:t>একক কাজ</a:t>
            </a:r>
            <a:endParaRPr lang="en-US" dirty="0">
              <a:latin typeface="Nikosh" pitchFamily="2" charset="0"/>
              <a:cs typeface="Nikosh" pitchFamily="2" charset="0"/>
            </a:endParaRPr>
          </a:p>
        </p:txBody>
      </p:sp>
      <p:pic>
        <p:nvPicPr>
          <p:cNvPr id="4" name="Content Placeholder 3" descr="images23.jpg"/>
          <p:cNvPicPr>
            <a:picLocks noGrp="1" noChangeAspect="1"/>
          </p:cNvPicPr>
          <p:nvPr>
            <p:ph idx="1"/>
          </p:nvPr>
        </p:nvPicPr>
        <p:blipFill>
          <a:blip r:embed="rId2"/>
          <a:stretch>
            <a:fillRect/>
          </a:stretch>
        </p:blipFill>
        <p:spPr>
          <a:xfrm>
            <a:off x="572689" y="2209800"/>
            <a:ext cx="4450814" cy="3429000"/>
          </a:xfrm>
        </p:spPr>
      </p:pic>
      <p:pic>
        <p:nvPicPr>
          <p:cNvPr id="5" name="Content Placeholder 3" descr="images321.jpg"/>
          <p:cNvPicPr>
            <a:picLocks noChangeAspect="1"/>
          </p:cNvPicPr>
          <p:nvPr/>
        </p:nvPicPr>
        <p:blipFill>
          <a:blip r:embed="rId3"/>
          <a:stretch>
            <a:fillRect/>
          </a:stretch>
        </p:blipFill>
        <p:spPr>
          <a:xfrm>
            <a:off x="5153064" y="1971579"/>
            <a:ext cx="3211488" cy="3819621"/>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4724400" cy="1143000"/>
          </a:xfrm>
        </p:spPr>
        <p:txBody>
          <a:bodyPr>
            <a:normAutofit/>
          </a:bodyPr>
          <a:lstStyle/>
          <a:p>
            <a:pPr algn="ctr"/>
            <a:r>
              <a:rPr lang="bn-BD" dirty="0" smtClean="0">
                <a:latin typeface="Nikosh" pitchFamily="2" charset="0"/>
                <a:cs typeface="Nikosh" pitchFamily="2" charset="0"/>
              </a:rPr>
              <a:t>একক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2514600" y="1981200"/>
            <a:ext cx="3581400" cy="1447800"/>
          </a:xfrm>
        </p:spPr>
        <p:txBody>
          <a:bodyPr>
            <a:normAutofit fontScale="85000" lnSpcReduction="10000"/>
          </a:bodyPr>
          <a:lstStyle/>
          <a:p>
            <a:pPr algn="ctr">
              <a:buNone/>
            </a:pPr>
            <a:r>
              <a:rPr lang="bn-BD" sz="4000" dirty="0" smtClean="0">
                <a:latin typeface="Nikosh" pitchFamily="2" charset="0"/>
                <a:cs typeface="Nikosh" pitchFamily="2" charset="0"/>
              </a:rPr>
              <a:t>সংখ্যা পদ্ধতি কি ?</a:t>
            </a:r>
          </a:p>
          <a:p>
            <a:pPr algn="ctr">
              <a:buNone/>
            </a:pPr>
            <a:r>
              <a:rPr lang="bn-BD" sz="3200" dirty="0" smtClean="0">
                <a:latin typeface="Nikosh" pitchFamily="2" charset="0"/>
                <a:cs typeface="Nikosh" pitchFamily="2" charset="0"/>
              </a:rPr>
              <a:t>সময়ঃ ২ মিনিট </a:t>
            </a:r>
          </a:p>
          <a:p>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638"/>
            <a:ext cx="5410200" cy="1143000"/>
          </a:xfrm>
        </p:spPr>
        <p:txBody>
          <a:bodyPr>
            <a:normAutofit/>
          </a:bodyPr>
          <a:lstStyle/>
          <a:p>
            <a:pPr algn="ctr"/>
            <a:r>
              <a:rPr lang="bn-BD" dirty="0" smtClean="0">
                <a:latin typeface="Nikosh" pitchFamily="2" charset="0"/>
                <a:cs typeface="Nikosh" pitchFamily="2" charset="0"/>
              </a:rPr>
              <a:t>একক কাজের সমাধান</a:t>
            </a:r>
            <a:endParaRPr lang="en-US" dirty="0">
              <a:latin typeface="Nikosh" pitchFamily="2" charset="0"/>
              <a:cs typeface="Nikosh" pitchFamily="2" charset="0"/>
            </a:endParaRPr>
          </a:p>
        </p:txBody>
      </p:sp>
      <p:sp>
        <p:nvSpPr>
          <p:cNvPr id="3" name="Content Placeholder 2"/>
          <p:cNvSpPr>
            <a:spLocks noGrp="1"/>
          </p:cNvSpPr>
          <p:nvPr>
            <p:ph idx="1"/>
          </p:nvPr>
        </p:nvSpPr>
        <p:spPr>
          <a:xfrm>
            <a:off x="381000" y="1600201"/>
            <a:ext cx="8458200" cy="1600199"/>
          </a:xfrm>
        </p:spPr>
        <p:txBody>
          <a:bodyPr>
            <a:noAutofit/>
          </a:bodyPr>
          <a:lstStyle/>
          <a:p>
            <a:pPr>
              <a:buNone/>
            </a:pPr>
            <a:r>
              <a:rPr lang="bn-BD" sz="4000" dirty="0" smtClean="0">
                <a:latin typeface="Nikosh" pitchFamily="2" charset="0"/>
                <a:cs typeface="Nikosh" pitchFamily="2" charset="0"/>
              </a:rPr>
              <a:t> কোন সংখ্যা লেখা বা প্রকাশ করার পদ্ধতিকেই সংখ্যা পদ্ধতি বলা হয়। সংখ্যা তৈরি করার বিভিন্ন প্রতিকই হচ্ছে অংক। অংক  ব্যবহার  করে সংখ্যা পদ্ধতির সাহায্যে যে কোন পরিমাণকে  প্রকাশ করা যায়। যেমনঃ দশমিক সংখ্যা ৷</a:t>
            </a:r>
            <a:endParaRPr lang="en-US" sz="40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3429000" cy="1143000"/>
          </a:xfrm>
        </p:spPr>
        <p:txBody>
          <a:bodyPr>
            <a:normAutofit/>
          </a:bodyPr>
          <a:lstStyle/>
          <a:p>
            <a:pPr algn="ctr"/>
            <a:r>
              <a:rPr lang="bn-BD" dirty="0" smtClean="0">
                <a:latin typeface="Nikosh" pitchFamily="2" charset="0"/>
                <a:cs typeface="Nikosh" pitchFamily="2" charset="0"/>
              </a:rPr>
              <a:t>জোড়ায় কাজ</a:t>
            </a:r>
            <a:endParaRPr lang="en-US" dirty="0">
              <a:latin typeface="Nikosh" pitchFamily="2" charset="0"/>
              <a:cs typeface="Nikosh" pitchFamily="2" charset="0"/>
            </a:endParaRPr>
          </a:p>
        </p:txBody>
      </p:sp>
      <p:pic>
        <p:nvPicPr>
          <p:cNvPr id="4" name="Content Placeholder 3" descr="images41.jpg"/>
          <p:cNvPicPr>
            <a:picLocks noGrp="1" noChangeAspect="1"/>
          </p:cNvPicPr>
          <p:nvPr>
            <p:ph idx="1"/>
          </p:nvPr>
        </p:nvPicPr>
        <p:blipFill>
          <a:blip r:embed="rId2"/>
          <a:stretch>
            <a:fillRect/>
          </a:stretch>
        </p:blipFill>
        <p:spPr>
          <a:xfrm>
            <a:off x="838200" y="2161375"/>
            <a:ext cx="2971800" cy="3467101"/>
          </a:xfrm>
        </p:spPr>
      </p:pic>
      <p:pic>
        <p:nvPicPr>
          <p:cNvPr id="5" name="Content Placeholder 3" descr="images122.jpg"/>
          <p:cNvPicPr>
            <a:picLocks noChangeAspect="1"/>
          </p:cNvPicPr>
          <p:nvPr/>
        </p:nvPicPr>
        <p:blipFill>
          <a:blip r:embed="rId3"/>
          <a:stretch>
            <a:fillRect/>
          </a:stretch>
        </p:blipFill>
        <p:spPr>
          <a:xfrm>
            <a:off x="4604168" y="2209800"/>
            <a:ext cx="3549232" cy="32766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5562600" cy="1143000"/>
          </a:xfrm>
        </p:spPr>
        <p:txBody>
          <a:bodyPr/>
          <a:lstStyle/>
          <a:p>
            <a:pPr algn="ctr"/>
            <a:r>
              <a:rPr lang="bn-BD" dirty="0" smtClean="0">
                <a:latin typeface="Nikosh" pitchFamily="2" charset="0"/>
                <a:cs typeface="Nikosh" pitchFamily="2" charset="0"/>
              </a:rPr>
              <a:t>জোড়ায়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1447800" y="1981200"/>
            <a:ext cx="7086600" cy="2362200"/>
          </a:xfrm>
        </p:spPr>
        <p:txBody>
          <a:bodyPr>
            <a:normAutofit/>
          </a:bodyPr>
          <a:lstStyle/>
          <a:p>
            <a:pPr algn="ctr">
              <a:buNone/>
            </a:pPr>
            <a:r>
              <a:rPr lang="bn-BD" sz="3600" dirty="0" smtClean="0">
                <a:latin typeface="Nikosh" pitchFamily="2" charset="0"/>
                <a:cs typeface="Nikosh" pitchFamily="2" charset="0"/>
              </a:rPr>
              <a:t>সংখ্যা পদ্ধতির প্রকারভেদ লিখ?</a:t>
            </a:r>
          </a:p>
          <a:p>
            <a:pPr algn="ctr">
              <a:buNone/>
            </a:pPr>
            <a:r>
              <a:rPr lang="bn-BD" sz="3600" dirty="0" smtClean="0">
                <a:latin typeface="Nikosh" pitchFamily="2" charset="0"/>
                <a:cs typeface="Nikosh" pitchFamily="2" charset="0"/>
              </a:rPr>
              <a:t>সময়ঃ ৫ মিনিট  </a:t>
            </a:r>
            <a:endParaRPr lang="en-US" sz="36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096000" cy="1143000"/>
          </a:xfrm>
        </p:spPr>
        <p:txBody>
          <a:bodyPr>
            <a:normAutofit/>
          </a:bodyPr>
          <a:lstStyle/>
          <a:p>
            <a:pPr algn="ctr"/>
            <a:r>
              <a:rPr lang="bn-BD" dirty="0" smtClean="0">
                <a:latin typeface="Nikosh" pitchFamily="2" charset="0"/>
                <a:cs typeface="Nikosh" pitchFamily="2" charset="0"/>
              </a:rPr>
              <a:t>জোড়ায় কাজের সমাধান</a:t>
            </a:r>
            <a:endParaRPr lang="en-US" dirty="0">
              <a:latin typeface="Nikosh" pitchFamily="2" charset="0"/>
              <a:cs typeface="Nikosh" pitchFamily="2" charset="0"/>
            </a:endParaRPr>
          </a:p>
        </p:txBody>
      </p:sp>
      <p:sp>
        <p:nvSpPr>
          <p:cNvPr id="3" name="Content Placeholder 2"/>
          <p:cNvSpPr>
            <a:spLocks noGrp="1"/>
          </p:cNvSpPr>
          <p:nvPr>
            <p:ph idx="1"/>
          </p:nvPr>
        </p:nvSpPr>
        <p:spPr>
          <a:xfrm>
            <a:off x="914400" y="1219200"/>
            <a:ext cx="7315200" cy="4648200"/>
          </a:xfrm>
        </p:spPr>
        <p:txBody>
          <a:bodyPr>
            <a:normAutofit/>
          </a:bodyPr>
          <a:lstStyle/>
          <a:p>
            <a:pPr>
              <a:buNone/>
            </a:pPr>
            <a:r>
              <a:rPr lang="bn-BD" dirty="0" smtClean="0">
                <a:latin typeface="Nikosh" pitchFamily="2" charset="0"/>
                <a:cs typeface="Nikosh" pitchFamily="2" charset="0"/>
              </a:rPr>
              <a:t>অবস্থানের উপর ভিত্তি করে সংখ্যার মান কম- বেশী হতে পারে। এখানে কোন একটি সংখ্যার মান বের করার জন্য দকার-</a:t>
            </a:r>
          </a:p>
          <a:p>
            <a:pPr>
              <a:buNone/>
            </a:pPr>
            <a:r>
              <a:rPr lang="bn-BD" dirty="0" smtClean="0">
                <a:latin typeface="Nikosh" pitchFamily="2" charset="0"/>
                <a:cs typeface="Nikosh" pitchFamily="2" charset="0"/>
              </a:rPr>
              <a:t>   ক। সংখ্যাটিতে ব্যবহৃত অংক</a:t>
            </a:r>
            <a:r>
              <a:rPr lang="en-US" dirty="0" smtClean="0">
                <a:latin typeface="Nikosh" pitchFamily="2" charset="0"/>
                <a:cs typeface="Nikosh" pitchFamily="2" charset="0"/>
              </a:rPr>
              <a:t> </a:t>
            </a:r>
            <a:r>
              <a:rPr lang="bn-BD" dirty="0" smtClean="0">
                <a:latin typeface="Nikosh" pitchFamily="2" charset="0"/>
                <a:cs typeface="Nikosh" pitchFamily="2" charset="0"/>
              </a:rPr>
              <a:t>গুলোর নিজস্ব মান  খ। সংখ্যা পদ্ধতির বেজ বা ভিত  </a:t>
            </a:r>
          </a:p>
          <a:p>
            <a:pPr>
              <a:buNone/>
            </a:pPr>
            <a:r>
              <a:rPr lang="bn-BD" dirty="0" smtClean="0">
                <a:latin typeface="Nikosh" pitchFamily="2" charset="0"/>
                <a:cs typeface="Nikosh" pitchFamily="2" charset="0"/>
              </a:rPr>
              <a:t>গ। সংখ্যাটিতে ব্যবহৃত </a:t>
            </a:r>
            <a:r>
              <a:rPr lang="bn-BD" dirty="0" smtClean="0">
                <a:latin typeface="Nikosh" pitchFamily="2" charset="0"/>
                <a:cs typeface="Nikosh" pitchFamily="2" charset="0"/>
              </a:rPr>
              <a:t>অংকসভ্যতার আদি থেকে আজ পর্যন্ত যে সকল সংখ্যা পদ্ধতির প্রচলন হয়েছে, উপস্থাপন বা প্রকাশের উপর ভিত্তি করে তাদেরকে প্রধানত দুটি ভাগে ভাগ করা যায়।  </a:t>
            </a:r>
          </a:p>
          <a:p>
            <a:pPr>
              <a:buNone/>
            </a:pPr>
            <a:r>
              <a:rPr lang="bn-BD" dirty="0" smtClean="0">
                <a:latin typeface="Nikosh" pitchFamily="2" charset="0"/>
                <a:cs typeface="Nikosh" pitchFamily="2" charset="0"/>
              </a:rPr>
              <a:t>১। পজিশনাল সংখ্যা পদ্ধতিঃ  এই পদ্ধতিতে একটি সংখ্যা যে প্রতিকগুলো দিয়ে প্রকাশ করা হয় সেই প্রতিকগুলোর সংখ্যার গুলোর </a:t>
            </a:r>
            <a:r>
              <a:rPr lang="bn-BD" dirty="0" smtClean="0">
                <a:latin typeface="Nikosh" pitchFamily="2" charset="0"/>
                <a:cs typeface="Nikosh" pitchFamily="2" charset="0"/>
              </a:rPr>
              <a:t>অবস্থান বা স্থানীয় মান ) </a:t>
            </a:r>
            <a:r>
              <a:rPr lang="en-US" dirty="0" smtClean="0">
                <a:latin typeface="Nikosh" pitchFamily="2" charset="0"/>
                <a:cs typeface="Nikosh" pitchFamily="2" charset="0"/>
              </a:rPr>
              <a:t> </a:t>
            </a:r>
            <a:r>
              <a:rPr lang="bn-BD" dirty="0" smtClean="0">
                <a:latin typeface="Nikosh" pitchFamily="2" charset="0"/>
                <a:cs typeface="Nikosh" pitchFamily="2" charset="0"/>
              </a:rPr>
              <a:t>যেমনঃ ১১১  </a:t>
            </a:r>
            <a:endParaRPr lang="en-US" dirty="0" smtClean="0">
              <a:latin typeface="Nikosh" pitchFamily="2" charset="0"/>
              <a:cs typeface="Nikosh" pitchFamily="2" charset="0"/>
            </a:endParaRPr>
          </a:p>
          <a:p>
            <a:pPr>
              <a:buNone/>
            </a:pPr>
            <a:r>
              <a:rPr lang="bn-BD" dirty="0" smtClean="0">
                <a:latin typeface="Nikosh" pitchFamily="2" charset="0"/>
                <a:cs typeface="Nikosh" pitchFamily="2" charset="0"/>
              </a:rPr>
              <a:t>তাছাড়া  পজিশনাল সংখ্যা পদ্ধতি চার প্রকার  নিম্নে দেখুনঃ </a:t>
            </a:r>
            <a:endParaRPr lang="bn-BD" dirty="0" smtClean="0">
              <a:latin typeface="Nikosh" pitchFamily="2" charset="0"/>
              <a:cs typeface="Nikosh" pitchFamily="2" charset="0"/>
            </a:endParaRPr>
          </a:p>
        </p:txBody>
      </p:sp>
      <p:sp>
        <p:nvSpPr>
          <p:cNvPr id="5" name="Footer Placeholder 4"/>
          <p:cNvSpPr>
            <a:spLocks noGrp="1"/>
          </p:cNvSpPr>
          <p:nvPr>
            <p:ph type="ftr" sz="quarter" idx="11"/>
          </p:nvPr>
        </p:nvSpPr>
        <p:spPr/>
        <p:txBody>
          <a:bodyPr/>
          <a:lstStyle/>
          <a:p>
            <a:r>
              <a:rPr lang="en-US" smtClean="0"/>
              <a:t>MD.ABU RAIHAN LECTER.I.CT</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702940050"/>
              </p:ext>
            </p:extLst>
          </p:nvPr>
        </p:nvGraphicFramePr>
        <p:xfrm>
          <a:off x="0" y="5013960"/>
          <a:ext cx="9144000" cy="1463040"/>
        </p:xfrm>
        <a:graphic>
          <a:graphicData uri="http://schemas.openxmlformats.org/drawingml/2006/table">
            <a:tbl>
              <a:tblPr firstRow="1" bandRow="1">
                <a:tableStyleId>{5C22544A-7EE6-4342-B048-85BDC9FD1C3A}</a:tableStyleId>
              </a:tblPr>
              <a:tblGrid>
                <a:gridCol w="1930401"/>
                <a:gridCol w="2032000"/>
                <a:gridCol w="5181599"/>
              </a:tblGrid>
              <a:tr h="317240">
                <a:tc>
                  <a:txBody>
                    <a:bodyPr/>
                    <a:lstStyle/>
                    <a:p>
                      <a:r>
                        <a:rPr lang="bn-BD" b="0" dirty="0" smtClean="0">
                          <a:latin typeface="Nikosh" pitchFamily="2" charset="0"/>
                          <a:cs typeface="Nikosh" pitchFamily="2" charset="0"/>
                        </a:rPr>
                        <a:t>শতক  = ১</a:t>
                      </a:r>
                      <a:endParaRPr lang="en-US" b="0" dirty="0">
                        <a:latin typeface="Nikosh" pitchFamily="2" charset="0"/>
                        <a:cs typeface="Nikosh"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b="0" dirty="0" smtClean="0">
                          <a:latin typeface="Nikosh" pitchFamily="2" charset="0"/>
                          <a:cs typeface="Nikosh" pitchFamily="2" charset="0"/>
                        </a:rPr>
                        <a:t>১×১০০ = ১০০ </a:t>
                      </a:r>
                      <a:endParaRPr lang="en-US" b="0" dirty="0">
                        <a:latin typeface="Nikosh" pitchFamily="2" charset="0"/>
                        <a:cs typeface="Nikosh" pitchFamily="2" charset="0"/>
                      </a:endParaRPr>
                    </a:p>
                  </a:txBody>
                  <a:tcPr/>
                </a:tc>
                <a:tc>
                  <a:txBody>
                    <a:bodyPr/>
                    <a:lstStyle/>
                    <a:p>
                      <a:r>
                        <a:rPr lang="bn-BD" b="0" dirty="0" smtClean="0">
                          <a:latin typeface="Nikosh" pitchFamily="2" charset="0"/>
                          <a:cs typeface="Nikosh" pitchFamily="2" charset="0"/>
                        </a:rPr>
                        <a:t> ক। বাইনারি</a:t>
                      </a:r>
                      <a:r>
                        <a:rPr lang="bn-BD" b="0" baseline="0" dirty="0" smtClean="0">
                          <a:latin typeface="Nikosh" pitchFamily="2" charset="0"/>
                          <a:cs typeface="Nikosh" pitchFamily="2" charset="0"/>
                        </a:rPr>
                        <a:t> সংখ্যা পদ্ধতি </a:t>
                      </a:r>
                      <a:endParaRPr lang="en-US" b="0" dirty="0">
                        <a:latin typeface="Nikosh" pitchFamily="2" charset="0"/>
                        <a:cs typeface="Nikosh" pitchFamily="2" charset="0"/>
                      </a:endParaRPr>
                    </a:p>
                  </a:txBody>
                  <a:tcPr/>
                </a:tc>
              </a:tr>
              <a:tr h="317240">
                <a:tc>
                  <a:txBody>
                    <a:bodyPr/>
                    <a:lstStyle/>
                    <a:p>
                      <a:r>
                        <a:rPr lang="bn-BD" dirty="0" smtClean="0">
                          <a:latin typeface="Nikosh" pitchFamily="2" charset="0"/>
                          <a:cs typeface="Nikosh" pitchFamily="2" charset="0"/>
                        </a:rPr>
                        <a:t> দশক  = ১ </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১ ×১০=১০  </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খ।</a:t>
                      </a:r>
                      <a:r>
                        <a:rPr lang="bn-BD" baseline="0" dirty="0" smtClean="0">
                          <a:latin typeface="Nikosh" pitchFamily="2" charset="0"/>
                          <a:cs typeface="Nikosh" pitchFamily="2" charset="0"/>
                        </a:rPr>
                        <a:t> দশমিক সংখ্যা পদ্ধতি </a:t>
                      </a:r>
                      <a:endParaRPr lang="en-US" dirty="0">
                        <a:latin typeface="Nikosh" pitchFamily="2" charset="0"/>
                        <a:cs typeface="Nikosh" pitchFamily="2" charset="0"/>
                      </a:endParaRPr>
                    </a:p>
                  </a:txBody>
                  <a:tcPr/>
                </a:tc>
              </a:tr>
              <a:tr h="317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baseline="0" dirty="0" smtClean="0">
                          <a:latin typeface="Nikosh" pitchFamily="2" charset="0"/>
                          <a:cs typeface="Nikosh" pitchFamily="2" charset="0"/>
                        </a:rPr>
                        <a:t>একক  = ১  </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 ১×১= ১ </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গ। অক্টাল সংখ্যা</a:t>
                      </a:r>
                      <a:r>
                        <a:rPr lang="bn-BD" baseline="0" dirty="0" smtClean="0">
                          <a:latin typeface="Nikosh" pitchFamily="2" charset="0"/>
                          <a:cs typeface="Nikosh" pitchFamily="2" charset="0"/>
                        </a:rPr>
                        <a:t> পদ্ধতি </a:t>
                      </a:r>
                      <a:endParaRPr lang="en-US" dirty="0">
                        <a:latin typeface="Nikosh" pitchFamily="2" charset="0"/>
                        <a:cs typeface="Nikosh" pitchFamily="2" charset="0"/>
                      </a:endParaRPr>
                    </a:p>
                  </a:txBody>
                  <a:tcPr/>
                </a:tc>
              </a:tr>
              <a:tr h="221760">
                <a:tc>
                  <a:txBody>
                    <a:bodyPr/>
                    <a:lstStyle/>
                    <a:p>
                      <a:r>
                        <a:rPr lang="en-US" smtClean="0">
                          <a:latin typeface="Nikosh" pitchFamily="2" charset="0"/>
                          <a:cs typeface="Nikosh" pitchFamily="2" charset="0"/>
                        </a:rPr>
                        <a:t>                   +</a:t>
                      </a:r>
                      <a:endParaRPr lang="en-US">
                        <a:latin typeface="Nikosh" pitchFamily="2" charset="0"/>
                        <a:cs typeface="Nikosh" pitchFamily="2" charset="0"/>
                      </a:endParaRPr>
                    </a:p>
                  </a:txBody>
                  <a:tcPr/>
                </a:tc>
                <a:tc>
                  <a:txBody>
                    <a:bodyPr/>
                    <a:lstStyle/>
                    <a:p>
                      <a:r>
                        <a:rPr lang="bn-BD" dirty="0" smtClean="0">
                          <a:latin typeface="Nikosh" pitchFamily="2" charset="0"/>
                          <a:cs typeface="Nikosh" pitchFamily="2" charset="0"/>
                        </a:rPr>
                        <a:t>=     ১১১</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ঘ।</a:t>
                      </a:r>
                      <a:r>
                        <a:rPr lang="bn-BD" baseline="0" dirty="0" smtClean="0">
                          <a:latin typeface="Nikosh" pitchFamily="2" charset="0"/>
                          <a:cs typeface="Nikosh" pitchFamily="2" charset="0"/>
                        </a:rPr>
                        <a:t> </a:t>
                      </a:r>
                      <a:r>
                        <a:rPr lang="bn-BD" dirty="0" smtClean="0">
                          <a:latin typeface="Nikosh" pitchFamily="2" charset="0"/>
                          <a:cs typeface="Nikosh" pitchFamily="2" charset="0"/>
                        </a:rPr>
                        <a:t>হেক্সাডেসিমাল সংখ্যা</a:t>
                      </a:r>
                      <a:r>
                        <a:rPr lang="bn-BD" baseline="0" dirty="0" smtClean="0">
                          <a:latin typeface="Nikosh" pitchFamily="2" charset="0"/>
                          <a:cs typeface="Nikosh" pitchFamily="2" charset="0"/>
                        </a:rPr>
                        <a:t> পদ্ধতি </a:t>
                      </a:r>
                      <a:endParaRPr lang="en-US" dirty="0">
                        <a:latin typeface="Nikosh" pitchFamily="2" charset="0"/>
                        <a:cs typeface="Nikosh" pitchFamily="2" charset="0"/>
                      </a:endParaRPr>
                    </a:p>
                  </a:txBody>
                  <a:tcPr/>
                </a:tc>
              </a:tr>
            </a:tbl>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04088"/>
            <a:ext cx="6019800" cy="1143000"/>
          </a:xfrm>
        </p:spPr>
        <p:txBody>
          <a:bodyPr>
            <a:normAutofit/>
          </a:bodyPr>
          <a:lstStyle/>
          <a:p>
            <a:pPr algn="ctr"/>
            <a:r>
              <a:rPr lang="bn-BD" dirty="0" smtClean="0">
                <a:latin typeface="Nikosh" pitchFamily="2" charset="0"/>
                <a:cs typeface="Nikosh" pitchFamily="2" charset="0"/>
              </a:rPr>
              <a:t>  জোড়ায় কাজের সমাধান</a:t>
            </a:r>
            <a:endParaRPr lang="en-US" dirty="0"/>
          </a:p>
        </p:txBody>
      </p:sp>
      <p:sp>
        <p:nvSpPr>
          <p:cNvPr id="3" name="Content Placeholder 2"/>
          <p:cNvSpPr>
            <a:spLocks noGrp="1"/>
          </p:cNvSpPr>
          <p:nvPr>
            <p:ph idx="1"/>
          </p:nvPr>
        </p:nvSpPr>
        <p:spPr>
          <a:xfrm>
            <a:off x="457200" y="1935480"/>
            <a:ext cx="8229600" cy="2407920"/>
          </a:xfrm>
        </p:spPr>
        <p:txBody>
          <a:bodyPr/>
          <a:lstStyle/>
          <a:p>
            <a:pPr>
              <a:buNone/>
            </a:pPr>
            <a:r>
              <a:rPr lang="bn-BD" sz="2400" dirty="0" smtClean="0">
                <a:latin typeface="Nikosh" pitchFamily="2" charset="0"/>
                <a:cs typeface="Nikosh" pitchFamily="2" charset="0"/>
              </a:rPr>
              <a:t>২। নন-পজিশনাল সংখ্যা পদ্ধতিঃ এই পদ্ধতিতে সংখ্যায় উপস্থাপিত প্রতিকসমুহের অবস্থান সংখ্যার মানে কোন পরিবর্তন আনে না,  বা কোন প্রভাব বিস্তার করে না। সংখ্যার মান উপস্থাপিত প্রতিকগুলো নির্দেশিত মানের যোগফলের সমান এবং ব্যবহৃত  অংকগুলোর কোন স্থানীয় মান থাকেনা। যেমন- হায়ারোগ্লিফিক্স সংখ্যা পদ্ধতি। </a:t>
            </a:r>
            <a:endParaRPr lang="en-US" sz="2400" dirty="0" smtClean="0">
              <a:latin typeface="Nikosh" pitchFamily="2" charset="0"/>
              <a:cs typeface="Nikosh" pitchFamily="2" charset="0"/>
            </a:endParaRPr>
          </a:p>
          <a:p>
            <a:pPr>
              <a:buNone/>
            </a:pP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3657600" cy="1143000"/>
          </a:xfrm>
        </p:spPr>
        <p:txBody>
          <a:bodyPr/>
          <a:lstStyle/>
          <a:p>
            <a:pPr algn="ctr"/>
            <a:r>
              <a:rPr lang="bn-BD" dirty="0" smtClean="0">
                <a:latin typeface="Nikosh" pitchFamily="2" charset="0"/>
                <a:cs typeface="Nikosh" pitchFamily="2" charset="0"/>
              </a:rPr>
              <a:t>দলীয় কাজ</a:t>
            </a:r>
            <a:endParaRPr lang="en-US" dirty="0">
              <a:latin typeface="Nikosh" pitchFamily="2" charset="0"/>
              <a:cs typeface="Nikosh" pitchFamily="2" charset="0"/>
            </a:endParaRPr>
          </a:p>
        </p:txBody>
      </p:sp>
      <p:pic>
        <p:nvPicPr>
          <p:cNvPr id="4" name="Content Placeholder 3" descr="images211.jpg"/>
          <p:cNvPicPr>
            <a:picLocks noGrp="1" noChangeAspect="1"/>
          </p:cNvPicPr>
          <p:nvPr>
            <p:ph idx="1"/>
          </p:nvPr>
        </p:nvPicPr>
        <p:blipFill>
          <a:blip r:embed="rId2"/>
          <a:stretch>
            <a:fillRect/>
          </a:stretch>
        </p:blipFill>
        <p:spPr>
          <a:xfrm>
            <a:off x="457200" y="1981200"/>
            <a:ext cx="3424665" cy="3505200"/>
          </a:xfrm>
        </p:spPr>
      </p:pic>
      <p:pic>
        <p:nvPicPr>
          <p:cNvPr id="5" name="Content Placeholder 3" descr="images122.jpg"/>
          <p:cNvPicPr>
            <a:picLocks noChangeAspect="1"/>
          </p:cNvPicPr>
          <p:nvPr/>
        </p:nvPicPr>
        <p:blipFill>
          <a:blip r:embed="rId3"/>
          <a:stretch>
            <a:fillRect/>
          </a:stretch>
        </p:blipFill>
        <p:spPr>
          <a:xfrm>
            <a:off x="4114800" y="1828800"/>
            <a:ext cx="3814335" cy="3424727"/>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2" nodeType="clickEffect">
                                  <p:stCondLst>
                                    <p:cond delay="0"/>
                                  </p:stCondLst>
                                  <p:childTnLst>
                                    <p:animScale>
                                      <p:cBhvr>
                                        <p:cTn id="18"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4800600" cy="1143000"/>
          </a:xfrm>
        </p:spPr>
        <p:txBody>
          <a:bodyPr/>
          <a:lstStyle/>
          <a:p>
            <a:pPr algn="ctr"/>
            <a:r>
              <a:rPr lang="bn-BD" dirty="0" smtClean="0">
                <a:latin typeface="Nikosh" pitchFamily="2" charset="0"/>
                <a:cs typeface="Nikosh" pitchFamily="2" charset="0"/>
              </a:rPr>
              <a:t>দলীয় কাজের প্রশ্ন </a:t>
            </a:r>
            <a:endParaRPr lang="en-US" dirty="0">
              <a:latin typeface="Nikosh" pitchFamily="2" charset="0"/>
              <a:cs typeface="Nikosh" pitchFamily="2" charset="0"/>
            </a:endParaRPr>
          </a:p>
        </p:txBody>
      </p:sp>
      <p:sp>
        <p:nvSpPr>
          <p:cNvPr id="3" name="Content Placeholder 2"/>
          <p:cNvSpPr>
            <a:spLocks noGrp="1"/>
          </p:cNvSpPr>
          <p:nvPr>
            <p:ph idx="1"/>
          </p:nvPr>
        </p:nvSpPr>
        <p:spPr>
          <a:xfrm>
            <a:off x="1066800" y="1600200"/>
            <a:ext cx="7315200" cy="1752600"/>
          </a:xfrm>
        </p:spPr>
        <p:txBody>
          <a:bodyPr>
            <a:normAutofit/>
          </a:bodyPr>
          <a:lstStyle/>
          <a:p>
            <a:pPr>
              <a:buNone/>
            </a:pPr>
            <a:r>
              <a:rPr lang="bn-BD" sz="3200" dirty="0" smtClean="0">
                <a:latin typeface="Nikosh" pitchFamily="2" charset="0"/>
                <a:cs typeface="Nikosh" pitchFamily="2" charset="0"/>
              </a:rPr>
              <a:t> সংখ্যা পদ্ধতির বেজ বা ভিত অনুসারে প্রকারভেদ লিখ?</a:t>
            </a:r>
          </a:p>
          <a:p>
            <a:pPr algn="just">
              <a:buNone/>
            </a:pPr>
            <a:r>
              <a:rPr lang="bn-BD" sz="2800" dirty="0" smtClean="0">
                <a:latin typeface="Nikosh" pitchFamily="2" charset="0"/>
                <a:cs typeface="Nikosh" pitchFamily="2" charset="0"/>
              </a:rPr>
              <a:t>                     সময়ঃ ১০ মিনিট </a:t>
            </a:r>
            <a:endParaRPr lang="en-US" sz="2800" dirty="0" smtClean="0">
              <a:latin typeface="Nikosh" pitchFamily="2" charset="0"/>
              <a:cs typeface="Nikosh" pitchFamily="2" charset="0"/>
            </a:endParaRPr>
          </a:p>
          <a:p>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490485"/>
            <a:ext cx="3657600" cy="923330"/>
          </a:xfrm>
          <a:prstGeom prst="rect">
            <a:avLst/>
          </a:prstGeom>
        </p:spPr>
        <p:txBody>
          <a:bodyPr wrap="square">
            <a:spAutoFit/>
          </a:bodyPr>
          <a:lstStyle/>
          <a:p>
            <a:pPr lvl="0"/>
            <a:r>
              <a:rPr lang="bn-BD" sz="5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a:t>
            </a:r>
            <a:endParaRPr lang="en-US" sz="5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stretch>
            <a:fillRect/>
          </a:stretch>
        </p:blipFill>
        <p:spPr>
          <a:xfrm>
            <a:off x="6098519" y="1413815"/>
            <a:ext cx="2010255" cy="2141510"/>
          </a:xfrm>
          <a:prstGeom prst="rect">
            <a:avLst/>
          </a:prstGeom>
        </p:spPr>
      </p:pic>
      <p:sp>
        <p:nvSpPr>
          <p:cNvPr id="7" name="Rectangle 6"/>
          <p:cNvSpPr/>
          <p:nvPr/>
        </p:nvSpPr>
        <p:spPr>
          <a:xfrm>
            <a:off x="773406" y="3959529"/>
            <a:ext cx="4572000" cy="1938992"/>
          </a:xfrm>
          <a:prstGeom prst="rect">
            <a:avLst/>
          </a:prstGeom>
        </p:spPr>
        <p:txBody>
          <a:bodyPr>
            <a:spAutoFit/>
          </a:bodyPr>
          <a:lstStyle/>
          <a:p>
            <a:pPr lvl="0"/>
            <a:r>
              <a:rPr lang="bn-BD" sz="2400" b="1" dirty="0">
                <a:effectLst>
                  <a:outerShdw blurRad="38100" dist="38100" dir="2700000" algn="tl">
                    <a:srgbClr val="000000">
                      <a:alpha val="43137"/>
                    </a:srgbClr>
                  </a:outerShdw>
                </a:effectLst>
                <a:latin typeface="NikoshBAN" pitchFamily="2" charset="0"/>
                <a:cs typeface="NikoshBAN" pitchFamily="2" charset="0"/>
              </a:rPr>
              <a:t>মোঃ </a:t>
            </a:r>
            <a:r>
              <a:rPr lang="en-US" sz="2400" b="1" dirty="0" err="1">
                <a:effectLst>
                  <a:outerShdw blurRad="38100" dist="38100" dir="2700000" algn="tl">
                    <a:srgbClr val="000000">
                      <a:alpha val="43137"/>
                    </a:srgbClr>
                  </a:outerShdw>
                </a:effectLst>
                <a:latin typeface="NikoshBAN" pitchFamily="2" charset="0"/>
                <a:cs typeface="NikoshBAN" pitchFamily="2" charset="0"/>
              </a:rPr>
              <a:t>হুমায়ুন</a:t>
            </a:r>
            <a:r>
              <a:rPr lang="en-US" sz="2400" b="1" dirty="0">
                <a:effectLst>
                  <a:outerShdw blurRad="38100" dist="38100" dir="2700000" algn="tl">
                    <a:srgbClr val="000000">
                      <a:alpha val="43137"/>
                    </a:srgbClr>
                  </a:outerShdw>
                </a:effectLst>
                <a:latin typeface="NikoshBAN" pitchFamily="2" charset="0"/>
                <a:cs typeface="NikoshBAN" pitchFamily="2" charset="0"/>
              </a:rPr>
              <a:t> </a:t>
            </a:r>
            <a:r>
              <a:rPr lang="en-US" sz="2400" b="1" dirty="0" err="1">
                <a:effectLst>
                  <a:outerShdw blurRad="38100" dist="38100" dir="2700000" algn="tl">
                    <a:srgbClr val="000000">
                      <a:alpha val="43137"/>
                    </a:srgbClr>
                  </a:outerShdw>
                </a:effectLst>
                <a:latin typeface="NikoshBAN" pitchFamily="2" charset="0"/>
                <a:cs typeface="NikoshBAN" pitchFamily="2" charset="0"/>
              </a:rPr>
              <a:t>কবির</a:t>
            </a:r>
            <a:r>
              <a:rPr lang="bn-BD" sz="2400" b="1" dirty="0">
                <a:effectLst>
                  <a:outerShdw blurRad="38100" dist="38100" dir="2700000" algn="tl">
                    <a:srgbClr val="000000">
                      <a:alpha val="43137"/>
                    </a:srgbClr>
                  </a:outerShdw>
                </a:effectLst>
                <a:latin typeface="NikoshBAN" pitchFamily="2" charset="0"/>
                <a:cs typeface="NikoshBAN" pitchFamily="2" charset="0"/>
              </a:rPr>
              <a:t/>
            </a:r>
            <a:br>
              <a:rPr lang="bn-BD" sz="2400" b="1" dirty="0">
                <a:effectLst>
                  <a:outerShdw blurRad="38100" dist="38100" dir="2700000" algn="tl">
                    <a:srgbClr val="000000">
                      <a:alpha val="43137"/>
                    </a:srgbClr>
                  </a:outerShdw>
                </a:effectLst>
                <a:latin typeface="NikoshBAN" pitchFamily="2" charset="0"/>
                <a:cs typeface="NikoshBAN" pitchFamily="2" charset="0"/>
              </a:rPr>
            </a:br>
            <a:r>
              <a:rPr lang="en-US" sz="2400" b="1" dirty="0">
                <a:effectLst>
                  <a:outerShdw blurRad="38100" dist="38100" dir="2700000" algn="tl">
                    <a:srgbClr val="000000">
                      <a:alpha val="43137"/>
                    </a:srgbClr>
                  </a:outerShdw>
                </a:effectLst>
                <a:latin typeface="NikoshBAN" pitchFamily="2" charset="0"/>
                <a:cs typeface="NikoshBAN" pitchFamily="2" charset="0"/>
              </a:rPr>
              <a:t>              </a:t>
            </a:r>
            <a:r>
              <a:rPr lang="bn-BD" sz="2400" b="1" dirty="0">
                <a:effectLst>
                  <a:outerShdw blurRad="38100" dist="38100" dir="2700000" algn="tl">
                    <a:srgbClr val="000000">
                      <a:alpha val="43137"/>
                    </a:srgbClr>
                  </a:outerShdw>
                </a:effectLst>
                <a:latin typeface="NikoshBAN" pitchFamily="2" charset="0"/>
                <a:cs typeface="NikoshBAN" pitchFamily="2" charset="0"/>
              </a:rPr>
              <a:t>প্রভাষক</a:t>
            </a:r>
            <a:endParaRPr lang="en-US" sz="2400" b="1" dirty="0">
              <a:effectLst>
                <a:outerShdw blurRad="38100" dist="38100" dir="2700000" algn="tl">
                  <a:srgbClr val="000000">
                    <a:alpha val="43137"/>
                  </a:srgbClr>
                </a:outerShdw>
              </a:effectLst>
              <a:latin typeface="NikoshBAN" pitchFamily="2" charset="0"/>
              <a:cs typeface="NikoshBAN" pitchFamily="2" charset="0"/>
            </a:endParaRPr>
          </a:p>
          <a:p>
            <a:pPr lvl="0"/>
            <a:r>
              <a:rPr lang="en-US" sz="2400" b="1" dirty="0" err="1">
                <a:effectLst>
                  <a:outerShdw blurRad="38100" dist="38100" dir="2700000" algn="tl">
                    <a:srgbClr val="000000">
                      <a:alpha val="43137"/>
                    </a:srgbClr>
                  </a:outerShdw>
                </a:effectLst>
                <a:latin typeface="NikoshBAN" pitchFamily="2" charset="0"/>
                <a:cs typeface="NikoshBAN" pitchFamily="2" charset="0"/>
              </a:rPr>
              <a:t>রাজবাড়ী</a:t>
            </a:r>
            <a:r>
              <a:rPr lang="bn-BD" sz="2400" b="1" dirty="0">
                <a:effectLst>
                  <a:outerShdw blurRad="38100" dist="38100" dir="2700000" algn="tl">
                    <a:srgbClr val="000000">
                      <a:alpha val="43137"/>
                    </a:srgbClr>
                  </a:outerShdw>
                </a:effectLst>
                <a:latin typeface="NikoshBAN" pitchFamily="2" charset="0"/>
                <a:cs typeface="NikoshBAN" pitchFamily="2" charset="0"/>
              </a:rPr>
              <a:t> </a:t>
            </a:r>
            <a:r>
              <a:rPr lang="bn-BD" sz="2400" b="1" dirty="0" smtClean="0">
                <a:effectLst>
                  <a:outerShdw blurRad="38100" dist="38100" dir="2700000" algn="tl">
                    <a:srgbClr val="000000">
                      <a:alpha val="43137"/>
                    </a:srgbClr>
                  </a:outerShdw>
                </a:effectLst>
                <a:latin typeface="NikoshBAN" pitchFamily="2" charset="0"/>
                <a:cs typeface="NikoshBAN" pitchFamily="2" charset="0"/>
              </a:rPr>
              <a:t>কলেজ</a:t>
            </a:r>
            <a:r>
              <a:rPr lang="en-US" sz="2400" b="1" dirty="0" smtClean="0">
                <a:effectLst>
                  <a:outerShdw blurRad="38100" dist="38100" dir="2700000" algn="tl">
                    <a:srgbClr val="000000">
                      <a:alpha val="43137"/>
                    </a:srgbClr>
                  </a:outerShdw>
                </a:effectLst>
                <a:latin typeface="NikoshBAN" pitchFamily="2" charset="0"/>
                <a:cs typeface="NikoshBAN" pitchFamily="2" charset="0"/>
              </a:rPr>
              <a:t>                            </a:t>
            </a:r>
            <a:r>
              <a:rPr lang="bn-BD" sz="2400" b="1" dirty="0">
                <a:effectLst>
                  <a:outerShdw blurRad="38100" dist="38100" dir="2700000" algn="tl">
                    <a:srgbClr val="000000">
                      <a:alpha val="43137"/>
                    </a:srgbClr>
                  </a:outerShdw>
                </a:effectLst>
                <a:latin typeface="NikoshBAN" pitchFamily="2" charset="0"/>
                <a:cs typeface="NikoshBAN" pitchFamily="2" charset="0"/>
              </a:rPr>
              <a:t/>
            </a:r>
            <a:br>
              <a:rPr lang="bn-BD" sz="2400" b="1" dirty="0">
                <a:effectLst>
                  <a:outerShdw blurRad="38100" dist="38100" dir="2700000" algn="tl">
                    <a:srgbClr val="000000">
                      <a:alpha val="43137"/>
                    </a:srgbClr>
                  </a:outerShdw>
                </a:effectLst>
                <a:latin typeface="NikoshBAN" pitchFamily="2" charset="0"/>
                <a:cs typeface="NikoshBAN" pitchFamily="2" charset="0"/>
              </a:rPr>
            </a:br>
            <a:r>
              <a:rPr lang="en-US" sz="2400" b="1" dirty="0" err="1">
                <a:effectLst>
                  <a:outerShdw blurRad="38100" dist="38100" dir="2700000" algn="tl">
                    <a:srgbClr val="000000">
                      <a:alpha val="43137"/>
                    </a:srgbClr>
                  </a:outerShdw>
                </a:effectLst>
                <a:latin typeface="NikoshBAN" pitchFamily="2" charset="0"/>
                <a:cs typeface="NikoshBAN" pitchFamily="2" charset="0"/>
              </a:rPr>
              <a:t>নাচোল,চা</a:t>
            </a:r>
            <a:r>
              <a:rPr lang="bn-IN" sz="2400" b="1" dirty="0">
                <a:effectLst>
                  <a:outerShdw blurRad="38100" dist="38100" dir="2700000" algn="tl">
                    <a:srgbClr val="000000">
                      <a:alpha val="43137"/>
                    </a:srgbClr>
                  </a:outerShdw>
                </a:effectLst>
                <a:latin typeface="NikoshBAN" pitchFamily="2" charset="0"/>
                <a:cs typeface="NikoshBAN" pitchFamily="2" charset="0"/>
              </a:rPr>
              <a:t>ঁপাইনবাবগঞ্জ।</a:t>
            </a:r>
            <a:r>
              <a:rPr lang="bn-BD" sz="2400" b="1" dirty="0">
                <a:effectLst>
                  <a:outerShdw blurRad="38100" dist="38100" dir="2700000" algn="tl">
                    <a:srgbClr val="000000">
                      <a:alpha val="43137"/>
                    </a:srgbClr>
                  </a:outerShdw>
                </a:effectLst>
                <a:latin typeface="NikoshBAN" pitchFamily="2" charset="0"/>
                <a:cs typeface="NikoshBAN" pitchFamily="2" charset="0"/>
              </a:rPr>
              <a:t/>
            </a:r>
            <a:br>
              <a:rPr lang="bn-BD" sz="2400" b="1" dirty="0">
                <a:effectLst>
                  <a:outerShdw blurRad="38100" dist="38100" dir="2700000" algn="tl">
                    <a:srgbClr val="000000">
                      <a:alpha val="43137"/>
                    </a:srgbClr>
                  </a:outerShdw>
                </a:effectLst>
                <a:latin typeface="NikoshBAN" pitchFamily="2" charset="0"/>
                <a:cs typeface="NikoshBAN" pitchFamily="2" charset="0"/>
              </a:rPr>
            </a:br>
            <a:r>
              <a:rPr lang="en-US" sz="2400" b="1" dirty="0" err="1">
                <a:effectLst>
                  <a:outerShdw blurRad="38100" dist="38100" dir="2700000" algn="tl">
                    <a:srgbClr val="000000">
                      <a:alpha val="43137"/>
                    </a:srgbClr>
                  </a:outerShdw>
                </a:effectLst>
                <a:latin typeface="NikoshBAN" pitchFamily="2" charset="0"/>
                <a:cs typeface="NikoshBAN" pitchFamily="2" charset="0"/>
              </a:rPr>
              <a:t>মোবাইল</a:t>
            </a:r>
            <a:r>
              <a:rPr lang="en-US" sz="2400" b="1" dirty="0">
                <a:effectLst>
                  <a:outerShdw blurRad="38100" dist="38100" dir="2700000" algn="tl">
                    <a:srgbClr val="000000">
                      <a:alpha val="43137"/>
                    </a:srgbClr>
                  </a:outerShdw>
                </a:effectLst>
                <a:latin typeface="NikoshBAN" pitchFamily="2" charset="0"/>
                <a:cs typeface="NikoshBAN" pitchFamily="2" charset="0"/>
              </a:rPr>
              <a:t> নং-০১৭১</a:t>
            </a:r>
            <a:r>
              <a:rPr lang="bn-IN" sz="2400" b="1" dirty="0">
                <a:effectLst>
                  <a:outerShdw blurRad="38100" dist="38100" dir="2700000" algn="tl">
                    <a:srgbClr val="000000">
                      <a:alpha val="43137"/>
                    </a:srgbClr>
                  </a:outerShdw>
                </a:effectLst>
                <a:latin typeface="NikoshBAN" pitchFamily="2" charset="0"/>
                <a:cs typeface="NikoshBAN" pitchFamily="2" charset="0"/>
              </a:rPr>
              <a:t>৩৭৩৫১৭৩</a:t>
            </a:r>
            <a:endParaRPr lang="en-US" sz="24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9" name="Rectangle 8"/>
          <p:cNvSpPr/>
          <p:nvPr/>
        </p:nvSpPr>
        <p:spPr>
          <a:xfrm>
            <a:off x="3581400" y="3988026"/>
            <a:ext cx="5808246" cy="1569660"/>
          </a:xfrm>
          <a:prstGeom prst="rect">
            <a:avLst/>
          </a:prstGeom>
        </p:spPr>
        <p:txBody>
          <a:bodyPr wrap="square">
            <a:spAutoFit/>
          </a:bodyPr>
          <a:lstStyle/>
          <a:p>
            <a:pPr lvl="0" algn="ctr"/>
            <a:r>
              <a:rPr lang="bn-IN" sz="2400" b="1" dirty="0">
                <a:effectLst>
                  <a:outerShdw blurRad="38100" dist="38100" dir="2700000" algn="tl">
                    <a:srgbClr val="000000">
                      <a:alpha val="43137"/>
                    </a:srgbClr>
                  </a:outerShdw>
                </a:effectLst>
                <a:latin typeface="NikoshBAN" panose="02000000000000000000" pitchFamily="2" charset="0"/>
                <a:ea typeface="NikoshBAN" panose="02000000000000000000" pitchFamily="2" charset="0"/>
                <a:cs typeface="NikoshBAN" panose="02000000000000000000" pitchFamily="2" charset="0"/>
              </a:rPr>
              <a:t>শ্রেণি- একাদশ </a:t>
            </a:r>
            <a:endParaRPr lang="en-US" sz="2400" b="1" dirty="0">
              <a:effectLst>
                <a:outerShdw blurRad="38100" dist="38100" dir="2700000" algn="tl">
                  <a:srgbClr val="000000">
                    <a:alpha val="43137"/>
                  </a:srgbClr>
                </a:outerShdw>
              </a:effectLst>
              <a:latin typeface="NikoshBAN" panose="02000000000000000000" pitchFamily="2" charset="0"/>
              <a:ea typeface="NikoshBAN" panose="02000000000000000000" pitchFamily="2" charset="0"/>
              <a:cs typeface="NikoshBAN" panose="02000000000000000000" pitchFamily="2" charset="0"/>
            </a:endParaRPr>
          </a:p>
          <a:p>
            <a:pPr lvl="0"/>
            <a:r>
              <a:rPr lang="en-US" sz="2400" b="1" kern="0" dirty="0">
                <a:effectLst>
                  <a:outerShdw blurRad="38100" dist="38100" dir="2700000" algn="tl">
                    <a:srgbClr val="000000">
                      <a:alpha val="43137"/>
                    </a:srgbClr>
                  </a:outerShdw>
                </a:effectLst>
                <a:latin typeface="SutonnyMJ" pitchFamily="2" charset="0"/>
                <a:ea typeface="NikoshBAN" pitchFamily="2" charset="0"/>
                <a:cs typeface="SutonnyMJ" pitchFamily="2" charset="0"/>
              </a:rPr>
              <a:t>          </a:t>
            </a:r>
            <a:r>
              <a:rPr lang="bn-IN" sz="2400" b="1" kern="0" dirty="0">
                <a:effectLst>
                  <a:outerShdw blurRad="38100" dist="38100" dir="2700000" algn="tl">
                    <a:srgbClr val="000000">
                      <a:alpha val="43137"/>
                    </a:srgbClr>
                  </a:outerShdw>
                </a:effectLst>
                <a:latin typeface="NikoshBAN" panose="02000000000000000000" pitchFamily="2" charset="0"/>
                <a:ea typeface="NikoshBAN" panose="02000000000000000000" pitchFamily="2" charset="0"/>
                <a:cs typeface="NikoshBAN" panose="02000000000000000000" pitchFamily="2" charset="0"/>
              </a:rPr>
              <a:t>বিষয়ঃ তথ্য ও যোগাযোগ </a:t>
            </a:r>
            <a:r>
              <a:rPr lang="bn-IN" sz="2400" b="1" kern="0" dirty="0" smtClean="0">
                <a:effectLst>
                  <a:outerShdw blurRad="38100" dist="38100" dir="2700000" algn="tl">
                    <a:srgbClr val="000000">
                      <a:alpha val="43137"/>
                    </a:srgbClr>
                  </a:outerShdw>
                </a:effectLst>
                <a:latin typeface="NikoshBAN" panose="02000000000000000000" pitchFamily="2" charset="0"/>
                <a:ea typeface="NikoshBAN" panose="02000000000000000000" pitchFamily="2" charset="0"/>
                <a:cs typeface="NikoshBAN" panose="02000000000000000000" pitchFamily="2" charset="0"/>
              </a:rPr>
              <a:t>প্রযুক্তি</a:t>
            </a:r>
            <a:endParaRPr lang="en-US" sz="2400" b="1" kern="0" dirty="0" smtClean="0">
              <a:effectLst>
                <a:outerShdw blurRad="38100" dist="38100" dir="2700000" algn="tl">
                  <a:srgbClr val="000000">
                    <a:alpha val="43137"/>
                  </a:srgbClr>
                </a:outerShdw>
              </a:effectLst>
              <a:latin typeface="NikoshBAN" panose="02000000000000000000" pitchFamily="2" charset="0"/>
              <a:ea typeface="NikoshBAN" panose="02000000000000000000" pitchFamily="2" charset="0"/>
              <a:cs typeface="NikoshBAN" panose="02000000000000000000" pitchFamily="2" charset="0"/>
            </a:endParaRPr>
          </a:p>
          <a:p>
            <a:r>
              <a:rPr lang="en-US" sz="2400" dirty="0" smtClean="0">
                <a:latin typeface="Nikosh" pitchFamily="2" charset="0"/>
                <a:cs typeface="Nikosh" pitchFamily="2" charset="0"/>
              </a:rPr>
              <a:t>                          </a:t>
            </a:r>
            <a:r>
              <a:rPr lang="en-US" sz="2400" b="1" dirty="0" smtClean="0">
                <a:latin typeface="Nikosh" pitchFamily="2" charset="0"/>
                <a:cs typeface="Nikosh" pitchFamily="2" charset="0"/>
              </a:rPr>
              <a:t>অ</a:t>
            </a:r>
            <a:r>
              <a:rPr lang="bn-BD" sz="2400" b="1" dirty="0" smtClean="0">
                <a:latin typeface="Nikosh" pitchFamily="2" charset="0"/>
                <a:cs typeface="Nikosh" pitchFamily="2" charset="0"/>
              </a:rPr>
              <a:t>ধ্যায়ঃ </a:t>
            </a:r>
            <a:r>
              <a:rPr lang="bn-BD" sz="2400" b="1" dirty="0">
                <a:latin typeface="Nikosh" pitchFamily="2" charset="0"/>
                <a:cs typeface="Nikosh" pitchFamily="2" charset="0"/>
              </a:rPr>
              <a:t>৩য়  </a:t>
            </a:r>
            <a:endParaRPr lang="en-US" sz="2400" b="1" dirty="0" smtClean="0">
              <a:latin typeface="Nikosh" pitchFamily="2" charset="0"/>
              <a:cs typeface="Nikosh" pitchFamily="2" charset="0"/>
            </a:endParaRPr>
          </a:p>
          <a:p>
            <a:r>
              <a:rPr lang="en-US" sz="2400" b="1" dirty="0">
                <a:effectLst>
                  <a:outerShdw blurRad="38100" dist="38100" dir="2700000" algn="tl">
                    <a:srgbClr val="000000">
                      <a:alpha val="43137"/>
                    </a:srgbClr>
                  </a:outerShdw>
                </a:effectLst>
                <a:latin typeface="Nikosh" pitchFamily="2" charset="0"/>
                <a:cs typeface="NikoshBAN" panose="02000000000000000000" pitchFamily="2" charset="0"/>
              </a:rPr>
              <a:t> </a:t>
            </a:r>
            <a:r>
              <a:rPr lang="en-US" sz="2400" b="1" dirty="0" smtClean="0">
                <a:effectLst>
                  <a:outerShdw blurRad="38100" dist="38100" dir="2700000" algn="tl">
                    <a:srgbClr val="000000">
                      <a:alpha val="43137"/>
                    </a:srgbClr>
                  </a:outerShdw>
                </a:effectLst>
                <a:latin typeface="Nikosh" pitchFamily="2" charset="0"/>
                <a:cs typeface="NikoshBAN" panose="02000000000000000000" pitchFamily="2" charset="0"/>
              </a:rPr>
              <a:t>                        </a:t>
            </a:r>
            <a:r>
              <a:rPr lang="en-US" sz="24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সময়ঃ</a:t>
            </a:r>
            <a:r>
              <a:rPr lang="en-US" sz="2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৫০ </a:t>
            </a:r>
            <a:r>
              <a:rPr lang="en-US" sz="24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a:t>
            </a:r>
            <a:endParaRPr lang="en-US" sz="2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xmlns="" id="{519641AE-8E53-4D45-B79E-64609FC266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151" y="1524001"/>
            <a:ext cx="2010255" cy="20313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973620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5562600" cy="1143000"/>
          </a:xfrm>
        </p:spPr>
        <p:txBody>
          <a:bodyPr>
            <a:normAutofit/>
          </a:bodyPr>
          <a:lstStyle/>
          <a:p>
            <a:pPr algn="ctr"/>
            <a:r>
              <a:rPr lang="bn-BD" dirty="0" smtClean="0">
                <a:latin typeface="Nikosh" pitchFamily="2" charset="0"/>
                <a:cs typeface="Nikosh" pitchFamily="2" charset="0"/>
              </a:rPr>
              <a:t>দলীয় কাজের সমাধান </a:t>
            </a:r>
            <a:endParaRPr lang="en-US" dirty="0">
              <a:latin typeface="Nikosh" pitchFamily="2" charset="0"/>
              <a:cs typeface="Nikosh" pitchFamily="2" charset="0"/>
            </a:endParaRPr>
          </a:p>
        </p:txBody>
      </p:sp>
      <p:sp>
        <p:nvSpPr>
          <p:cNvPr id="3" name="Content Placeholder 2"/>
          <p:cNvSpPr>
            <a:spLocks noGrp="1"/>
          </p:cNvSpPr>
          <p:nvPr>
            <p:ph idx="1"/>
          </p:nvPr>
        </p:nvSpPr>
        <p:spPr>
          <a:xfrm>
            <a:off x="1371600" y="1752600"/>
            <a:ext cx="6934200" cy="3657600"/>
          </a:xfrm>
        </p:spPr>
        <p:txBody>
          <a:bodyPr>
            <a:normAutofit/>
          </a:bodyPr>
          <a:lstStyle/>
          <a:p>
            <a:pPr>
              <a:buNone/>
            </a:pPr>
            <a:r>
              <a:rPr lang="bn-BD" dirty="0" smtClean="0">
                <a:latin typeface="Nikosh" pitchFamily="2" charset="0"/>
                <a:cs typeface="Nikosh" pitchFamily="2" charset="0"/>
              </a:rPr>
              <a:t> সংখ্যা পদ্ধতির বেজ বা ভিতের উপর নির্ভর করে  সংখ্যা পদ্ধতি বিভিন্ন ধরনের হতে পারে। যেমনঃ </a:t>
            </a:r>
            <a:r>
              <a:rPr lang="en-US" dirty="0" smtClean="0">
                <a:latin typeface="Nikosh" pitchFamily="2" charset="0"/>
                <a:cs typeface="Nikosh" pitchFamily="2" charset="0"/>
              </a:rPr>
              <a:t> </a:t>
            </a:r>
            <a:endParaRPr lang="bn-BD" dirty="0" smtClean="0">
              <a:latin typeface="Nikosh" pitchFamily="2" charset="0"/>
              <a:cs typeface="Nikosh" pitchFamily="2" charset="0"/>
            </a:endParaRPr>
          </a:p>
          <a:p>
            <a:pPr>
              <a:buNone/>
            </a:pPr>
            <a:r>
              <a:rPr lang="bn-BD" dirty="0" smtClean="0">
                <a:latin typeface="Nikosh" pitchFamily="2" charset="0"/>
                <a:cs typeface="Nikosh" pitchFamily="2" charset="0"/>
              </a:rPr>
              <a:t>    দশমিক বা ১০ ভিত্তিক সংখ্যা পদ্ধতি</a:t>
            </a:r>
          </a:p>
          <a:p>
            <a:pPr>
              <a:buNone/>
            </a:pPr>
            <a:r>
              <a:rPr lang="bn-BD" dirty="0" smtClean="0">
                <a:latin typeface="Nikosh" pitchFamily="2" charset="0"/>
                <a:cs typeface="Nikosh" pitchFamily="2" charset="0"/>
              </a:rPr>
              <a:t>    বাইনারি বা ২ ভিত্তিক সংখ্যা পদ্ধতি </a:t>
            </a:r>
          </a:p>
          <a:p>
            <a:pPr>
              <a:buNone/>
            </a:pPr>
            <a:r>
              <a:rPr lang="bn-BD" dirty="0" smtClean="0">
                <a:latin typeface="Nikosh" pitchFamily="2" charset="0"/>
                <a:cs typeface="Nikosh" pitchFamily="2" charset="0"/>
              </a:rPr>
              <a:t>    আক্ট্যাল বা ৮ ভিত্তিক সংখ্যা পদ্ধতি</a:t>
            </a:r>
          </a:p>
          <a:p>
            <a:pPr>
              <a:buNone/>
            </a:pPr>
            <a:r>
              <a:rPr lang="bn-BD" dirty="0" smtClean="0">
                <a:latin typeface="Nikosh" pitchFamily="2" charset="0"/>
                <a:cs typeface="Nikosh" pitchFamily="2" charset="0"/>
              </a:rPr>
              <a:t>   হেক্সাডেসিমেল বা ১৬ ভিত্তিক সংখ্যা পদ্ধতি </a:t>
            </a:r>
          </a:p>
          <a:p>
            <a:pPr>
              <a:buNone/>
            </a:pPr>
            <a:endParaRPr lang="bn-BD" dirty="0" smtClean="0">
              <a:latin typeface="Nikosh" pitchFamily="2" charset="0"/>
              <a:cs typeface="Nikosh" pitchFamily="2" charset="0"/>
            </a:endParaRPr>
          </a:p>
          <a:p>
            <a:pPr>
              <a:buNone/>
            </a:pPr>
            <a:endParaRPr lang="bn-BD" dirty="0" smtClean="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2" nodeType="clickEffect">
                                  <p:stCondLst>
                                    <p:cond delay="0"/>
                                  </p:stCondLst>
                                  <p:childTnLst>
                                    <p:animScale>
                                      <p:cBhvr>
                                        <p:cTn id="18"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3124200" cy="1143000"/>
          </a:xfrm>
        </p:spPr>
        <p:txBody>
          <a:bodyPr/>
          <a:lstStyle/>
          <a:p>
            <a:pPr algn="ctr"/>
            <a:r>
              <a:rPr lang="bn-BD" dirty="0" smtClean="0">
                <a:latin typeface="Nikosh" pitchFamily="2" charset="0"/>
                <a:cs typeface="Nikosh" pitchFamily="2" charset="0"/>
              </a:rPr>
              <a:t>মুল্যায়ন</a:t>
            </a:r>
            <a:endParaRPr lang="en-US" dirty="0">
              <a:latin typeface="Nikosh" pitchFamily="2" charset="0"/>
              <a:cs typeface="Nikosh" pitchFamily="2" charset="0"/>
            </a:endParaRPr>
          </a:p>
        </p:txBody>
      </p:sp>
      <p:sp>
        <p:nvSpPr>
          <p:cNvPr id="3" name="Content Placeholder 2"/>
          <p:cNvSpPr>
            <a:spLocks noGrp="1"/>
          </p:cNvSpPr>
          <p:nvPr>
            <p:ph idx="1"/>
          </p:nvPr>
        </p:nvSpPr>
        <p:spPr>
          <a:xfrm>
            <a:off x="838200" y="1600201"/>
            <a:ext cx="7696200" cy="4343400"/>
          </a:xfrm>
        </p:spPr>
        <p:txBody>
          <a:bodyPr>
            <a:normAutofit fontScale="25000" lnSpcReduction="20000"/>
          </a:bodyPr>
          <a:lstStyle/>
          <a:p>
            <a:pPr>
              <a:buNone/>
            </a:pPr>
            <a:endParaRPr lang="en-US" dirty="0" smtClean="0">
              <a:latin typeface="Nikosh" pitchFamily="2" charset="0"/>
              <a:cs typeface="Nikosh" pitchFamily="2" charset="0"/>
            </a:endParaRPr>
          </a:p>
          <a:p>
            <a:pPr algn="ctr">
              <a:buNone/>
            </a:pPr>
            <a:r>
              <a:rPr lang="bn-BD" sz="9800" dirty="0" smtClean="0">
                <a:latin typeface="Nikosh" pitchFamily="2" charset="0"/>
                <a:cs typeface="Nikosh" pitchFamily="2" charset="0"/>
              </a:rPr>
              <a:t>জ্ঞান মুলক,অনুধাবন মুলক, প্রয়োগ মুলক প্রশ্ন </a:t>
            </a:r>
          </a:p>
          <a:p>
            <a:pPr>
              <a:buNone/>
            </a:pPr>
            <a:r>
              <a:rPr lang="bn-BD" sz="7400" dirty="0" smtClean="0">
                <a:latin typeface="Nikosh" pitchFamily="2" charset="0"/>
                <a:cs typeface="Nikosh" pitchFamily="2" charset="0"/>
              </a:rPr>
              <a:t>১।  </a:t>
            </a:r>
            <a:r>
              <a:rPr lang="en-US" sz="7400" dirty="0" smtClean="0">
                <a:latin typeface="Times New Roman" pitchFamily="18" charset="0"/>
                <a:cs typeface="Times New Roman" pitchFamily="18" charset="0"/>
              </a:rPr>
              <a:t>4c </a:t>
            </a:r>
            <a:r>
              <a:rPr lang="bn-BD" sz="7400" dirty="0" smtClean="0">
                <a:latin typeface="Nikosh" pitchFamily="2" charset="0"/>
                <a:cs typeface="Nikosh" pitchFamily="2" charset="0"/>
              </a:rPr>
              <a:t>এর বাইনারি সংখ্যা হলো- </a:t>
            </a:r>
          </a:p>
          <a:p>
            <a:pPr>
              <a:buNone/>
            </a:pPr>
            <a:r>
              <a:rPr lang="bn-BD" sz="7400" dirty="0" smtClean="0">
                <a:latin typeface="Nikosh" pitchFamily="2" charset="0"/>
                <a:cs typeface="Nikosh" pitchFamily="2" charset="0"/>
              </a:rPr>
              <a:t>ক। </a:t>
            </a:r>
            <a:r>
              <a:rPr lang="en-US" sz="7400" dirty="0" smtClean="0">
                <a:latin typeface="Times New Roman" pitchFamily="18" charset="0"/>
                <a:cs typeface="Times New Roman" pitchFamily="18" charset="0"/>
              </a:rPr>
              <a:t>11001100    </a:t>
            </a:r>
            <a:r>
              <a:rPr lang="bn-BD" sz="7400" b="1" dirty="0" smtClean="0">
                <a:latin typeface="Nikosh" pitchFamily="2" charset="0"/>
                <a:cs typeface="Nikosh" pitchFamily="2" charset="0"/>
              </a:rPr>
              <a:t>খ। </a:t>
            </a:r>
            <a:r>
              <a:rPr lang="bn-BD" sz="7400" b="1" dirty="0" smtClean="0">
                <a:latin typeface="Times New Roman" pitchFamily="18" charset="0"/>
                <a:cs typeface="Nikosh" pitchFamily="2" charset="0"/>
              </a:rPr>
              <a:t>  </a:t>
            </a:r>
            <a:r>
              <a:rPr lang="en-US" sz="7400" b="1" dirty="0" smtClean="0">
                <a:latin typeface="Times New Roman" pitchFamily="18" charset="0"/>
                <a:cs typeface="Times New Roman" pitchFamily="18" charset="0"/>
              </a:rPr>
              <a:t>01001100 </a:t>
            </a:r>
            <a:r>
              <a:rPr lang="bn-BD" sz="7400" b="1" dirty="0" smtClean="0">
                <a:latin typeface="Nikosh" pitchFamily="2" charset="0"/>
                <a:cs typeface="Nikosh" pitchFamily="2" charset="0"/>
              </a:rPr>
              <a:t>  </a:t>
            </a:r>
            <a:r>
              <a:rPr lang="bn-BD" sz="7400" dirty="0" smtClean="0">
                <a:latin typeface="Nikosh" pitchFamily="2" charset="0"/>
                <a:cs typeface="Nikosh" pitchFamily="2" charset="0"/>
              </a:rPr>
              <a:t>গ।</a:t>
            </a:r>
            <a:r>
              <a:rPr lang="bn-BD" sz="7400" b="1" dirty="0" smtClean="0">
                <a:latin typeface="Nikosh" pitchFamily="2" charset="0"/>
                <a:cs typeface="Nikosh" pitchFamily="2" charset="0"/>
              </a:rPr>
              <a:t> </a:t>
            </a:r>
            <a:r>
              <a:rPr lang="en-US" sz="7400" b="1" dirty="0" smtClean="0">
                <a:latin typeface="Nikosh" pitchFamily="2" charset="0"/>
                <a:cs typeface="Nikosh" pitchFamily="2" charset="0"/>
              </a:rPr>
              <a:t>  </a:t>
            </a:r>
            <a:r>
              <a:rPr lang="en-US" sz="7400" dirty="0" smtClean="0">
                <a:latin typeface="Times New Roman" pitchFamily="18" charset="0"/>
                <a:cs typeface="Times New Roman" pitchFamily="18" charset="0"/>
              </a:rPr>
              <a:t>01001010   </a:t>
            </a:r>
            <a:r>
              <a:rPr lang="bn-BD" sz="7400" dirty="0" smtClean="0">
                <a:latin typeface="Nikosh" pitchFamily="2" charset="0"/>
                <a:cs typeface="Nikosh" pitchFamily="2" charset="0"/>
              </a:rPr>
              <a:t>ঘ। </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01001101 </a:t>
            </a:r>
            <a:endParaRPr lang="bn-BD" sz="7400" dirty="0" smtClean="0">
              <a:latin typeface="Times New Roman" pitchFamily="18" charset="0"/>
              <a:cs typeface="Nikosh" pitchFamily="2" charset="0"/>
            </a:endParaRPr>
          </a:p>
          <a:p>
            <a:pPr>
              <a:buNone/>
            </a:pPr>
            <a:r>
              <a:rPr lang="bn-BD" sz="7400" dirty="0" smtClean="0">
                <a:latin typeface="Nikosh" pitchFamily="2" charset="0"/>
                <a:cs typeface="Nikosh" pitchFamily="2" charset="0"/>
              </a:rPr>
              <a:t> ২। </a:t>
            </a:r>
            <a:r>
              <a:rPr lang="en-US" sz="7400" dirty="0" smtClean="0">
                <a:latin typeface="Nikosh" pitchFamily="2" charset="0"/>
                <a:cs typeface="Nikosh" pitchFamily="2" charset="0"/>
              </a:rPr>
              <a:t>  </a:t>
            </a:r>
            <a:r>
              <a:rPr lang="bn-BD" sz="7400" dirty="0" smtClean="0">
                <a:latin typeface="Nikosh" pitchFamily="2" charset="0"/>
                <a:cs typeface="Nikosh" pitchFamily="2" charset="0"/>
              </a:rPr>
              <a:t>বাইনারিতে একটি বইয়ের দাম </a:t>
            </a:r>
            <a:r>
              <a:rPr lang="en-US" sz="7400" dirty="0" smtClean="0">
                <a:latin typeface="Times New Roman" pitchFamily="18" charset="0"/>
                <a:cs typeface="Times New Roman" pitchFamily="18" charset="0"/>
              </a:rPr>
              <a:t>  1001011  </a:t>
            </a:r>
            <a:r>
              <a:rPr lang="bn-BD" sz="7400" dirty="0" smtClean="0">
                <a:latin typeface="Nikosh" pitchFamily="2" charset="0"/>
                <a:cs typeface="Nikosh" pitchFamily="2" charset="0"/>
              </a:rPr>
              <a:t>হলে ডেসিমালে কত? </a:t>
            </a:r>
          </a:p>
          <a:p>
            <a:pPr>
              <a:buNone/>
            </a:pPr>
            <a:r>
              <a:rPr lang="bn-BD" sz="7400" b="1" dirty="0" smtClean="0">
                <a:latin typeface="Nikosh" pitchFamily="2" charset="0"/>
                <a:cs typeface="Nikosh" pitchFamily="2" charset="0"/>
              </a:rPr>
              <a:t>ক। </a:t>
            </a:r>
            <a:r>
              <a:rPr lang="bn-BD" sz="7400" b="1" dirty="0" smtClean="0">
                <a:latin typeface="Times New Roman" pitchFamily="18" charset="0"/>
                <a:cs typeface="Nikosh" pitchFamily="2" charset="0"/>
              </a:rPr>
              <a:t> </a:t>
            </a:r>
            <a:r>
              <a:rPr lang="en-US" sz="7400" b="1" dirty="0" smtClean="0">
                <a:latin typeface="Times New Roman" pitchFamily="18" charset="0"/>
                <a:cs typeface="Times New Roman" pitchFamily="18" charset="0"/>
              </a:rPr>
              <a:t>75</a:t>
            </a:r>
            <a:r>
              <a:rPr lang="bn-BD" sz="7400" b="1" dirty="0" smtClean="0">
                <a:latin typeface="Times New Roman" pitchFamily="18" charset="0"/>
                <a:cs typeface="Nikosh" pitchFamily="2" charset="0"/>
              </a:rPr>
              <a:t> </a:t>
            </a:r>
            <a:r>
              <a:rPr lang="en-US" sz="7400" b="1" dirty="0" smtClean="0">
                <a:latin typeface="Times New Roman" pitchFamily="18" charset="0"/>
                <a:cs typeface="Nikosh" pitchFamily="2" charset="0"/>
              </a:rPr>
              <a:t> </a:t>
            </a:r>
            <a:r>
              <a:rPr lang="bn-BD" sz="7400" b="1" dirty="0" smtClean="0">
                <a:latin typeface="Times New Roman" pitchFamily="18" charset="0"/>
                <a:cs typeface="Nikosh" pitchFamily="2" charset="0"/>
              </a:rPr>
              <a:t> </a:t>
            </a:r>
            <a:r>
              <a:rPr lang="bn-BD" sz="7400" b="1" dirty="0" smtClean="0">
                <a:latin typeface="Nikosh" pitchFamily="2" charset="0"/>
                <a:cs typeface="Nikosh" pitchFamily="2" charset="0"/>
              </a:rPr>
              <a:t>    </a:t>
            </a:r>
            <a:r>
              <a:rPr lang="bn-BD" sz="7400" dirty="0" smtClean="0">
                <a:latin typeface="Nikosh" pitchFamily="2" charset="0"/>
                <a:cs typeface="Nikosh" pitchFamily="2" charset="0"/>
              </a:rPr>
              <a:t>খ।  </a:t>
            </a:r>
            <a:r>
              <a:rPr lang="en-US" sz="7400" dirty="0" smtClean="0">
                <a:latin typeface="Times New Roman" pitchFamily="18" charset="0"/>
                <a:cs typeface="Times New Roman" pitchFamily="18" charset="0"/>
              </a:rPr>
              <a:t> 70</a:t>
            </a:r>
            <a:r>
              <a:rPr lang="bn-BD" sz="7400" dirty="0" smtClean="0">
                <a:latin typeface="Nikosh" pitchFamily="2" charset="0"/>
                <a:cs typeface="Nikosh" pitchFamily="2" charset="0"/>
              </a:rPr>
              <a:t> </a:t>
            </a:r>
            <a:r>
              <a:rPr lang="en-US" sz="7400" dirty="0" smtClean="0">
                <a:latin typeface="Times New Roman" pitchFamily="18" charset="0"/>
                <a:cs typeface="Times New Roman" pitchFamily="18" charset="0"/>
              </a:rPr>
              <a:t> </a:t>
            </a:r>
            <a:r>
              <a:rPr lang="bn-BD" sz="7400" dirty="0" smtClean="0">
                <a:latin typeface="Nikosh" pitchFamily="2" charset="0"/>
                <a:cs typeface="Nikosh" pitchFamily="2" charset="0"/>
              </a:rPr>
              <a:t>   গ।   </a:t>
            </a:r>
            <a:r>
              <a:rPr lang="en-US" sz="7400" dirty="0" smtClean="0">
                <a:latin typeface="Times New Roman" pitchFamily="18" charset="0"/>
                <a:cs typeface="Times New Roman" pitchFamily="18" charset="0"/>
              </a:rPr>
              <a:t>78</a:t>
            </a:r>
            <a:r>
              <a:rPr lang="bn-BD" sz="7400" dirty="0" smtClean="0">
                <a:latin typeface="Nikosh" pitchFamily="2" charset="0"/>
                <a:cs typeface="Nikosh" pitchFamily="2" charset="0"/>
              </a:rPr>
              <a:t>    ঘ।</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80</a:t>
            </a:r>
          </a:p>
          <a:p>
            <a:pPr>
              <a:buNone/>
            </a:pPr>
            <a:r>
              <a:rPr lang="bn-BD" sz="7400" dirty="0" smtClean="0">
                <a:latin typeface="Nikosh" pitchFamily="2" charset="0"/>
                <a:cs typeface="Nikosh" pitchFamily="2" charset="0"/>
              </a:rPr>
              <a:t>৩। দশমিক </a:t>
            </a:r>
            <a:r>
              <a:rPr lang="en-US" sz="7400" dirty="0" smtClean="0">
                <a:latin typeface="Times New Roman" pitchFamily="18" charset="0"/>
                <a:cs typeface="Times New Roman" pitchFamily="18" charset="0"/>
              </a:rPr>
              <a:t> 94</a:t>
            </a:r>
            <a:r>
              <a:rPr lang="bn-BD" sz="7400" dirty="0" smtClean="0">
                <a:latin typeface="Nikosh" pitchFamily="2" charset="0"/>
                <a:cs typeface="Nikosh" pitchFamily="2" charset="0"/>
              </a:rPr>
              <a:t>  হলে হেক্সাডেসিম্যালে হবে-  </a:t>
            </a:r>
          </a:p>
          <a:p>
            <a:pPr>
              <a:buNone/>
            </a:pPr>
            <a:r>
              <a:rPr lang="bn-BD" sz="7400" b="1" dirty="0" smtClean="0">
                <a:latin typeface="Nikosh" pitchFamily="2" charset="0"/>
                <a:cs typeface="Nikosh" pitchFamily="2" charset="0"/>
              </a:rPr>
              <a:t>ক। </a:t>
            </a:r>
            <a:r>
              <a:rPr lang="en-US" sz="7400" b="1" dirty="0" smtClean="0">
                <a:latin typeface="Nikosh" pitchFamily="2" charset="0"/>
                <a:cs typeface="Nikosh" pitchFamily="2" charset="0"/>
              </a:rPr>
              <a:t> </a:t>
            </a:r>
            <a:r>
              <a:rPr lang="en-US" sz="7400" b="1" dirty="0" smtClean="0">
                <a:latin typeface="Times New Roman" pitchFamily="18" charset="0"/>
                <a:cs typeface="Times New Roman" pitchFamily="18" charset="0"/>
              </a:rPr>
              <a:t>6F </a:t>
            </a:r>
            <a:r>
              <a:rPr lang="bn-BD" sz="7400" b="1" dirty="0" smtClean="0">
                <a:latin typeface="Times New Roman" pitchFamily="18" charset="0"/>
                <a:cs typeface="Nikosh" pitchFamily="2" charset="0"/>
              </a:rPr>
              <a:t>   </a:t>
            </a:r>
            <a:r>
              <a:rPr lang="bn-BD" sz="7400" dirty="0" smtClean="0">
                <a:latin typeface="Nikosh" pitchFamily="2" charset="0"/>
                <a:cs typeface="Nikosh" pitchFamily="2" charset="0"/>
              </a:rPr>
              <a:t>খ। </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5F          </a:t>
            </a:r>
            <a:r>
              <a:rPr lang="bn-BD" sz="7400" dirty="0" smtClean="0">
                <a:latin typeface="Nikosh" pitchFamily="2" charset="0"/>
                <a:cs typeface="Nikosh" pitchFamily="2" charset="0"/>
              </a:rPr>
              <a:t>   গ।</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6E </a:t>
            </a:r>
            <a:r>
              <a:rPr lang="bn-BD" sz="7400" dirty="0" smtClean="0">
                <a:latin typeface="Times New Roman" pitchFamily="18" charset="0"/>
                <a:cs typeface="Nikosh" pitchFamily="2" charset="0"/>
              </a:rPr>
              <a:t>    </a:t>
            </a:r>
            <a:r>
              <a:rPr lang="bn-BD" sz="7400" dirty="0" smtClean="0">
                <a:latin typeface="Nikosh" pitchFamily="2" charset="0"/>
                <a:cs typeface="Nikosh" pitchFamily="2" charset="0"/>
              </a:rPr>
              <a:t>ঘ। </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5E</a:t>
            </a:r>
            <a:endParaRPr lang="bn-BD" sz="7400" dirty="0" smtClean="0">
              <a:latin typeface="Nikosh" pitchFamily="2" charset="0"/>
              <a:cs typeface="Nikosh" pitchFamily="2" charset="0"/>
            </a:endParaRPr>
          </a:p>
          <a:p>
            <a:pPr>
              <a:buNone/>
            </a:pPr>
            <a:r>
              <a:rPr lang="bn-BD" sz="7400" dirty="0" smtClean="0">
                <a:latin typeface="Nikosh" pitchFamily="2" charset="0"/>
                <a:cs typeface="Nikosh" pitchFamily="2" charset="0"/>
              </a:rPr>
              <a:t>৪। কম্পিউটার আভ্যন্তরীণ কাজ করার জন্য কোন সংখ্যা পদ্ধতি ব্যবহার করে  ?   </a:t>
            </a:r>
          </a:p>
          <a:p>
            <a:pPr>
              <a:buNone/>
            </a:pPr>
            <a:r>
              <a:rPr lang="bn-BD" sz="7400" dirty="0" smtClean="0">
                <a:latin typeface="Nikosh" pitchFamily="2" charset="0"/>
                <a:cs typeface="Nikosh" pitchFamily="2" charset="0"/>
              </a:rPr>
              <a:t>ক। আক্টাল       খ। হেক্সাডেসিম্যাল   </a:t>
            </a:r>
            <a:r>
              <a:rPr lang="bn-BD" sz="7400" b="1" dirty="0" smtClean="0">
                <a:latin typeface="Nikosh" pitchFamily="2" charset="0"/>
                <a:cs typeface="Nikosh" pitchFamily="2" charset="0"/>
              </a:rPr>
              <a:t>গ। বাইনারি     </a:t>
            </a:r>
            <a:r>
              <a:rPr lang="bn-BD" sz="7400" dirty="0" smtClean="0">
                <a:latin typeface="Nikosh" pitchFamily="2" charset="0"/>
                <a:cs typeface="Nikosh" pitchFamily="2" charset="0"/>
              </a:rPr>
              <a:t>ঘ।  দশমিক    </a:t>
            </a:r>
          </a:p>
          <a:p>
            <a:pPr>
              <a:buNone/>
            </a:pPr>
            <a:endParaRPr lang="bn-BD" dirty="0" smtClean="0">
              <a:latin typeface="Nikosh" pitchFamily="2" charset="0"/>
              <a:cs typeface="Nikosh" pitchFamily="2" charset="0"/>
            </a:endParaRPr>
          </a:p>
          <a:p>
            <a:pPr>
              <a:buNone/>
            </a:pPr>
            <a:r>
              <a:rPr lang="bn-BD" dirty="0" smtClean="0">
                <a:latin typeface="Nikosh" pitchFamily="2" charset="0"/>
                <a:cs typeface="Nikosh" pitchFamily="2" charset="0"/>
              </a:rPr>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n-BD" sz="4000" dirty="0" smtClean="0">
                <a:latin typeface="Nikosh" pitchFamily="2" charset="0"/>
                <a:cs typeface="Nikosh" pitchFamily="2" charset="0"/>
              </a:rPr>
              <a:t>জ্ঞান মুলক,অনুধাবন মুলক, প্রয়োগ মুলক প্রশ্ন </a:t>
            </a:r>
            <a:r>
              <a:rPr lang="en-US" dirty="0" smtClean="0">
                <a:latin typeface="Nikosh" pitchFamily="2" charset="0"/>
                <a:cs typeface="Nikosh" pitchFamily="2" charset="0"/>
              </a:rPr>
              <a:t/>
            </a:r>
            <a:br>
              <a:rPr lang="en-US" dirty="0" smtClean="0">
                <a:latin typeface="Nikosh" pitchFamily="2" charset="0"/>
                <a:cs typeface="Nikosh" pitchFamily="2" charset="0"/>
              </a:rPr>
            </a:br>
            <a:endParaRPr lang="en-US" dirty="0">
              <a:latin typeface="Nikosh" pitchFamily="2" charset="0"/>
              <a:cs typeface="Nikosh" pitchFamily="2" charset="0"/>
            </a:endParaRPr>
          </a:p>
        </p:txBody>
      </p:sp>
      <p:sp>
        <p:nvSpPr>
          <p:cNvPr id="3" name="Content Placeholder 2"/>
          <p:cNvSpPr>
            <a:spLocks noGrp="1"/>
          </p:cNvSpPr>
          <p:nvPr>
            <p:ph idx="1"/>
          </p:nvPr>
        </p:nvSpPr>
        <p:spPr>
          <a:xfrm>
            <a:off x="914400" y="2057400"/>
            <a:ext cx="6858000" cy="3352800"/>
          </a:xfrm>
        </p:spPr>
        <p:txBody>
          <a:bodyPr>
            <a:normAutofit/>
          </a:bodyPr>
          <a:lstStyle/>
          <a:p>
            <a:pPr>
              <a:buNone/>
            </a:pPr>
            <a:r>
              <a:rPr lang="bn-BD" sz="2400" dirty="0" smtClean="0">
                <a:latin typeface="Nikosh" pitchFamily="2" charset="0"/>
                <a:cs typeface="Nikosh" pitchFamily="2" charset="0"/>
              </a:rPr>
              <a:t>৫। </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ইউনিকোড কত বিটের?     </a:t>
            </a:r>
          </a:p>
          <a:p>
            <a:pPr>
              <a:buNone/>
            </a:pPr>
            <a:r>
              <a:rPr lang="bn-BD" sz="2400" dirty="0" smtClean="0">
                <a:latin typeface="Nikosh" pitchFamily="2" charset="0"/>
                <a:cs typeface="Nikosh" pitchFamily="2" charset="0"/>
              </a:rPr>
              <a:t>ক।  ৪     খ। ৮ </a:t>
            </a:r>
            <a:r>
              <a:rPr lang="en-US" sz="2400" dirty="0" smtClean="0">
                <a:latin typeface="Times New Roman" pitchFamily="18" charset="0"/>
                <a:cs typeface="Times New Roman" pitchFamily="18" charset="0"/>
              </a:rPr>
              <a:t> </a:t>
            </a:r>
            <a:r>
              <a:rPr lang="bn-BD" sz="2400" dirty="0" smtClean="0">
                <a:latin typeface="Nikosh" pitchFamily="2" charset="0"/>
                <a:cs typeface="Nikosh" pitchFamily="2" charset="0"/>
              </a:rPr>
              <a:t> </a:t>
            </a:r>
            <a:r>
              <a:rPr lang="bn-BD" sz="2400" b="1" dirty="0" smtClean="0">
                <a:latin typeface="Nikosh" pitchFamily="2" charset="0"/>
                <a:cs typeface="Nikosh" pitchFamily="2" charset="0"/>
              </a:rPr>
              <a:t>গ।</a:t>
            </a:r>
            <a:r>
              <a:rPr lang="en-US" sz="2400" b="1" dirty="0" smtClean="0">
                <a:latin typeface="Nikosh" pitchFamily="2" charset="0"/>
                <a:cs typeface="Nikosh" pitchFamily="2" charset="0"/>
              </a:rPr>
              <a:t> </a:t>
            </a:r>
            <a:r>
              <a:rPr lang="bn-BD" sz="2400" b="1" dirty="0" smtClean="0">
                <a:latin typeface="Nikosh" pitchFamily="2" charset="0"/>
                <a:cs typeface="Nikosh" pitchFamily="2" charset="0"/>
              </a:rPr>
              <a:t> ১৬ </a:t>
            </a:r>
            <a:r>
              <a:rPr lang="en-US" sz="2400" b="1" dirty="0" smtClean="0">
                <a:latin typeface="Times New Roman" pitchFamily="18" charset="0"/>
                <a:cs typeface="Times New Roman" pitchFamily="18" charset="0"/>
              </a:rPr>
              <a:t> </a:t>
            </a:r>
            <a:r>
              <a:rPr lang="bn-BD" sz="2400" b="1" dirty="0" smtClean="0">
                <a:latin typeface="Nikosh" pitchFamily="2" charset="0"/>
                <a:cs typeface="Nikosh" pitchFamily="2" charset="0"/>
              </a:rPr>
              <a:t>     </a:t>
            </a:r>
            <a:r>
              <a:rPr lang="bn-BD" sz="2400" dirty="0" smtClean="0">
                <a:latin typeface="Nikosh" pitchFamily="2" charset="0"/>
                <a:cs typeface="Nikosh" pitchFamily="2" charset="0"/>
              </a:rPr>
              <a:t>ঘ। ৩২ </a:t>
            </a:r>
            <a:r>
              <a:rPr lang="en-US" sz="2400" dirty="0" smtClean="0">
                <a:latin typeface="Times New Roman" pitchFamily="18" charset="0"/>
                <a:cs typeface="Times New Roman" pitchFamily="18" charset="0"/>
              </a:rPr>
              <a:t> </a:t>
            </a:r>
            <a:r>
              <a:rPr lang="bn-BD" sz="2400" dirty="0" smtClean="0">
                <a:latin typeface="Nikosh" pitchFamily="2" charset="0"/>
                <a:cs typeface="Nikosh" pitchFamily="2" charset="0"/>
              </a:rPr>
              <a:t>    </a:t>
            </a:r>
            <a:endParaRPr lang="en-US" sz="2400" dirty="0" smtClean="0">
              <a:latin typeface="Nikosh" pitchFamily="2" charset="0"/>
              <a:cs typeface="Nikosh" pitchFamily="2" charset="0"/>
            </a:endParaRPr>
          </a:p>
          <a:p>
            <a:pPr>
              <a:buNone/>
            </a:pPr>
            <a:r>
              <a:rPr lang="bn-BD" sz="2400" dirty="0" smtClean="0">
                <a:latin typeface="Nikosh" pitchFamily="2" charset="0"/>
                <a:cs typeface="Nikosh" pitchFamily="2" charset="0"/>
              </a:rPr>
              <a:t>৬। ১১০০+ ১০০০ এ বাইনারি সংখ্যার যোগফল কত?  </a:t>
            </a:r>
          </a:p>
          <a:p>
            <a:pPr>
              <a:buNone/>
            </a:pPr>
            <a:r>
              <a:rPr lang="bn-BD" sz="2400" dirty="0" smtClean="0">
                <a:latin typeface="Nikosh" pitchFamily="2" charset="0"/>
                <a:cs typeface="Nikosh" pitchFamily="2" charset="0"/>
              </a:rPr>
              <a:t>ক। ১০১১০</a:t>
            </a:r>
            <a:r>
              <a:rPr lang="en-US" sz="2400" dirty="0" smtClean="0">
                <a:latin typeface="Times New Roman" pitchFamily="18" charset="0"/>
                <a:cs typeface="Times New Roman" pitchFamily="18" charset="0"/>
              </a:rPr>
              <a:t> </a:t>
            </a:r>
            <a:r>
              <a:rPr lang="bn-BD" sz="2400" dirty="0" smtClean="0">
                <a:latin typeface="Nikosh" pitchFamily="2" charset="0"/>
                <a:cs typeface="Nikosh" pitchFamily="2" charset="0"/>
              </a:rPr>
              <a:t>  খ।  ১১০০   </a:t>
            </a:r>
            <a:r>
              <a:rPr lang="bn-BD" sz="2400" b="1" dirty="0" smtClean="0">
                <a:latin typeface="Nikosh" pitchFamily="2" charset="0"/>
                <a:cs typeface="Nikosh" pitchFamily="2" charset="0"/>
              </a:rPr>
              <a:t>গ।  ১০১০০ </a:t>
            </a:r>
            <a:r>
              <a:rPr lang="bn-BD" sz="2400" dirty="0" smtClean="0">
                <a:latin typeface="Nikosh" pitchFamily="2" charset="0"/>
                <a:cs typeface="Nikosh" pitchFamily="2" charset="0"/>
              </a:rPr>
              <a:t>   ঘ।  ১০১০১    </a:t>
            </a:r>
          </a:p>
          <a:p>
            <a:pPr>
              <a:buNone/>
            </a:pPr>
            <a:r>
              <a:rPr lang="bn-BD" sz="2400" dirty="0" smtClean="0">
                <a:latin typeface="Nikosh" pitchFamily="2" charset="0"/>
                <a:cs typeface="Nikosh" pitchFamily="2" charset="0"/>
              </a:rPr>
              <a:t>৭। ৯১ এর   কোড হল-    </a:t>
            </a:r>
          </a:p>
          <a:p>
            <a:pPr>
              <a:buNone/>
            </a:pPr>
            <a:r>
              <a:rPr lang="bn-BD" sz="2400" dirty="0" smtClean="0">
                <a:latin typeface="Nikosh" pitchFamily="2" charset="0"/>
                <a:cs typeface="Nikosh" pitchFamily="2" charset="0"/>
              </a:rPr>
              <a:t>ক। ১০০১১   খ।   ১০০০০০০১   </a:t>
            </a:r>
            <a:r>
              <a:rPr lang="bn-BD" sz="2400" b="1" dirty="0" smtClean="0">
                <a:latin typeface="Nikosh" pitchFamily="2" charset="0"/>
                <a:cs typeface="Nikosh" pitchFamily="2" charset="0"/>
              </a:rPr>
              <a:t>গ। ১০০১০০০১    </a:t>
            </a:r>
            <a:r>
              <a:rPr lang="bn-BD" sz="2400" dirty="0" smtClean="0">
                <a:latin typeface="Nikosh" pitchFamily="2" charset="0"/>
                <a:cs typeface="Nikosh" pitchFamily="2" charset="0"/>
              </a:rPr>
              <a:t> ঘ।   ১১১১১১১১  </a:t>
            </a:r>
            <a:endParaRPr lang="en-US" sz="2400" dirty="0" smtClean="0">
              <a:latin typeface="Nikosh" pitchFamily="2" charset="0"/>
              <a:cs typeface="Nikosh" pitchFamily="2" charset="0"/>
            </a:endParaRPr>
          </a:p>
          <a:p>
            <a:pPr>
              <a:buNone/>
            </a:pPr>
            <a:endParaRPr lang="en-US" sz="24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3600" dirty="0" smtClean="0">
                <a:latin typeface="Nikosh" pitchFamily="2" charset="0"/>
                <a:cs typeface="Nikosh" pitchFamily="2" charset="0"/>
              </a:rPr>
              <a:t>বহুপদী সমাপ্তি সুচক/অভিন্ন তথ্যভিত্তিক বহুনির্বাচনী প্রশ্ন</a:t>
            </a:r>
            <a:endParaRPr lang="en-US" sz="3600" dirty="0"/>
          </a:p>
        </p:txBody>
      </p:sp>
      <p:sp>
        <p:nvSpPr>
          <p:cNvPr id="3" name="Content Placeholder 2"/>
          <p:cNvSpPr>
            <a:spLocks noGrp="1"/>
          </p:cNvSpPr>
          <p:nvPr>
            <p:ph idx="1"/>
          </p:nvPr>
        </p:nvSpPr>
        <p:spPr>
          <a:xfrm>
            <a:off x="304800" y="2209800"/>
            <a:ext cx="8229600" cy="3855720"/>
          </a:xfrm>
        </p:spPr>
        <p:txBody>
          <a:bodyPr>
            <a:normAutofit/>
          </a:bodyPr>
          <a:lstStyle/>
          <a:p>
            <a:pPr>
              <a:buNone/>
            </a:pPr>
            <a:r>
              <a:rPr lang="bn-BD" dirty="0" smtClean="0">
                <a:latin typeface="Nikosh" pitchFamily="2" charset="0"/>
                <a:cs typeface="Nikosh" pitchFamily="2" charset="0"/>
              </a:rPr>
              <a:t>৮।</a:t>
            </a:r>
            <a:r>
              <a:rPr lang="en-US" dirty="0" smtClean="0">
                <a:latin typeface="Nikosh" pitchFamily="2" charset="0"/>
                <a:cs typeface="Nikosh" pitchFamily="2" charset="0"/>
              </a:rPr>
              <a:t> </a:t>
            </a:r>
            <a:r>
              <a:rPr lang="bn-BD" dirty="0" smtClean="0">
                <a:latin typeface="Nikosh" pitchFamily="2" charset="0"/>
                <a:cs typeface="Nikosh" pitchFamily="2" charset="0"/>
              </a:rPr>
              <a:t>পজিশনাল সংখ্যা পদ্ধতির কোন একটি সংখ্যার মান বের করার জন্য দরকার-    </a:t>
            </a:r>
          </a:p>
          <a:p>
            <a:pPr marL="571500" indent="-571500">
              <a:buAutoNum type="romanLcPeriod"/>
            </a:pPr>
            <a:r>
              <a:rPr lang="bn-BD" dirty="0" smtClean="0">
                <a:latin typeface="Nikosh" pitchFamily="2" charset="0"/>
                <a:cs typeface="Nikosh" pitchFamily="2" charset="0"/>
              </a:rPr>
              <a:t>সংখ্যা পদ্ধতির নাম     </a:t>
            </a:r>
            <a:r>
              <a:rPr lang="en-US" dirty="0" smtClean="0">
                <a:latin typeface="Times New Roman" pitchFamily="18" charset="0"/>
                <a:cs typeface="Times New Roman" pitchFamily="18" charset="0"/>
              </a:rPr>
              <a:t>ii. </a:t>
            </a:r>
            <a:r>
              <a:rPr lang="bn-BD" dirty="0" smtClean="0">
                <a:latin typeface="Nikosh" pitchFamily="2" charset="0"/>
                <a:cs typeface="Nikosh" pitchFamily="2" charset="0"/>
              </a:rPr>
              <a:t> সংখ্যা পদ্ধতির ভিত্তি    </a:t>
            </a:r>
            <a:r>
              <a:rPr lang="en-US" dirty="0" smtClean="0">
                <a:latin typeface="Times New Roman" pitchFamily="18" charset="0"/>
                <a:cs typeface="Times New Roman" pitchFamily="18" charset="0"/>
              </a:rPr>
              <a:t>iii. </a:t>
            </a:r>
            <a:r>
              <a:rPr lang="bn-BD" dirty="0" smtClean="0">
                <a:latin typeface="Nikosh" pitchFamily="2" charset="0"/>
                <a:cs typeface="Nikosh" pitchFamily="2" charset="0"/>
              </a:rPr>
              <a:t>সংখ্যাটিতে ব্যবহৃত আংকগুলির নিজস্বমান- </a:t>
            </a:r>
          </a:p>
          <a:p>
            <a:pPr marL="571500" indent="-571500">
              <a:buNone/>
            </a:pPr>
            <a:r>
              <a:rPr lang="bn-BD" dirty="0" smtClean="0">
                <a:latin typeface="Nikosh" pitchFamily="2" charset="0"/>
                <a:cs typeface="Nikosh" pitchFamily="2" charset="0"/>
              </a:rPr>
              <a:t>নিচের কোনটি সঠিক? </a:t>
            </a:r>
          </a:p>
          <a:p>
            <a:pPr>
              <a:buNone/>
            </a:pPr>
            <a:r>
              <a:rPr lang="bn-BD" b="1" dirty="0" smtClean="0">
                <a:latin typeface="Nikosh" pitchFamily="2" charset="0"/>
                <a:cs typeface="Nikosh" pitchFamily="2" charset="0"/>
              </a:rPr>
              <a:t>ক। </a:t>
            </a:r>
            <a:r>
              <a:rPr lang="en-US" b="1" dirty="0" smtClean="0">
                <a:latin typeface="Times New Roman" pitchFamily="18" charset="0"/>
                <a:cs typeface="Times New Roman" pitchFamily="18" charset="0"/>
              </a:rPr>
              <a:t>ii</a:t>
            </a:r>
            <a:r>
              <a:rPr lang="bn-BD" b="1" dirty="0" smtClean="0">
                <a:latin typeface="Nikosh" pitchFamily="2" charset="0"/>
                <a:cs typeface="Nikosh" pitchFamily="2" charset="0"/>
              </a:rPr>
              <a:t> ও</a:t>
            </a:r>
            <a:r>
              <a:rPr lang="en-US" b="1" dirty="0" smtClean="0">
                <a:latin typeface="Nikosh" pitchFamily="2" charset="0"/>
                <a:cs typeface="Nikosh" pitchFamily="2" charset="0"/>
              </a:rPr>
              <a:t>  </a:t>
            </a:r>
            <a:r>
              <a:rPr lang="en-US" b="1" dirty="0" smtClean="0">
                <a:latin typeface="Times New Roman" pitchFamily="18" charset="0"/>
                <a:cs typeface="Times New Roman" pitchFamily="18" charset="0"/>
              </a:rPr>
              <a:t>iii </a:t>
            </a:r>
            <a:r>
              <a:rPr lang="bn-BD" b="1" dirty="0" smtClean="0">
                <a:latin typeface="Nikosh" pitchFamily="2" charset="0"/>
                <a:cs typeface="Nikosh" pitchFamily="2" charset="0"/>
              </a:rPr>
              <a:t> </a:t>
            </a:r>
            <a:r>
              <a:rPr lang="bn-BD" dirty="0" smtClean="0">
                <a:latin typeface="Nikosh" pitchFamily="2" charset="0"/>
                <a:cs typeface="Nikosh" pitchFamily="2" charset="0"/>
              </a:rPr>
              <a:t>খ।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ও </a:t>
            </a:r>
            <a:r>
              <a:rPr lang="en-US" dirty="0" smtClean="0">
                <a:latin typeface="Times New Roman" pitchFamily="18" charset="0"/>
                <a:cs typeface="Times New Roman" pitchFamily="18" charset="0"/>
              </a:rPr>
              <a:t>iii  </a:t>
            </a:r>
            <a:r>
              <a:rPr lang="bn-BD" dirty="0" smtClean="0">
                <a:latin typeface="Nikosh" pitchFamily="2" charset="0"/>
                <a:cs typeface="Nikosh" pitchFamily="2" charset="0"/>
              </a:rPr>
              <a:t> গ।</a:t>
            </a:r>
            <a:r>
              <a:rPr lang="en-US" dirty="0" smtClean="0">
                <a:latin typeface="Nikosh" pitchFamily="2" charset="0"/>
                <a:cs typeface="Nikosh" pitchFamily="2"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ও  </a:t>
            </a:r>
            <a:r>
              <a:rPr lang="en-US" dirty="0" smtClean="0">
                <a:latin typeface="Times New Roman" pitchFamily="18" charset="0"/>
                <a:cs typeface="Times New Roman" pitchFamily="18" charset="0"/>
              </a:rPr>
              <a:t>ii </a:t>
            </a:r>
            <a:r>
              <a:rPr lang="bn-BD" dirty="0" smtClean="0">
                <a:latin typeface="Nikosh" pitchFamily="2" charset="0"/>
                <a:cs typeface="Nikosh" pitchFamily="2" charset="0"/>
              </a:rPr>
              <a:t> ঘ।</a:t>
            </a:r>
            <a:r>
              <a:rPr lang="en-US" dirty="0" smtClean="0">
                <a:latin typeface="Nikosh" pitchFamily="2" charset="0"/>
                <a:cs typeface="Nikosh" pitchFamily="2"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ii  </a:t>
            </a:r>
            <a:r>
              <a:rPr lang="bn-BD" dirty="0" smtClean="0">
                <a:latin typeface="Nikosh" pitchFamily="2" charset="0"/>
                <a:cs typeface="Nikosh" pitchFamily="2" charset="0"/>
              </a:rPr>
              <a:t>ও</a:t>
            </a:r>
            <a:r>
              <a:rPr lang="en-US" dirty="0" smtClean="0">
                <a:latin typeface="Times New Roman" pitchFamily="18" charset="0"/>
                <a:cs typeface="Times New Roman" pitchFamily="18" charset="0"/>
              </a:rPr>
              <a:t>  iii</a:t>
            </a:r>
            <a:endParaRPr lang="bn-BD" dirty="0" smtClean="0">
              <a:latin typeface="Times New Roman" pitchFamily="18" charset="0"/>
              <a:cs typeface="Times New Roman" pitchFamily="18" charset="0"/>
            </a:endParaRPr>
          </a:p>
          <a:p>
            <a:pPr>
              <a:buNone/>
            </a:pPr>
            <a:r>
              <a:rPr lang="bn-BD" b="1" dirty="0" smtClean="0">
                <a:latin typeface="Nikosh" pitchFamily="2" charset="0"/>
                <a:cs typeface="Nikosh" pitchFamily="2" charset="0"/>
              </a:rPr>
              <a:t>৯। </a:t>
            </a:r>
            <a:r>
              <a:rPr lang="bn-BD" dirty="0" smtClean="0">
                <a:latin typeface="Nikosh" pitchFamily="2" charset="0"/>
                <a:cs typeface="Nikosh" pitchFamily="2" charset="0"/>
              </a:rPr>
              <a:t>৪৩৮ সংখ্যাটি হতে পারে- </a:t>
            </a:r>
            <a:endParaRPr lang="bn-BD" b="1" dirty="0" smtClean="0">
              <a:latin typeface="Nikosh" pitchFamily="2" charset="0"/>
              <a:cs typeface="Nikosh" pitchFamily="2" charset="0"/>
            </a:endParaRPr>
          </a:p>
          <a:p>
            <a:pPr marL="571500" indent="-571500">
              <a:buAutoNum type="romanLcPeriod"/>
            </a:pPr>
            <a:r>
              <a:rPr lang="bn-BD" dirty="0" smtClean="0">
                <a:latin typeface="Nikosh" pitchFamily="2" charset="0"/>
                <a:cs typeface="Nikosh" pitchFamily="2" charset="0"/>
              </a:rPr>
              <a:t>ডেসিমাল      </a:t>
            </a:r>
            <a:r>
              <a:rPr lang="en-US" dirty="0" smtClean="0">
                <a:latin typeface="Times New Roman" pitchFamily="18" charset="0"/>
                <a:cs typeface="Times New Roman" pitchFamily="18" charset="0"/>
              </a:rPr>
              <a:t>ii. </a:t>
            </a:r>
            <a:r>
              <a:rPr lang="bn-BD" dirty="0" smtClean="0">
                <a:latin typeface="Nikosh" pitchFamily="2" charset="0"/>
                <a:cs typeface="Nikosh" pitchFamily="2" charset="0"/>
              </a:rPr>
              <a:t> আক্টাল     </a:t>
            </a:r>
            <a:r>
              <a:rPr lang="en-US" dirty="0" smtClean="0">
                <a:latin typeface="Times New Roman" pitchFamily="18" charset="0"/>
                <a:cs typeface="Times New Roman" pitchFamily="18" charset="0"/>
              </a:rPr>
              <a:t>iii. </a:t>
            </a:r>
            <a:r>
              <a:rPr lang="bn-BD" dirty="0" smtClean="0">
                <a:latin typeface="Nikosh" pitchFamily="2" charset="0"/>
                <a:cs typeface="Nikosh" pitchFamily="2" charset="0"/>
              </a:rPr>
              <a:t>হেক্সাডেসিম্যাল  </a:t>
            </a:r>
          </a:p>
          <a:p>
            <a:pPr marL="571500" indent="-571500">
              <a:buNone/>
            </a:pPr>
            <a:r>
              <a:rPr lang="bn-BD" dirty="0" smtClean="0">
                <a:latin typeface="Nikosh" pitchFamily="2" charset="0"/>
                <a:cs typeface="Nikosh" pitchFamily="2" charset="0"/>
              </a:rPr>
              <a:t>নিচের কোনটি সঠিক ? </a:t>
            </a:r>
            <a:r>
              <a:rPr lang="bn-BD" dirty="0" smtClean="0">
                <a:latin typeface="Times New Roman" pitchFamily="18" charset="0"/>
                <a:cs typeface="Times New Roman" pitchFamily="18" charset="0"/>
              </a:rPr>
              <a:t> </a:t>
            </a:r>
            <a:r>
              <a:rPr lang="bn-BD" dirty="0" smtClean="0">
                <a:latin typeface="Nikosh" pitchFamily="2" charset="0"/>
                <a:cs typeface="Nikosh" pitchFamily="2" charset="0"/>
              </a:rPr>
              <a:t> </a:t>
            </a:r>
          </a:p>
          <a:p>
            <a:pPr>
              <a:buNone/>
            </a:pPr>
            <a:r>
              <a:rPr lang="bn-BD" dirty="0" smtClean="0">
                <a:latin typeface="Nikosh" pitchFamily="2" charset="0"/>
                <a:cs typeface="Nikosh" pitchFamily="2" charset="0"/>
              </a:rPr>
              <a:t>ক। </a:t>
            </a:r>
            <a:r>
              <a:rPr lang="en-US" dirty="0" smtClean="0">
                <a:latin typeface="Times New Roman" pitchFamily="18" charset="0"/>
                <a:cs typeface="Times New Roman" pitchFamily="18" charset="0"/>
              </a:rPr>
              <a:t>ii</a:t>
            </a:r>
            <a:r>
              <a:rPr lang="bn-BD" dirty="0" smtClean="0">
                <a:latin typeface="Nikosh" pitchFamily="2" charset="0"/>
                <a:cs typeface="Nikosh" pitchFamily="2" charset="0"/>
              </a:rPr>
              <a:t> ও</a:t>
            </a:r>
            <a:r>
              <a:rPr lang="en-US" dirty="0" smtClean="0">
                <a:latin typeface="Nikosh" pitchFamily="2" charset="0"/>
                <a:cs typeface="Nikosh" pitchFamily="2" charset="0"/>
              </a:rPr>
              <a:t>  </a:t>
            </a:r>
            <a:r>
              <a:rPr lang="en-US" dirty="0" smtClean="0">
                <a:latin typeface="Times New Roman" pitchFamily="18" charset="0"/>
                <a:cs typeface="Times New Roman" pitchFamily="18" charset="0"/>
              </a:rPr>
              <a:t>iii </a:t>
            </a:r>
            <a:r>
              <a:rPr lang="bn-BD" dirty="0" smtClean="0">
                <a:latin typeface="Nikosh" pitchFamily="2" charset="0"/>
                <a:cs typeface="Nikosh" pitchFamily="2" charset="0"/>
              </a:rPr>
              <a:t> </a:t>
            </a:r>
            <a:r>
              <a:rPr lang="bn-BD" b="1" dirty="0" smtClean="0">
                <a:latin typeface="Nikosh" pitchFamily="2" charset="0"/>
                <a:cs typeface="Nikosh" pitchFamily="2" charset="0"/>
              </a:rPr>
              <a:t>খ।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bn-BD" b="1" dirty="0" smtClean="0">
                <a:latin typeface="Nikosh" pitchFamily="2" charset="0"/>
                <a:cs typeface="Nikosh" pitchFamily="2" charset="0"/>
              </a:rPr>
              <a:t>ও </a:t>
            </a:r>
            <a:r>
              <a:rPr lang="en-US" b="1" dirty="0" smtClean="0">
                <a:latin typeface="Times New Roman" pitchFamily="18" charset="0"/>
                <a:cs typeface="Times New Roman" pitchFamily="18" charset="0"/>
              </a:rPr>
              <a:t>iii  </a:t>
            </a:r>
            <a:r>
              <a:rPr lang="bn-BD" b="1" dirty="0" smtClean="0">
                <a:latin typeface="Nikosh" pitchFamily="2" charset="0"/>
                <a:cs typeface="Nikosh" pitchFamily="2" charset="0"/>
              </a:rPr>
              <a:t> </a:t>
            </a:r>
            <a:r>
              <a:rPr lang="bn-BD" dirty="0" smtClean="0">
                <a:latin typeface="Nikosh" pitchFamily="2" charset="0"/>
                <a:cs typeface="Nikosh" pitchFamily="2" charset="0"/>
              </a:rPr>
              <a:t>গ।</a:t>
            </a:r>
            <a:r>
              <a:rPr lang="en-US" dirty="0" smtClean="0">
                <a:latin typeface="Nikosh" pitchFamily="2" charset="0"/>
                <a:cs typeface="Nikosh" pitchFamily="2"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ও  </a:t>
            </a:r>
            <a:r>
              <a:rPr lang="en-US" dirty="0" smtClean="0">
                <a:latin typeface="Times New Roman" pitchFamily="18" charset="0"/>
                <a:cs typeface="Times New Roman" pitchFamily="18" charset="0"/>
              </a:rPr>
              <a:t>ii </a:t>
            </a:r>
            <a:r>
              <a:rPr lang="bn-BD" dirty="0" smtClean="0">
                <a:latin typeface="Nikosh" pitchFamily="2" charset="0"/>
                <a:cs typeface="Nikosh" pitchFamily="2" charset="0"/>
              </a:rPr>
              <a:t> ঘ।</a:t>
            </a:r>
            <a:r>
              <a:rPr lang="en-US" dirty="0" smtClean="0">
                <a:latin typeface="Nikosh" pitchFamily="2" charset="0"/>
                <a:cs typeface="Nikosh" pitchFamily="2"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ii  </a:t>
            </a:r>
            <a:r>
              <a:rPr lang="bn-BD" dirty="0" smtClean="0">
                <a:latin typeface="Nikosh" pitchFamily="2" charset="0"/>
                <a:cs typeface="Nikosh" pitchFamily="2" charset="0"/>
              </a:rPr>
              <a:t>ও</a:t>
            </a:r>
            <a:r>
              <a:rPr lang="en-US" dirty="0" smtClean="0">
                <a:latin typeface="Times New Roman" pitchFamily="18" charset="0"/>
                <a:cs typeface="Times New Roman" pitchFamily="18" charset="0"/>
              </a:rPr>
              <a:t>  iii</a:t>
            </a:r>
            <a:endParaRPr lang="bn-BD" dirty="0" smtClean="0">
              <a:latin typeface="Times New Roman" pitchFamily="18" charset="0"/>
              <a:cs typeface="Times New Roman" pitchFamily="18" charset="0"/>
            </a:endParaRPr>
          </a:p>
          <a:p>
            <a:pPr>
              <a:buNone/>
            </a:pPr>
            <a:r>
              <a:rPr lang="bn-BD" dirty="0" smtClean="0">
                <a:latin typeface="Nikosh" pitchFamily="2" charset="0"/>
                <a:cs typeface="Nikosh" pitchFamily="2" charset="0"/>
              </a:rPr>
              <a:t> </a:t>
            </a:r>
            <a:r>
              <a:rPr lang="en-US" dirty="0" smtClean="0">
                <a:latin typeface="Times New Roman" pitchFamily="18" charset="0"/>
                <a:cs typeface="Times New Roman" pitchFamily="18" charset="0"/>
              </a:rPr>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162800" cy="1143000"/>
          </a:xfrm>
        </p:spPr>
        <p:txBody>
          <a:bodyPr>
            <a:normAutofit/>
          </a:bodyPr>
          <a:lstStyle/>
          <a:p>
            <a:pPr algn="ctr"/>
            <a:r>
              <a:rPr lang="bn-BD" sz="2800" dirty="0" smtClean="0">
                <a:latin typeface="Nikosh" pitchFamily="2" charset="0"/>
                <a:cs typeface="Nikosh" pitchFamily="2" charset="0"/>
              </a:rPr>
              <a:t>বহুপদী সমাপ্তি সুচক / অভিন্ন তথ্যভিত্তিক বহুনির্বাচনী প্রশ্ন</a:t>
            </a:r>
            <a:endParaRPr lang="en-US" sz="2800" dirty="0">
              <a:latin typeface="Nikosh" pitchFamily="2" charset="0"/>
              <a:cs typeface="Nikosh" pitchFamily="2" charset="0"/>
            </a:endParaRPr>
          </a:p>
        </p:txBody>
      </p:sp>
      <p:sp>
        <p:nvSpPr>
          <p:cNvPr id="3" name="Content Placeholder 2"/>
          <p:cNvSpPr>
            <a:spLocks noGrp="1"/>
          </p:cNvSpPr>
          <p:nvPr>
            <p:ph idx="1"/>
          </p:nvPr>
        </p:nvSpPr>
        <p:spPr/>
        <p:txBody>
          <a:bodyPr>
            <a:normAutofit fontScale="92500" lnSpcReduction="20000"/>
          </a:bodyPr>
          <a:lstStyle/>
          <a:p>
            <a:pPr>
              <a:buNone/>
            </a:pPr>
            <a:r>
              <a:rPr lang="bn-BD" dirty="0" smtClean="0">
                <a:latin typeface="Nikosh" pitchFamily="2" charset="0"/>
                <a:cs typeface="Nikosh" pitchFamily="2" charset="0"/>
              </a:rPr>
              <a:t> আমান তার বাবাকে মোবাইল ফোনের টাওয়ার উচুস্থানে কেন জিজ্ঞেস করায় তার বাবা তাকে বিভিন্ন ধরনের ওয়্যারলেস কমিউনিকেশন মিডিয়ার কার্য পদ্ধতি বর্ণনা করলেন। </a:t>
            </a:r>
          </a:p>
          <a:p>
            <a:pPr>
              <a:buNone/>
            </a:pPr>
            <a:r>
              <a:rPr lang="bn-BD" sz="3000" dirty="0" smtClean="0">
                <a:latin typeface="Nikosh" pitchFamily="2" charset="0"/>
                <a:cs typeface="Nikosh" pitchFamily="2" charset="0"/>
              </a:rPr>
              <a:t>১০। সরাসরি মতবিনিময়ে মনিটরে দেখতে পাওয়া যায় কিসের মাধ্যমে?   </a:t>
            </a:r>
          </a:p>
          <a:p>
            <a:pPr>
              <a:buNone/>
            </a:pP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স্কাইপি     </a:t>
            </a:r>
            <a:r>
              <a:rPr lang="en-US" sz="3000" dirty="0" smtClean="0">
                <a:latin typeface="Times New Roman" pitchFamily="18" charset="0"/>
                <a:cs typeface="Times New Roman" pitchFamily="18" charset="0"/>
              </a:rPr>
              <a:t>ii.</a:t>
            </a:r>
            <a:r>
              <a:rPr lang="bn-BD" sz="3000" dirty="0" smtClean="0">
                <a:latin typeface="Nikosh" pitchFamily="2" charset="0"/>
                <a:cs typeface="Nikosh" pitchFamily="2" charset="0"/>
              </a:rPr>
              <a:t> টুইটার    </a:t>
            </a:r>
            <a:r>
              <a:rPr lang="en-US" sz="3000" dirty="0" smtClean="0">
                <a:latin typeface="Times New Roman" pitchFamily="18" charset="0"/>
                <a:cs typeface="Times New Roman" pitchFamily="18" charset="0"/>
              </a:rPr>
              <a:t>iii. </a:t>
            </a:r>
            <a:r>
              <a:rPr lang="bn-BD" sz="3000" dirty="0" smtClean="0">
                <a:latin typeface="Nikosh" pitchFamily="2" charset="0"/>
                <a:cs typeface="Nikosh" pitchFamily="2" charset="0"/>
              </a:rPr>
              <a:t>ইউটিউব</a:t>
            </a:r>
            <a:r>
              <a:rPr lang="bn-BD" sz="3000" dirty="0" smtClean="0">
                <a:latin typeface="Times New Roman" pitchFamily="18" charset="0"/>
                <a:cs typeface="Times New Roman" pitchFamily="18" charset="0"/>
              </a:rPr>
              <a:t> </a:t>
            </a:r>
            <a:r>
              <a:rPr lang="bn-BD" sz="3000" dirty="0" smtClean="0">
                <a:latin typeface="Nikosh" pitchFamily="2" charset="0"/>
                <a:cs typeface="Nikosh" pitchFamily="2" charset="0"/>
              </a:rPr>
              <a:t>   </a:t>
            </a:r>
            <a:endParaRPr lang="bn-BD" sz="3000" dirty="0" smtClean="0">
              <a:latin typeface="Times New Roman" pitchFamily="18" charset="0"/>
              <a:cs typeface="Times New Roman" pitchFamily="18" charset="0"/>
            </a:endParaRPr>
          </a:p>
          <a:p>
            <a:pPr>
              <a:buNone/>
            </a:pPr>
            <a:r>
              <a:rPr lang="bn-BD" sz="3000" dirty="0" smtClean="0">
                <a:latin typeface="Nikosh" pitchFamily="2" charset="0"/>
                <a:cs typeface="Nikosh" pitchFamily="2" charset="0"/>
              </a:rPr>
              <a:t>নিচের কোনটি সঠিক?</a:t>
            </a:r>
          </a:p>
          <a:p>
            <a:pPr>
              <a:buNone/>
            </a:pPr>
            <a:r>
              <a:rPr lang="bn-BD" sz="3000" b="1" dirty="0" smtClean="0">
                <a:latin typeface="Nikosh" pitchFamily="2" charset="0"/>
                <a:cs typeface="Nikosh" pitchFamily="2" charset="0"/>
              </a:rPr>
              <a:t>ক। </a:t>
            </a:r>
            <a:r>
              <a:rPr lang="en-US" sz="3000" b="1" dirty="0" err="1" smtClean="0">
                <a:latin typeface="Times New Roman" pitchFamily="18" charset="0"/>
                <a:cs typeface="Times New Roman" pitchFamily="18" charset="0"/>
              </a:rPr>
              <a:t>i</a:t>
            </a:r>
            <a:r>
              <a:rPr lang="en-US" sz="3000" b="1" dirty="0" smtClean="0">
                <a:latin typeface="Times New Roman" pitchFamily="18" charset="0"/>
                <a:cs typeface="Times New Roman" pitchFamily="18" charset="0"/>
              </a:rPr>
              <a:t>  </a:t>
            </a:r>
            <a:r>
              <a:rPr lang="bn-BD" sz="3000" b="1" dirty="0" smtClean="0">
                <a:latin typeface="Nikosh" pitchFamily="2" charset="0"/>
                <a:cs typeface="Nikosh" pitchFamily="2" charset="0"/>
              </a:rPr>
              <a:t>ও</a:t>
            </a:r>
            <a:r>
              <a:rPr lang="en-US" sz="3000" b="1" dirty="0" smtClean="0">
                <a:latin typeface="Times New Roman" pitchFamily="18" charset="0"/>
                <a:cs typeface="Times New Roman" pitchFamily="18" charset="0"/>
              </a:rPr>
              <a:t> ii   </a:t>
            </a:r>
            <a:r>
              <a:rPr lang="bn-BD" sz="3000" b="1" dirty="0" smtClean="0">
                <a:latin typeface="Nikosh" pitchFamily="2" charset="0"/>
                <a:cs typeface="Nikosh" pitchFamily="2" charset="0"/>
              </a:rPr>
              <a:t>খ।</a:t>
            </a:r>
            <a:r>
              <a:rPr lang="en-US" sz="3000" b="1"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a:t>
            </a:r>
            <a:r>
              <a:rPr lang="en-US" sz="3000" b="1" dirty="0" smtClean="0">
                <a:latin typeface="Times New Roman" pitchFamily="18" charset="0"/>
                <a:cs typeface="Times New Roman" pitchFamily="18" charset="0"/>
              </a:rPr>
              <a:t> </a:t>
            </a:r>
            <a:r>
              <a:rPr lang="bn-BD" sz="3000" b="1" dirty="0" smtClean="0">
                <a:latin typeface="Times New Roman" pitchFamily="18" charset="0"/>
                <a:cs typeface="Times New Roman" pitchFamily="18" charset="0"/>
              </a:rPr>
              <a:t> </a:t>
            </a:r>
            <a:r>
              <a:rPr lang="bn-BD" sz="3000" dirty="0" smtClean="0">
                <a:latin typeface="Nikosh" pitchFamily="2" charset="0"/>
                <a:cs typeface="Nikosh" pitchFamily="2" charset="0"/>
              </a:rPr>
              <a:t>গ।</a:t>
            </a:r>
            <a:r>
              <a:rPr lang="bn-BD"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 ii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   </a:t>
            </a:r>
            <a:r>
              <a:rPr lang="bn-BD" sz="3000" dirty="0" smtClean="0">
                <a:latin typeface="Times New Roman" pitchFamily="18" charset="0"/>
                <a:cs typeface="Times New Roman" pitchFamily="18" charset="0"/>
              </a:rPr>
              <a:t> </a:t>
            </a:r>
            <a:r>
              <a:rPr lang="bn-BD" sz="3000" dirty="0" smtClean="0">
                <a:latin typeface="Nikosh" pitchFamily="2" charset="0"/>
                <a:cs typeface="Nikosh" pitchFamily="2" charset="0"/>
              </a:rPr>
              <a:t>ঘ।</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 </a:t>
            </a:r>
            <a:endParaRPr lang="bn-BD" sz="3000" dirty="0" smtClean="0">
              <a:latin typeface="Times New Roman" pitchFamily="18" charset="0"/>
              <a:cs typeface="Times New Roman" pitchFamily="18" charset="0"/>
            </a:endParaRPr>
          </a:p>
          <a:p>
            <a:pPr>
              <a:buNone/>
            </a:pPr>
            <a:r>
              <a:rPr lang="en-US" sz="3000" b="1" dirty="0" smtClean="0">
                <a:latin typeface="Times New Roman" pitchFamily="18" charset="0"/>
                <a:cs typeface="Times New Roman" pitchFamily="18" charset="0"/>
              </a:rPr>
              <a:t> </a:t>
            </a:r>
            <a:endParaRPr lang="en-US" sz="3000" b="1" dirty="0" smtClean="0">
              <a:latin typeface="Nikosh" pitchFamily="2" charset="0"/>
              <a:cs typeface="Nikosh" pitchFamily="2" charset="0"/>
            </a:endParaRPr>
          </a:p>
          <a:p>
            <a:pPr>
              <a:buNone/>
            </a:pPr>
            <a:endParaRPr lang="en-US" dirty="0" smtClean="0">
              <a:latin typeface="Nikosh" pitchFamily="2" charset="0"/>
              <a:cs typeface="Nikosh" pitchFamily="2" charset="0"/>
            </a:endParaRPr>
          </a:p>
          <a:p>
            <a:pPr>
              <a:buNone/>
            </a:pPr>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3048000" cy="1143000"/>
          </a:xfrm>
        </p:spPr>
        <p:txBody>
          <a:bodyPr/>
          <a:lstStyle/>
          <a:p>
            <a:pPr algn="ctr"/>
            <a:r>
              <a:rPr lang="bn-BD" dirty="0" smtClean="0">
                <a:latin typeface="Nikosh" pitchFamily="2" charset="0"/>
                <a:cs typeface="Nikosh" pitchFamily="2" charset="0"/>
              </a:rPr>
              <a:t>সমাধান</a:t>
            </a:r>
            <a:endParaRPr lang="en-US" dirty="0">
              <a:latin typeface="Nikosh" pitchFamily="2" charset="0"/>
              <a:cs typeface="Nikosh" pitchFamily="2" charset="0"/>
            </a:endParaRPr>
          </a:p>
        </p:txBody>
      </p:sp>
      <p:sp>
        <p:nvSpPr>
          <p:cNvPr id="3" name="Content Placeholder 2"/>
          <p:cNvSpPr>
            <a:spLocks noGrp="1"/>
          </p:cNvSpPr>
          <p:nvPr>
            <p:ph idx="1"/>
          </p:nvPr>
        </p:nvSpPr>
        <p:spPr>
          <a:xfrm>
            <a:off x="1676400" y="2209800"/>
            <a:ext cx="5105400" cy="1295400"/>
          </a:xfrm>
        </p:spPr>
        <p:txBody>
          <a:bodyPr/>
          <a:lstStyle/>
          <a:p>
            <a:pPr>
              <a:buNone/>
            </a:pPr>
            <a:r>
              <a:rPr lang="bn-BD" dirty="0" smtClean="0">
                <a:latin typeface="Nikosh" pitchFamily="2" charset="0"/>
                <a:cs typeface="Nikosh" pitchFamily="2" charset="0"/>
              </a:rPr>
              <a:t>১। খ   ২। ক  ৩। ক  ৪। গ   ৫। গ    </a:t>
            </a:r>
          </a:p>
          <a:p>
            <a:pPr>
              <a:buNone/>
            </a:pPr>
            <a:r>
              <a:rPr lang="bn-BD" dirty="0" smtClean="0">
                <a:latin typeface="Nikosh" pitchFamily="2" charset="0"/>
                <a:cs typeface="Nikosh" pitchFamily="2" charset="0"/>
              </a:rPr>
              <a:t>৬। গ   ৭। গ  ৮।  ক   ৯। খ  ১০। ক     </a:t>
            </a:r>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grpId="2" nodeType="clickEffect">
                                  <p:stCondLst>
                                    <p:cond delay="0"/>
                                  </p:stCondLst>
                                  <p:childTnLst>
                                    <p:set>
                                      <p:cBhvr override="childStyle">
                                        <p:cTn id="18" dur="indefinite"/>
                                        <p:tgtEl>
                                          <p:spTgt spid="2"/>
                                        </p:tgtEl>
                                        <p:attrNameLst>
                                          <p:attrName>style.fontStyle</p:attrName>
                                        </p:attrNameLst>
                                      </p:cBhvr>
                                      <p:to>
                                        <p:strVal val="normal"/>
                                      </p:to>
                                    </p:set>
                                    <p:set>
                                      <p:cBhvr override="childStyle">
                                        <p:cTn id="19" dur="indefinite"/>
                                        <p:tgtEl>
                                          <p:spTgt spid="2"/>
                                        </p:tgtEl>
                                        <p:attrNameLst>
                                          <p:attrName>style.fontWeight</p:attrName>
                                        </p:attrNameLst>
                                      </p:cBhvr>
                                      <p:to>
                                        <p:strVal val="bold"/>
                                      </p:to>
                                    </p:set>
                                    <p:set>
                                      <p:cBhvr override="childStyle">
                                        <p:cTn id="20"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3124200" cy="1143000"/>
          </a:xfrm>
        </p:spPr>
        <p:txBody>
          <a:bodyPr/>
          <a:lstStyle/>
          <a:p>
            <a:pPr algn="ctr"/>
            <a:r>
              <a:rPr lang="bn-BD" dirty="0" smtClean="0">
                <a:latin typeface="Nikosh" pitchFamily="2" charset="0"/>
                <a:cs typeface="Nikosh" pitchFamily="2" charset="0"/>
              </a:rPr>
              <a:t>বাড়ির কাজ</a:t>
            </a:r>
            <a:endParaRPr lang="en-US" dirty="0">
              <a:latin typeface="Nikosh" pitchFamily="2" charset="0"/>
              <a:cs typeface="Nikosh" pitchFamily="2" charset="0"/>
            </a:endParaRPr>
          </a:p>
        </p:txBody>
      </p:sp>
      <p:sp>
        <p:nvSpPr>
          <p:cNvPr id="3" name="Content Placeholder 2"/>
          <p:cNvSpPr>
            <a:spLocks noGrp="1"/>
          </p:cNvSpPr>
          <p:nvPr>
            <p:ph idx="1"/>
          </p:nvPr>
        </p:nvSpPr>
        <p:spPr>
          <a:xfrm>
            <a:off x="914400" y="2209800"/>
            <a:ext cx="7315200" cy="2743200"/>
          </a:xfrm>
        </p:spPr>
        <p:txBody>
          <a:bodyPr>
            <a:normAutofit fontScale="25000" lnSpcReduction="20000"/>
          </a:bodyPr>
          <a:lstStyle/>
          <a:p>
            <a:pPr>
              <a:buNone/>
            </a:pPr>
            <a:r>
              <a:rPr lang="bn-BD" sz="2400" dirty="0" smtClean="0">
                <a:latin typeface="Nikosh" pitchFamily="2" charset="0"/>
                <a:cs typeface="Nikosh" pitchFamily="2" charset="0"/>
              </a:rPr>
              <a:t> </a:t>
            </a:r>
          </a:p>
          <a:p>
            <a:pPr>
              <a:buNone/>
            </a:pPr>
            <a:endParaRPr lang="bn-BD" sz="2400" dirty="0" smtClean="0">
              <a:latin typeface="Nikosh" pitchFamily="2" charset="0"/>
              <a:cs typeface="Nikosh" pitchFamily="2" charset="0"/>
            </a:endParaRPr>
          </a:p>
          <a:p>
            <a:pPr>
              <a:buNone/>
            </a:pPr>
            <a:r>
              <a:rPr lang="bn-BD" sz="9800" dirty="0" smtClean="0">
                <a:latin typeface="Nikosh" pitchFamily="2" charset="0"/>
                <a:cs typeface="Nikosh" pitchFamily="2" charset="0"/>
              </a:rPr>
              <a:t>সংখ্যা পদ্ধতির ক্রমবিকাশের ইতিহাস বর্ণনা কর।  </a:t>
            </a:r>
          </a:p>
          <a:p>
            <a:pPr>
              <a:buNone/>
            </a:pPr>
            <a:endParaRPr lang="bn-BD" sz="9600" dirty="0" smtClean="0">
              <a:latin typeface="Nikosh" pitchFamily="2" charset="0"/>
              <a:cs typeface="Nikosh" pitchFamily="2" charset="0"/>
            </a:endParaRPr>
          </a:p>
          <a:p>
            <a:pPr>
              <a:buNone/>
            </a:pPr>
            <a:endParaRPr lang="bn-BD" sz="9600" dirty="0" smtClean="0">
              <a:latin typeface="Nikosh" pitchFamily="2" charset="0"/>
              <a:cs typeface="Nikosh" pitchFamily="2" charset="0"/>
            </a:endParaRPr>
          </a:p>
          <a:p>
            <a:pPr>
              <a:buNone/>
            </a:pPr>
            <a:r>
              <a:rPr lang="bn-BD" sz="9600" dirty="0" smtClean="0">
                <a:latin typeface="Nikosh" pitchFamily="2" charset="0"/>
                <a:cs typeface="Nikosh" pitchFamily="2" charset="0"/>
              </a:rPr>
              <a:t>সহায়ক গ্রন্থ/ প্রকাশনীঃ তথ্য ও যোগাযোগ প্রযুক্তিঃ  ভয়েজার প্রকাশনী, সিসটেক প্রকাশনী, লেকচার প্রকাশনী, পাঞ্জেরী/ অক্ষরপত্র প্রকাশনী, গ্রন্থ কুটির প্রকাশনী, প্রতিভা বিকাশ পাবলিকেশন্স</a:t>
            </a:r>
            <a:r>
              <a:rPr lang="en-US" sz="9600" dirty="0" smtClean="0">
                <a:latin typeface="Nikosh" pitchFamily="2" charset="0"/>
                <a:cs typeface="Nikosh" pitchFamily="2" charset="0"/>
              </a:rPr>
              <a:t> </a:t>
            </a:r>
            <a:endParaRPr lang="bn-BD" sz="9600" dirty="0" smtClean="0">
              <a:latin typeface="Nikosh" pitchFamily="2" charset="0"/>
              <a:cs typeface="Nikosh" pitchFamily="2" charset="0"/>
            </a:endParaRPr>
          </a:p>
          <a:p>
            <a:pPr>
              <a:buNone/>
            </a:pPr>
            <a:endParaRPr lang="en-US" sz="98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r>
              <a:rPr lang="bn-BD" sz="2400" dirty="0" smtClean="0">
                <a:latin typeface="Nikosh" pitchFamily="2" charset="0"/>
                <a:cs typeface="Nikosh" pitchFamily="2" charset="0"/>
              </a:rPr>
              <a:t> </a:t>
            </a:r>
            <a:endParaRPr lang="en-US" sz="24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2" nodeType="clickEffect">
                                  <p:stCondLst>
                                    <p:cond delay="0"/>
                                  </p:stCondLst>
                                  <p:childTnLst>
                                    <p:animRot by="21600000">
                                      <p:cBhvr>
                                        <p:cTn id="1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304800"/>
            <a:ext cx="3352800" cy="1143000"/>
          </a:xfrm>
        </p:spPr>
        <p:txBody>
          <a:bodyPr/>
          <a:lstStyle/>
          <a:p>
            <a:pPr algn="ctr"/>
            <a:r>
              <a:rPr lang="bn-BD" dirty="0" smtClean="0">
                <a:latin typeface="Nikosh" pitchFamily="2" charset="0"/>
                <a:cs typeface="Nikosh" pitchFamily="2" charset="0"/>
              </a:rPr>
              <a:t> ধন্যবাদ</a:t>
            </a:r>
            <a:endParaRPr lang="en-US" dirty="0">
              <a:latin typeface="Nikosh" pitchFamily="2" charset="0"/>
              <a:cs typeface="Nikosh" pitchFamily="2"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2362200"/>
            <a:ext cx="4026694" cy="3001169"/>
          </a:xfr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4419600" cy="1143000"/>
          </a:xfrm>
        </p:spPr>
        <p:txBody>
          <a:bodyPr/>
          <a:lstStyle/>
          <a:p>
            <a:pPr algn="ctr"/>
            <a:r>
              <a:rPr lang="bn-BD" dirty="0" smtClean="0">
                <a:latin typeface="Nikosh" pitchFamily="2" charset="0"/>
                <a:cs typeface="Nikosh" pitchFamily="2" charset="0"/>
              </a:rPr>
              <a:t>পাঠ পরিচিতি</a:t>
            </a:r>
            <a:endParaRPr lang="en-US" dirty="0">
              <a:latin typeface="Nikosh" pitchFamily="2" charset="0"/>
              <a:cs typeface="Nikosh" pitchFamily="2" charset="0"/>
            </a:endParaRPr>
          </a:p>
        </p:txBody>
      </p:sp>
      <p:sp>
        <p:nvSpPr>
          <p:cNvPr id="3" name="Content Placeholder 2"/>
          <p:cNvSpPr>
            <a:spLocks noGrp="1"/>
          </p:cNvSpPr>
          <p:nvPr>
            <p:ph idx="1"/>
          </p:nvPr>
        </p:nvSpPr>
        <p:spPr>
          <a:xfrm>
            <a:off x="1447800" y="1828800"/>
            <a:ext cx="5257800" cy="2819400"/>
          </a:xfrm>
        </p:spPr>
        <p:txBody>
          <a:bodyPr>
            <a:normAutofit/>
          </a:bodyPr>
          <a:lstStyle/>
          <a:p>
            <a:pPr algn="ctr">
              <a:buNone/>
            </a:pPr>
            <a:r>
              <a:rPr lang="bn-BD" sz="2800" b="1" dirty="0" smtClean="0">
                <a:latin typeface="Nikosh" pitchFamily="2" charset="0"/>
                <a:cs typeface="Nikosh" pitchFamily="2" charset="0"/>
              </a:rPr>
              <a:t>শ্রেনীঃ একাদশ/ দ্বাদশ রিভিশন </a:t>
            </a:r>
          </a:p>
          <a:p>
            <a:pPr algn="ctr">
              <a:buNone/>
            </a:pPr>
            <a:r>
              <a:rPr lang="bn-BD" sz="2800" b="1" dirty="0" smtClean="0">
                <a:latin typeface="Nikosh" pitchFamily="2" charset="0"/>
                <a:cs typeface="Nikosh" pitchFamily="2" charset="0"/>
              </a:rPr>
              <a:t>তথ্য ও যোগাযোগ প্রযুক্তি বিভাগ</a:t>
            </a:r>
          </a:p>
          <a:p>
            <a:pPr algn="ctr">
              <a:buNone/>
            </a:pPr>
            <a:r>
              <a:rPr lang="bn-BD" sz="2800" b="1" dirty="0" smtClean="0">
                <a:latin typeface="Nikosh" pitchFamily="2" charset="0"/>
                <a:cs typeface="Nikosh" pitchFamily="2" charset="0"/>
              </a:rPr>
              <a:t>সময়ঃ ৪৫ মিনিট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5410200" cy="1143000"/>
          </a:xfrm>
        </p:spPr>
        <p:txBody>
          <a:bodyPr>
            <a:normAutofit fontScale="90000"/>
          </a:bodyPr>
          <a:lstStyle/>
          <a:p>
            <a:pPr algn="ctr"/>
            <a:r>
              <a:rPr lang="bn-BD" sz="3600" dirty="0" smtClean="0">
                <a:latin typeface="Nikosh" pitchFamily="2" charset="0"/>
                <a:cs typeface="Nikosh" pitchFamily="2" charset="0"/>
              </a:rPr>
              <a:t>মুল শিরোনামঃ সংখ্যা পদ্ধতি </a:t>
            </a:r>
            <a:endParaRPr lang="en-US" sz="3600" dirty="0">
              <a:latin typeface="Nikosh" pitchFamily="2" charset="0"/>
              <a:cs typeface="Nikosh" pitchFamily="2" charset="0"/>
            </a:endParaRPr>
          </a:p>
        </p:txBody>
      </p:sp>
      <p:sp>
        <p:nvSpPr>
          <p:cNvPr id="3" name="Content Placeholder 2"/>
          <p:cNvSpPr>
            <a:spLocks noGrp="1"/>
          </p:cNvSpPr>
          <p:nvPr>
            <p:ph idx="1"/>
          </p:nvPr>
        </p:nvSpPr>
        <p:spPr>
          <a:xfrm>
            <a:off x="609600" y="2057400"/>
            <a:ext cx="7848600" cy="1981200"/>
          </a:xfrm>
        </p:spPr>
        <p:txBody>
          <a:bodyPr>
            <a:normAutofit fontScale="92500" lnSpcReduction="10000"/>
          </a:bodyPr>
          <a:lstStyle/>
          <a:p>
            <a:pPr algn="ctr">
              <a:buNone/>
            </a:pPr>
            <a:r>
              <a:rPr lang="en-US" sz="5400" dirty="0">
                <a:latin typeface="Nikosh" pitchFamily="2" charset="0"/>
                <a:cs typeface="Nikosh" pitchFamily="2" charset="0"/>
              </a:rPr>
              <a:t>অ</a:t>
            </a:r>
            <a:r>
              <a:rPr lang="bn-BD" sz="5400" dirty="0" smtClean="0">
                <a:latin typeface="Nikosh" pitchFamily="2" charset="0"/>
                <a:cs typeface="Nikosh" pitchFamily="2" charset="0"/>
              </a:rPr>
              <a:t>ধ্যায়ঃ </a:t>
            </a:r>
            <a:r>
              <a:rPr lang="bn-BD" sz="5400" dirty="0" smtClean="0">
                <a:latin typeface="Nikosh" pitchFamily="2" charset="0"/>
                <a:cs typeface="Nikosh" pitchFamily="2" charset="0"/>
              </a:rPr>
              <a:t>৩য়  </a:t>
            </a:r>
          </a:p>
          <a:p>
            <a:pPr algn="ctr">
              <a:buNone/>
            </a:pPr>
            <a:r>
              <a:rPr lang="bn-BD" sz="4000" dirty="0" smtClean="0">
                <a:latin typeface="Nikosh" pitchFamily="2" charset="0"/>
                <a:cs typeface="Nikosh" pitchFamily="2" charset="0"/>
              </a:rPr>
              <a:t>আজকের  পাঠ ঘোষনাঃ সংখ্যা আবিস্কারের ইতিহাস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6629400" cy="1143000"/>
          </a:xfrm>
        </p:spPr>
        <p:txBody>
          <a:bodyPr>
            <a:normAutofit/>
          </a:bodyPr>
          <a:lstStyle/>
          <a:p>
            <a:pPr algn="ctr"/>
            <a:r>
              <a:rPr lang="bn-BD" dirty="0" smtClean="0">
                <a:latin typeface="Nikosh" pitchFamily="2" charset="0"/>
                <a:cs typeface="Nikosh" pitchFamily="2" charset="0"/>
              </a:rPr>
              <a:t> নিচের ছবি গুলি লক্ষ্য করি </a:t>
            </a:r>
            <a:endParaRPr lang="en-US" dirty="0">
              <a:latin typeface="Nikosh" pitchFamily="2" charset="0"/>
              <a:cs typeface="Nikosh" pitchFamily="2" charset="0"/>
            </a:endParaRPr>
          </a:p>
        </p:txBody>
      </p:sp>
      <p:pic>
        <p:nvPicPr>
          <p:cNvPr id="4" name="Content Placeholder 3" descr="images223.jpg"/>
          <p:cNvPicPr>
            <a:picLocks noGrp="1" noChangeAspect="1"/>
          </p:cNvPicPr>
          <p:nvPr>
            <p:ph idx="1"/>
          </p:nvPr>
        </p:nvPicPr>
        <p:blipFill>
          <a:blip r:embed="rId2"/>
          <a:stretch>
            <a:fillRect/>
          </a:stretch>
        </p:blipFill>
        <p:spPr>
          <a:xfrm>
            <a:off x="762000" y="2133600"/>
            <a:ext cx="3573108" cy="2749615"/>
          </a:xfrm>
        </p:spPr>
      </p:pic>
      <p:pic>
        <p:nvPicPr>
          <p:cNvPr id="5" name="Content Placeholder 3" descr="images321.jpg"/>
          <p:cNvPicPr>
            <a:picLocks noChangeAspect="1"/>
          </p:cNvPicPr>
          <p:nvPr/>
        </p:nvPicPr>
        <p:blipFill>
          <a:blip r:embed="rId3"/>
          <a:stretch>
            <a:fillRect/>
          </a:stretch>
        </p:blipFill>
        <p:spPr>
          <a:xfrm>
            <a:off x="4724400" y="1828800"/>
            <a:ext cx="2558141" cy="35814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6629400" cy="1143000"/>
          </a:xfrm>
        </p:spPr>
        <p:txBody>
          <a:bodyPr>
            <a:normAutofit/>
          </a:bodyPr>
          <a:lstStyle/>
          <a:p>
            <a:pPr algn="ctr"/>
            <a:r>
              <a:rPr lang="bn-BD" dirty="0" smtClean="0">
                <a:latin typeface="Nikosh" pitchFamily="2" charset="0"/>
                <a:cs typeface="Nikosh" pitchFamily="2" charset="0"/>
              </a:rPr>
              <a:t> নিচের ছবি গুলি লক্ষ্য করি </a:t>
            </a:r>
            <a:endParaRPr lang="en-US" dirty="0">
              <a:latin typeface="Nikosh" pitchFamily="2" charset="0"/>
              <a:cs typeface="Nikosh" pitchFamily="2" charset="0"/>
            </a:endParaRPr>
          </a:p>
        </p:txBody>
      </p:sp>
      <p:pic>
        <p:nvPicPr>
          <p:cNvPr id="4" name="Content Placeholder 3" descr="images223.jpg"/>
          <p:cNvPicPr>
            <a:picLocks noGrp="1" noChangeAspect="1"/>
          </p:cNvPicPr>
          <p:nvPr>
            <p:ph idx="1"/>
          </p:nvPr>
        </p:nvPicPr>
        <p:blipFill>
          <a:blip r:embed="rId2"/>
          <a:stretch>
            <a:fillRect/>
          </a:stretch>
        </p:blipFill>
        <p:spPr>
          <a:xfrm>
            <a:off x="838200" y="2133600"/>
            <a:ext cx="2707467" cy="3312769"/>
          </a:xfrm>
        </p:spPr>
      </p:pic>
      <p:pic>
        <p:nvPicPr>
          <p:cNvPr id="5" name="Content Placeholder 3" descr="images321.jpg"/>
          <p:cNvPicPr>
            <a:picLocks noChangeAspect="1"/>
          </p:cNvPicPr>
          <p:nvPr/>
        </p:nvPicPr>
        <p:blipFill>
          <a:blip r:embed="rId3"/>
          <a:stretch>
            <a:fillRect/>
          </a:stretch>
        </p:blipFill>
        <p:spPr>
          <a:xfrm>
            <a:off x="4114800" y="2286000"/>
            <a:ext cx="3352800" cy="31242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6629400" cy="1143000"/>
          </a:xfrm>
        </p:spPr>
        <p:txBody>
          <a:bodyPr>
            <a:normAutofit/>
          </a:bodyPr>
          <a:lstStyle/>
          <a:p>
            <a:pPr algn="ctr"/>
            <a:r>
              <a:rPr lang="bn-BD" dirty="0" smtClean="0">
                <a:latin typeface="Nikosh" pitchFamily="2" charset="0"/>
                <a:cs typeface="Nikosh" pitchFamily="2" charset="0"/>
              </a:rPr>
              <a:t> নিচের ছবি গুলি লক্ষ্য করি </a:t>
            </a:r>
            <a:endParaRPr lang="en-US" dirty="0">
              <a:latin typeface="Nikosh" pitchFamily="2" charset="0"/>
              <a:cs typeface="Nikosh" pitchFamily="2" charset="0"/>
            </a:endParaRPr>
          </a:p>
        </p:txBody>
      </p:sp>
      <p:pic>
        <p:nvPicPr>
          <p:cNvPr id="4" name="Content Placeholder 3" descr="images223.jpg"/>
          <p:cNvPicPr>
            <a:picLocks noGrp="1" noChangeAspect="1"/>
          </p:cNvPicPr>
          <p:nvPr>
            <p:ph idx="1"/>
          </p:nvPr>
        </p:nvPicPr>
        <p:blipFill>
          <a:blip r:embed="rId2"/>
          <a:stretch>
            <a:fillRect/>
          </a:stretch>
        </p:blipFill>
        <p:spPr>
          <a:xfrm>
            <a:off x="1423208" y="2133600"/>
            <a:ext cx="2843992" cy="2749615"/>
          </a:xfrm>
        </p:spPr>
      </p:pic>
      <p:pic>
        <p:nvPicPr>
          <p:cNvPr id="5" name="Content Placeholder 3" descr="images321.jpg"/>
          <p:cNvPicPr>
            <a:picLocks noChangeAspect="1"/>
          </p:cNvPicPr>
          <p:nvPr/>
        </p:nvPicPr>
        <p:blipFill>
          <a:blip r:embed="rId3"/>
          <a:stretch>
            <a:fillRect/>
          </a:stretch>
        </p:blipFill>
        <p:spPr>
          <a:xfrm>
            <a:off x="4724400" y="2057400"/>
            <a:ext cx="3352800" cy="28194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lgn="ctr"/>
            <a:r>
              <a:rPr lang="bn-BD" dirty="0" smtClean="0">
                <a:latin typeface="Nikosh" pitchFamily="2" charset="0"/>
                <a:cs typeface="Nikosh" pitchFamily="2" charset="0"/>
              </a:rPr>
              <a:t/>
            </a:r>
            <a:br>
              <a:rPr lang="bn-BD" dirty="0" smtClean="0">
                <a:latin typeface="Nikosh" pitchFamily="2" charset="0"/>
                <a:cs typeface="Nikosh" pitchFamily="2" charset="0"/>
              </a:rPr>
            </a:br>
            <a:r>
              <a:rPr lang="bn-BD" dirty="0" smtClean="0">
                <a:latin typeface="Nikosh" pitchFamily="2" charset="0"/>
                <a:cs typeface="Nikosh" pitchFamily="2" charset="0"/>
              </a:rPr>
              <a:t/>
            </a:r>
            <a:br>
              <a:rPr lang="bn-BD" dirty="0" smtClean="0">
                <a:latin typeface="Nikosh" pitchFamily="2" charset="0"/>
                <a:cs typeface="Nikosh" pitchFamily="2" charset="0"/>
              </a:rPr>
            </a:br>
            <a:r>
              <a:rPr lang="en-US" sz="6700" dirty="0" err="1" smtClean="0">
                <a:latin typeface="Nikosh" pitchFamily="2" charset="0"/>
                <a:cs typeface="Nikosh" pitchFamily="2" charset="0"/>
              </a:rPr>
              <a:t>প্রারম্ভিক</a:t>
            </a:r>
            <a:r>
              <a:rPr lang="en-US" sz="6700" dirty="0" smtClean="0">
                <a:latin typeface="Nikosh" pitchFamily="2" charset="0"/>
                <a:cs typeface="Nikosh" pitchFamily="2" charset="0"/>
              </a:rPr>
              <a:t> </a:t>
            </a:r>
            <a:r>
              <a:rPr lang="en-US" sz="6700" dirty="0" err="1" smtClean="0">
                <a:latin typeface="Nikosh" pitchFamily="2" charset="0"/>
                <a:cs typeface="Nikosh" pitchFamily="2" charset="0"/>
              </a:rPr>
              <a:t>বক্তব্য</a:t>
            </a:r>
            <a:endParaRPr lang="en-US" sz="6700" dirty="0">
              <a:latin typeface="Nikosh" pitchFamily="2" charset="0"/>
              <a:cs typeface="Nikosh" pitchFamily="2" charset="0"/>
            </a:endParaRPr>
          </a:p>
        </p:txBody>
      </p:sp>
      <p:sp>
        <p:nvSpPr>
          <p:cNvPr id="3" name="Content Placeholder 2"/>
          <p:cNvSpPr>
            <a:spLocks noGrp="1"/>
          </p:cNvSpPr>
          <p:nvPr>
            <p:ph idx="1"/>
          </p:nvPr>
        </p:nvSpPr>
        <p:spPr>
          <a:xfrm>
            <a:off x="1295400" y="2057400"/>
            <a:ext cx="6019800" cy="2133600"/>
          </a:xfrm>
        </p:spPr>
        <p:txBody>
          <a:bodyPr>
            <a:noAutofit/>
          </a:bodyPr>
          <a:lstStyle/>
          <a:p>
            <a:pPr algn="ctr">
              <a:buNone/>
            </a:pPr>
            <a:r>
              <a:rPr lang="bn-BD" sz="7200" dirty="0" smtClean="0">
                <a:latin typeface="Nikosh" pitchFamily="2" charset="0"/>
                <a:cs typeface="Nikosh" pitchFamily="2" charset="0"/>
              </a:rPr>
              <a:t> সংখ্যা পদ্ধতি কি?     </a:t>
            </a:r>
            <a:endParaRPr lang="en-US" sz="72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3581400" cy="1143000"/>
          </a:xfrm>
        </p:spPr>
        <p:txBody>
          <a:bodyPr>
            <a:normAutofit fontScale="90000"/>
          </a:bodyPr>
          <a:lstStyle/>
          <a:p>
            <a:pPr algn="ctr"/>
            <a:r>
              <a:rPr lang="bn-BD" dirty="0" smtClean="0">
                <a:latin typeface="Nikosh" pitchFamily="2" charset="0"/>
                <a:cs typeface="Nikosh" pitchFamily="2" charset="0"/>
              </a:rPr>
              <a:t/>
            </a:r>
            <a:br>
              <a:rPr lang="bn-BD" dirty="0" smtClean="0">
                <a:latin typeface="Nikosh" pitchFamily="2" charset="0"/>
                <a:cs typeface="Nikosh" pitchFamily="2" charset="0"/>
              </a:rPr>
            </a:br>
            <a:r>
              <a:rPr lang="bn-BD" dirty="0" smtClean="0">
                <a:latin typeface="Nikosh" pitchFamily="2" charset="0"/>
                <a:cs typeface="Nikosh" pitchFamily="2" charset="0"/>
              </a:rPr>
              <a:t/>
            </a:r>
            <a:br>
              <a:rPr lang="bn-BD" dirty="0" smtClean="0">
                <a:latin typeface="Nikosh" pitchFamily="2" charset="0"/>
                <a:cs typeface="Nikosh" pitchFamily="2" charset="0"/>
              </a:rPr>
            </a:br>
            <a:r>
              <a:rPr lang="bn-BD" dirty="0" smtClean="0">
                <a:latin typeface="Nikosh" pitchFamily="2" charset="0"/>
                <a:cs typeface="Nikosh" pitchFamily="2" charset="0"/>
              </a:rPr>
              <a:t>শিখন ফল</a:t>
            </a:r>
            <a:br>
              <a:rPr lang="bn-BD" dirty="0" smtClean="0">
                <a:latin typeface="Nikosh" pitchFamily="2" charset="0"/>
                <a:cs typeface="Nikosh" pitchFamily="2" charset="0"/>
              </a:rPr>
            </a:br>
            <a:endParaRPr lang="en-US" dirty="0">
              <a:latin typeface="Nikosh" pitchFamily="2" charset="0"/>
              <a:cs typeface="Nikosh" pitchFamily="2" charset="0"/>
            </a:endParaRPr>
          </a:p>
        </p:txBody>
      </p:sp>
      <p:sp>
        <p:nvSpPr>
          <p:cNvPr id="3" name="Content Placeholder 2"/>
          <p:cNvSpPr>
            <a:spLocks noGrp="1"/>
          </p:cNvSpPr>
          <p:nvPr>
            <p:ph idx="1"/>
          </p:nvPr>
        </p:nvSpPr>
        <p:spPr>
          <a:xfrm>
            <a:off x="1295400" y="2057400"/>
            <a:ext cx="6629400" cy="2133600"/>
          </a:xfrm>
        </p:spPr>
        <p:txBody>
          <a:bodyPr>
            <a:noAutofit/>
          </a:bodyPr>
          <a:lstStyle/>
          <a:p>
            <a:pPr>
              <a:buNone/>
            </a:pPr>
            <a:r>
              <a:rPr lang="bn-BD" sz="3600" dirty="0" smtClean="0">
                <a:latin typeface="Nikosh" pitchFamily="2" charset="0"/>
                <a:cs typeface="Nikosh" pitchFamily="2" charset="0"/>
              </a:rPr>
              <a:t>১। সংখ্যা পদ্ধতি কি</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বলতে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পারবে</a:t>
            </a:r>
            <a:r>
              <a:rPr lang="bn-BD" sz="3600" dirty="0" smtClean="0">
                <a:latin typeface="Nikosh" pitchFamily="2" charset="0"/>
                <a:cs typeface="Nikosh" pitchFamily="2" charset="0"/>
              </a:rPr>
              <a:t>?      </a:t>
            </a:r>
          </a:p>
          <a:p>
            <a:pPr>
              <a:buNone/>
            </a:pPr>
            <a:r>
              <a:rPr lang="bn-BD" sz="3600" dirty="0" smtClean="0">
                <a:latin typeface="Nikosh" pitchFamily="2" charset="0"/>
                <a:cs typeface="Nikosh" pitchFamily="2" charset="0"/>
              </a:rPr>
              <a:t>২। সংখ্যা পদ্ধতির প্রকারভেদ লিখ</a:t>
            </a:r>
            <a:r>
              <a:rPr lang="en-US" sz="3600" dirty="0" err="1" smtClean="0">
                <a:latin typeface="Nikosh" pitchFamily="2" charset="0"/>
                <a:cs typeface="Nikosh" pitchFamily="2" charset="0"/>
              </a:rPr>
              <a:t>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পারবে</a:t>
            </a:r>
            <a:r>
              <a:rPr lang="bn-BD" sz="3600" dirty="0" smtClean="0">
                <a:latin typeface="Nikosh" pitchFamily="2" charset="0"/>
                <a:cs typeface="Nikosh" pitchFamily="2" charset="0"/>
              </a:rPr>
              <a:t>?   </a:t>
            </a:r>
          </a:p>
          <a:p>
            <a:pPr>
              <a:buNone/>
            </a:pPr>
            <a:r>
              <a:rPr lang="bn-BD" sz="3600" dirty="0" smtClean="0">
                <a:latin typeface="Nikosh" pitchFamily="2" charset="0"/>
                <a:cs typeface="Nikosh" pitchFamily="2" charset="0"/>
              </a:rPr>
              <a:t>৩। সংখ্যা পদ্ধতির বেজ বা ভিত </a:t>
            </a:r>
            <a:r>
              <a:rPr lang="bn-BD" sz="3600" dirty="0" smtClean="0">
                <a:latin typeface="Nikosh" pitchFamily="2" charset="0"/>
                <a:cs typeface="Nikosh" pitchFamily="2" charset="0"/>
              </a:rPr>
              <a:t>আনুসারে </a:t>
            </a:r>
            <a:r>
              <a:rPr lang="bn-BD" sz="3600" dirty="0" smtClean="0">
                <a:latin typeface="Nikosh" pitchFamily="2" charset="0"/>
                <a:cs typeface="Nikosh" pitchFamily="2" charset="0"/>
              </a:rPr>
              <a:t>প্রকারভেদ লিখ</a:t>
            </a:r>
            <a:r>
              <a:rPr lang="en-US" sz="3600" dirty="0" err="1" smtClean="0">
                <a:latin typeface="Nikosh" pitchFamily="2" charset="0"/>
                <a:cs typeface="Nikosh" pitchFamily="2" charset="0"/>
              </a:rPr>
              <a:t>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পারবে</a:t>
            </a:r>
            <a:r>
              <a:rPr lang="bn-BD" sz="3600" dirty="0" smtClean="0">
                <a:latin typeface="Nikosh" pitchFamily="2" charset="0"/>
                <a:cs typeface="Nikosh" pitchFamily="2" charset="0"/>
              </a:rPr>
              <a:t> ?       </a:t>
            </a:r>
            <a:endParaRPr lang="en-US" sz="3600" dirty="0">
              <a:latin typeface="Nikosh" pitchFamily="2" charset="0"/>
              <a:cs typeface="Nikosh" pitchFamily="2" charset="0"/>
            </a:endParaRPr>
          </a:p>
        </p:txBody>
      </p:sp>
    </p:spTree>
    <p:extLst>
      <p:ext uri="{BB962C8B-B14F-4D97-AF65-F5344CB8AC3E}">
        <p14:creationId xmlns:p14="http://schemas.microsoft.com/office/powerpoint/2010/main" val="1903694520"/>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275</TotalTime>
  <Words>876</Words>
  <Application>Microsoft Office PowerPoint</Application>
  <PresentationFormat>On-screen Show (4:3)</PresentationFormat>
  <Paragraphs>121</Paragraphs>
  <Slides>27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Nikosh</vt:lpstr>
      <vt:lpstr>NikoshBAN</vt:lpstr>
      <vt:lpstr>SutonnyMJ</vt:lpstr>
      <vt:lpstr>Times New Roman</vt:lpstr>
      <vt:lpstr>Trebuchet MS</vt:lpstr>
      <vt:lpstr>Wingdings 3</vt:lpstr>
      <vt:lpstr>Facet</vt:lpstr>
      <vt:lpstr>শুভেচ্ছা/ স্বাগতম</vt:lpstr>
      <vt:lpstr>PowerPoint Presentation</vt:lpstr>
      <vt:lpstr>পাঠ পরিচিতি</vt:lpstr>
      <vt:lpstr>মুল শিরোনামঃ সংখ্যা পদ্ধতি </vt:lpstr>
      <vt:lpstr> নিচের ছবি গুলি লক্ষ্য করি </vt:lpstr>
      <vt:lpstr> নিচের ছবি গুলি লক্ষ্য করি </vt:lpstr>
      <vt:lpstr> নিচের ছবি গুলি লক্ষ্য করি </vt:lpstr>
      <vt:lpstr>  প্রারম্ভিক বক্তব্য</vt:lpstr>
      <vt:lpstr>  শিখন ফল </vt:lpstr>
      <vt:lpstr> শিখন ফলের আলোকে প্রশ্ন   </vt:lpstr>
      <vt:lpstr>একক কাজ</vt:lpstr>
      <vt:lpstr>একক কাজের প্রশ্ন</vt:lpstr>
      <vt:lpstr>একক কাজের সমাধান</vt:lpstr>
      <vt:lpstr>জোড়ায় কাজ</vt:lpstr>
      <vt:lpstr>জোড়ায় কাজের প্রশ্ন</vt:lpstr>
      <vt:lpstr>জোড়ায় কাজের সমাধান</vt:lpstr>
      <vt:lpstr>  জোড়ায় কাজের সমাধান</vt:lpstr>
      <vt:lpstr>দলীয় কাজ</vt:lpstr>
      <vt:lpstr>দলীয় কাজের প্রশ্ন </vt:lpstr>
      <vt:lpstr>দলীয় কাজের সমাধান </vt:lpstr>
      <vt:lpstr>মুল্যায়ন</vt:lpstr>
      <vt:lpstr>জ্ঞান মুলক,অনুধাবন মুলক, প্রয়োগ মুলক প্রশ্ন  </vt:lpstr>
      <vt:lpstr>বহুপদী সমাপ্তি সুচক/অভিন্ন তথ্যভিত্তিক বহুনির্বাচনী প্রশ্ন</vt:lpstr>
      <vt:lpstr>বহুপদী সমাপ্তি সুচক / অভিন্ন তথ্যভিত্তিক বহুনির্বাচনী প্রশ্ন</vt:lpstr>
      <vt:lpstr>সমাধান</vt:lpstr>
      <vt:lpstr>বাড়ির কাজ</vt:lpstr>
      <vt:lpstr> ধন্যবাদ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শুভেচ্ছা / স্বাগতম</dc:title>
  <dc:creator>USER</dc:creator>
  <cp:lastModifiedBy>AZAM123</cp:lastModifiedBy>
  <cp:revision>125</cp:revision>
  <dcterms:created xsi:type="dcterms:W3CDTF">2006-08-16T00:00:00Z</dcterms:created>
  <dcterms:modified xsi:type="dcterms:W3CDTF">2020-11-05T09:56:22Z</dcterms:modified>
</cp:coreProperties>
</file>