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470" r:id="rId2"/>
    <p:sldId id="256" r:id="rId3"/>
    <p:sldId id="257" r:id="rId4"/>
    <p:sldId id="258" r:id="rId5"/>
    <p:sldId id="259" r:id="rId6"/>
    <p:sldId id="328" r:id="rId7"/>
    <p:sldId id="446" r:id="rId8"/>
    <p:sldId id="447" r:id="rId9"/>
    <p:sldId id="464" r:id="rId10"/>
    <p:sldId id="448" r:id="rId11"/>
    <p:sldId id="465" r:id="rId12"/>
    <p:sldId id="450" r:id="rId13"/>
    <p:sldId id="469" r:id="rId14"/>
    <p:sldId id="272" r:id="rId15"/>
    <p:sldId id="273" r:id="rId16"/>
    <p:sldId id="466" r:id="rId17"/>
    <p:sldId id="467" r:id="rId18"/>
    <p:sldId id="468" r:id="rId19"/>
    <p:sldId id="278" r:id="rId20"/>
    <p:sldId id="462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474"/>
    <a:srgbClr val="660033"/>
    <a:srgbClr val="00FF00"/>
    <a:srgbClr val="FEFEFE"/>
    <a:srgbClr val="A50021"/>
    <a:srgbClr val="FF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CE5B-8E36-4AA1-8CAC-7ECBE747D38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597A-3704-4A1B-BBD6-7D21DACF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9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47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4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3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7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8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4665-DDA5-4DF1-B3D9-C3F439CD8D0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18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9549" y="1877233"/>
            <a:ext cx="3184902" cy="3103535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203790" y="2084825"/>
            <a:ext cx="2736420" cy="26883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2750" y="1884439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4363" y="1863787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665" y="1833491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3828" y="1870035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3281" y="1908103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05" y="2861801"/>
            <a:ext cx="81340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মাহবুবু’স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2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5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-38637"/>
            <a:ext cx="9143999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আরিফের কাছে </a:t>
            </a:r>
            <a:r>
              <a:rPr lang="bn-IN" sz="60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60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৫টি’ </a:t>
            </a:r>
            <a:r>
              <a:rPr lang="bn-IN" sz="60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গোলাপ ফুল আছে। আর তার বোন কেয়ার কাছে </a:t>
            </a:r>
            <a:r>
              <a:rPr lang="bn-IN" sz="60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‘৪টি’ </a:t>
            </a:r>
            <a:r>
              <a:rPr lang="bn-IN" sz="60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গোলাপ ফুল আছে। দু’জনের একত্রে কয়টি গোলাপ ফুল আছে?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64" b="90000" l="9924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48" t="7324" r="31596" b="57746"/>
          <a:stretch/>
        </p:blipFill>
        <p:spPr>
          <a:xfrm>
            <a:off x="6890196" y="3481644"/>
            <a:ext cx="2125015" cy="2906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89" b="100000" l="1066" r="9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62"/>
          <a:stretch/>
        </p:blipFill>
        <p:spPr>
          <a:xfrm flipH="1">
            <a:off x="170517" y="3232596"/>
            <a:ext cx="1940781" cy="282691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18916605">
            <a:off x="2062316" y="4450023"/>
            <a:ext cx="991674" cy="18310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21152971" flipH="1">
            <a:off x="2239229" y="4212861"/>
            <a:ext cx="991674" cy="1831099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914235">
            <a:off x="2819007" y="4153950"/>
            <a:ext cx="991674" cy="1831099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3150601" flipH="1">
            <a:off x="2976490" y="4496053"/>
            <a:ext cx="991674" cy="1831099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20211944" flipH="1">
            <a:off x="5574855" y="4290133"/>
            <a:ext cx="991674" cy="1831099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914235">
            <a:off x="6167513" y="4321373"/>
            <a:ext cx="991674" cy="1831099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09372" flipH="1">
            <a:off x="5986979" y="3903766"/>
            <a:ext cx="991674" cy="1831099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49517" flipH="1">
            <a:off x="2548324" y="3903766"/>
            <a:ext cx="991674" cy="1831099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20927180" flipH="1">
            <a:off x="5677887" y="3774978"/>
            <a:ext cx="991674" cy="18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5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5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-38637"/>
            <a:ext cx="9143999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প্রথমেই আমরা দু’জনের ফুলগুলোকে একত্র করি।</a:t>
            </a:r>
            <a:endParaRPr kumimoji="0" lang="en-US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0000" l="9924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48" t="7324" r="31596" b="57746"/>
          <a:stretch/>
        </p:blipFill>
        <p:spPr>
          <a:xfrm>
            <a:off x="6851559" y="815717"/>
            <a:ext cx="2125015" cy="2906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9" b="100000" l="1066" r="9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62"/>
          <a:stretch/>
        </p:blipFill>
        <p:spPr>
          <a:xfrm flipH="1">
            <a:off x="131880" y="566669"/>
            <a:ext cx="1940781" cy="282691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18916605">
            <a:off x="2023679" y="1784096"/>
            <a:ext cx="991674" cy="18310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21152971" flipH="1">
            <a:off x="2213470" y="1392387"/>
            <a:ext cx="991674" cy="1831099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914235">
            <a:off x="2896280" y="1384990"/>
            <a:ext cx="991674" cy="1831099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3150601" flipH="1">
            <a:off x="2937853" y="1830126"/>
            <a:ext cx="991674" cy="1831099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20211944" flipH="1">
            <a:off x="5536218" y="1624206"/>
            <a:ext cx="991674" cy="1831099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914235">
            <a:off x="6128876" y="1655446"/>
            <a:ext cx="991674" cy="1831099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1035905" flipH="1">
            <a:off x="5909706" y="1199203"/>
            <a:ext cx="991674" cy="1831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84841" flipH="1">
            <a:off x="1379505" y="4212719"/>
            <a:ext cx="991674" cy="18310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84841" flipH="1">
            <a:off x="2023448" y="4212719"/>
            <a:ext cx="991674" cy="1831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84841" flipH="1">
            <a:off x="2706028" y="4212719"/>
            <a:ext cx="991674" cy="1831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84841" flipH="1">
            <a:off x="3414367" y="4212719"/>
            <a:ext cx="991674" cy="1831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84841" flipH="1">
            <a:off x="4109825" y="4212719"/>
            <a:ext cx="991674" cy="18310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84841" flipH="1">
            <a:off x="5474983" y="4199840"/>
            <a:ext cx="991674" cy="18310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84841" flipH="1">
            <a:off x="4792402" y="4212719"/>
            <a:ext cx="991674" cy="18310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67426" y="-25758"/>
            <a:ext cx="9143999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 ফুলগুলো গণনা করে দেখি কতগুলো ফুল?</a:t>
            </a:r>
            <a:endParaRPr kumimoji="0" lang="en-US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1756381" y="4783290"/>
            <a:ext cx="888383" cy="4025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94725" y="2498503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2297294" y="4783290"/>
            <a:ext cx="888383" cy="40255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81847" y="2485624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2941237" y="4783290"/>
            <a:ext cx="888383" cy="4025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30331" y="2472745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3610938" y="4783290"/>
            <a:ext cx="888383" cy="40255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68967" y="2511382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4357913" y="4783290"/>
            <a:ext cx="888383" cy="40255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68967" y="2472746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5053374" y="4783290"/>
            <a:ext cx="888383" cy="4025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68969" y="2472745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5787471" y="4783290"/>
            <a:ext cx="888383" cy="40255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81848" y="2485625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9894" y="5344735"/>
            <a:ext cx="243410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৯টি ফুল</a:t>
            </a:r>
            <a:endParaRPr kumimoji="0" lang="en-US" sz="5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21445005">
            <a:off x="2548551" y="1075897"/>
            <a:ext cx="991674" cy="18310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21170759" flipH="1">
            <a:off x="5613491" y="1173445"/>
            <a:ext cx="991674" cy="18310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84841" flipH="1">
            <a:off x="6865901" y="4199840"/>
            <a:ext cx="991674" cy="183109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9651"/>
          <a:stretch/>
        </p:blipFill>
        <p:spPr>
          <a:xfrm rot="484841" flipH="1">
            <a:off x="6183320" y="4212719"/>
            <a:ext cx="991674" cy="183109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443211" y="2498503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6534445" y="4809048"/>
            <a:ext cx="888383" cy="40255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520483" y="2498502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7229904" y="4809048"/>
            <a:ext cx="888383" cy="4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4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mph" presetSubtype="0" repeatCount="5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6" presetClass="emph" presetSubtype="0" repeatCount="5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21" grpId="0"/>
      <p:bldP spid="22" grpId="0"/>
      <p:bldP spid="25" grpId="0"/>
      <p:bldP spid="27" grpId="0"/>
      <p:bldP spid="29" grpId="0"/>
      <p:bldP spid="31" grpId="0"/>
      <p:bldP spid="33" grpId="0"/>
      <p:bldP spid="35" grpId="0"/>
      <p:bldP spid="35" grpId="1"/>
      <p:bldP spid="36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1668" y="12878"/>
            <a:ext cx="9053848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b="1" kern="0" noProof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ফুলের সংখ্যাকে আমরা দাগ টেনেও একত্র বা যোগ করতে পারি।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222202" y="2168744"/>
            <a:ext cx="991674" cy="1072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917662" y="2168745"/>
            <a:ext cx="991674" cy="107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1600241" y="2168745"/>
            <a:ext cx="991674" cy="1072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2334335" y="2168745"/>
            <a:ext cx="991674" cy="1072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5991938" y="2168745"/>
            <a:ext cx="991674" cy="1072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6674517" y="2168745"/>
            <a:ext cx="991674" cy="1072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7408611" y="2168745"/>
            <a:ext cx="991674" cy="10726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" y="4533362"/>
            <a:ext cx="9143999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প্রথমেই আমরা একটা ফুলের জন্য একটা করে দাগ টানি।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5306" y="3438660"/>
            <a:ext cx="193183" cy="695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87887" y="3438660"/>
            <a:ext cx="193183" cy="695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996225" y="3438660"/>
            <a:ext cx="193183" cy="695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743199" y="3438660"/>
            <a:ext cx="193183" cy="695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799" y="3438660"/>
            <a:ext cx="193183" cy="695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96258" y="3438660"/>
            <a:ext cx="193183" cy="695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856112" y="3438660"/>
            <a:ext cx="193183" cy="695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4584877"/>
            <a:ext cx="9143999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 দাগগুলোকে একত্র করে গণনা করবো</a:t>
            </a:r>
            <a:r>
              <a:rPr lang="bn-IN" sz="6000" b="1" kern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0177" y="3039416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7299" y="3026537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5783" y="3013658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4419" y="3052295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14419" y="3013659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4421" y="3013658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01543" y="3065174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3680" y="4945489"/>
            <a:ext cx="243410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৯টি ফুল</a:t>
            </a:r>
            <a:endParaRPr kumimoji="0" lang="en-US" sz="5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3055552" y="2168745"/>
            <a:ext cx="991674" cy="107265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64416" y="3438660"/>
            <a:ext cx="193183" cy="695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8168465" y="2168745"/>
            <a:ext cx="991674" cy="1072652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8615966" y="3438660"/>
            <a:ext cx="193183" cy="6954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378817" y="3000779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27300" y="3000779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8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9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25 0.25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20642 0.2516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16128 0.25348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4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092 0.25533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4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7396 0.25741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4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21059 0.26111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4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5416 0.26111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4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9913 0.25926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4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34983 0.25741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000"/>
                            </p:stCondLst>
                            <p:childTnLst>
                              <p:par>
                                <p:cTn id="20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000"/>
                            </p:stCondLst>
                            <p:childTnLst>
                              <p:par>
                                <p:cTn id="21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5" grpId="1"/>
      <p:bldP spid="2" grpId="0" animBg="1"/>
      <p:bldP spid="2" grpId="1" animBg="1"/>
      <p:bldP spid="2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2" grpId="1" animBg="1"/>
      <p:bldP spid="32" grpId="2" animBg="1"/>
      <p:bldP spid="34" grpId="0" animBg="1"/>
      <p:bldP spid="34" grpId="1" animBg="1"/>
      <p:bldP spid="34" grpId="2" animBg="1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1668" y="12878"/>
            <a:ext cx="9053848" cy="31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b="1" kern="0" noProof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দু’জনের একত্রে কতগুলো ফুল আছে তা আমরা সংখ্যার মাধ্যমেও যোগ করতে পারি।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78279" y="674796"/>
            <a:ext cx="991674" cy="1072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773739" y="674797"/>
            <a:ext cx="991674" cy="107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1456318" y="674797"/>
            <a:ext cx="991674" cy="1072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2190412" y="674797"/>
            <a:ext cx="991674" cy="1072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5848015" y="674797"/>
            <a:ext cx="991674" cy="1072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6530594" y="674797"/>
            <a:ext cx="991674" cy="1072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7264688" y="674797"/>
            <a:ext cx="991674" cy="10726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153" y="5009881"/>
            <a:ext cx="9143999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প্রথমেই আমরা আরিফের ফুলের সংখ্যা লিখি।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3680" y="4945489"/>
            <a:ext cx="243410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৯টি ফুল</a:t>
            </a:r>
            <a:endParaRPr kumimoji="0" lang="en-US" sz="5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2911629" y="674797"/>
            <a:ext cx="991674" cy="1072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3404" b="51217"/>
          <a:stretch/>
        </p:blipFill>
        <p:spPr>
          <a:xfrm rot="543682" flipH="1">
            <a:off x="8024542" y="674797"/>
            <a:ext cx="991674" cy="107265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81835" y="1738649"/>
            <a:ext cx="334854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3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kumimoji="0" lang="en-US" sz="8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257577" y="5048517"/>
            <a:ext cx="9143999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এবারে</a:t>
            </a:r>
            <a:r>
              <a:rPr lang="bn-IN" sz="6000" b="1" kern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আমরা কেয়ার ফুলের সংখ্যা লিখি।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87908" y="1738649"/>
            <a:ext cx="334854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3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kumimoji="0" lang="en-US" sz="8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764" y="5048516"/>
            <a:ext cx="826823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 মাঝখানে ‘+’ চিহ্ন দেই এবং নিচে ‘=’ চিহ্ন দেই।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2144" y="1738649"/>
            <a:ext cx="334854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3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kumimoji="0" lang="en-US" sz="8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8499" y="3078052"/>
            <a:ext cx="334854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3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kumimoji="0" lang="en-US" sz="8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0456" y="4971242"/>
            <a:ext cx="8757634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 আঙ্গুলের গিট গণনা করে যোগ করি।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99265" y="3078052"/>
            <a:ext cx="334854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3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kumimoji="0" lang="en-US" sz="8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339706" y="1383268"/>
            <a:ext cx="888383" cy="4025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1009409" y="1396145"/>
            <a:ext cx="888383" cy="4025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1730626" y="1409025"/>
            <a:ext cx="888383" cy="4025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2477599" y="1434783"/>
            <a:ext cx="888383" cy="402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3224574" y="1447662"/>
            <a:ext cx="888383" cy="4025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6148078" y="1486299"/>
            <a:ext cx="888383" cy="4025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6792021" y="1486299"/>
            <a:ext cx="888383" cy="4025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7564753" y="1486299"/>
            <a:ext cx="888383" cy="4025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8276956" y="1486299"/>
            <a:ext cx="888383" cy="4025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2911" r="17102" b="10676"/>
          <a:stretch/>
        </p:blipFill>
        <p:spPr>
          <a:xfrm>
            <a:off x="6864439" y="1893194"/>
            <a:ext cx="2279561" cy="31553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06106" y="3232598"/>
            <a:ext cx="283335" cy="167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967471" y="2987899"/>
            <a:ext cx="218941" cy="1030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15955" y="2794715"/>
            <a:ext cx="218941" cy="386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03076" y="2485623"/>
            <a:ext cx="206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353837" y="3065172"/>
            <a:ext cx="231819" cy="1030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276564" y="2768958"/>
            <a:ext cx="257577" cy="386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250806" y="2472744"/>
            <a:ext cx="257577" cy="386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186412" y="2086378"/>
            <a:ext cx="257577" cy="386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662930" y="3000778"/>
            <a:ext cx="257577" cy="386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01554" y="3541691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6985204" y="3495403"/>
            <a:ext cx="888383" cy="40255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937160" y="3567449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6869295" y="3212068"/>
            <a:ext cx="888383" cy="40255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885645" y="3515933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6817778" y="2980248"/>
            <a:ext cx="888383" cy="40255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937160" y="3528813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6804900" y="2645398"/>
            <a:ext cx="888383" cy="40255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962918" y="3528811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7268540" y="3276462"/>
            <a:ext cx="888383" cy="402558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898524" y="3541691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7165509" y="2941612"/>
            <a:ext cx="888383" cy="40255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859887" y="3618964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7139751" y="2658276"/>
            <a:ext cx="888383" cy="40255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001553" y="3541692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7101113" y="2246153"/>
            <a:ext cx="888383" cy="40255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924282" y="3515934"/>
            <a:ext cx="33485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7374" l="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9543" b="30366"/>
          <a:stretch/>
        </p:blipFill>
        <p:spPr>
          <a:xfrm rot="3255271">
            <a:off x="7590512" y="3224948"/>
            <a:ext cx="888383" cy="4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3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repeatCount="5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repeatCount="5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repeatCount="5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"/>
                            </p:stCondLst>
                            <p:childTnLst>
                              <p:par>
                                <p:cTn id="2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3" presetClass="emph" presetSubtype="2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3" presetClass="emph" presetSubtype="2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000"/>
                            </p:stCondLst>
                            <p:childTnLst>
                              <p:par>
                                <p:cTn id="270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000"/>
                            </p:stCondLst>
                            <p:childTnLst>
                              <p:par>
                                <p:cTn id="29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000"/>
                            </p:stCondLst>
                            <p:childTnLst>
                              <p:par>
                                <p:cTn id="298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0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5" grpId="1"/>
      <p:bldP spid="30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3" grpId="1"/>
      <p:bldP spid="44" grpId="0"/>
      <p:bldP spid="54" grpId="0"/>
      <p:bldP spid="56" grpId="0"/>
      <p:bldP spid="58" grpId="0"/>
      <p:bldP spid="60" grpId="0"/>
      <p:bldP spid="62" grpId="0"/>
      <p:bldP spid="64" grpId="0"/>
      <p:bldP spid="66" grpId="0"/>
      <p:bldP spid="68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4173" y="-25758"/>
            <a:ext cx="3005568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7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861" y="1037230"/>
            <a:ext cx="2197289" cy="278414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3" y="1119730"/>
            <a:ext cx="2050060" cy="26473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06863" y="1017431"/>
            <a:ext cx="2253802" cy="2859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869331"/>
            <a:ext cx="9053848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তোমরা তোমাদের গণিত বইয়ের ২৬ পৃষ্ঠা বের করো এবং প্রতি ব্যাঞ্চে দলে বসে করার চেষ্ঠা করো। </a:t>
            </a:r>
            <a:endParaRPr kumimoji="0" lang="en-US" sz="6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549" y="1056069"/>
            <a:ext cx="2099652" cy="2775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286" r="6227"/>
          <a:stretch/>
        </p:blipFill>
        <p:spPr>
          <a:xfrm>
            <a:off x="2640168" y="1236372"/>
            <a:ext cx="3783054" cy="23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2" grpId="0"/>
      <p:bldP spid="12" grpId="1"/>
      <p:bldP spid="1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60" y="1185360"/>
            <a:ext cx="847526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এবার আমার সাথে মিলাও দেখো পেরেছো কিনা?</a:t>
            </a:r>
            <a:endParaRPr lang="en-US" sz="80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1720"/>
            <a:ext cx="9144000" cy="92333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দিপু ও ইমা শহিদ মিনারে ফুল নিয়ে এসেছে।</a:t>
            </a:r>
            <a:endParaRPr lang="en-US" sz="54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1736" y="3531957"/>
            <a:ext cx="962464" cy="270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64445" r="33333" b="24444"/>
          <a:stretch>
            <a:fillRect/>
          </a:stretch>
        </p:blipFill>
        <p:spPr bwMode="auto">
          <a:xfrm>
            <a:off x="5362136" y="4467664"/>
            <a:ext cx="762000" cy="76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228600" y="5810382"/>
            <a:ext cx="8382000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দুইজনে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6000" b="1" spc="-15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00068" y="3062455"/>
            <a:ext cx="2362200" cy="282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66667" r="49167" b="22222"/>
          <a:stretch>
            <a:fillRect/>
          </a:stretch>
        </p:blipFill>
        <p:spPr bwMode="auto">
          <a:xfrm>
            <a:off x="3886200" y="4572000"/>
            <a:ext cx="762000" cy="76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ular Callout 25"/>
          <p:cNvSpPr/>
          <p:nvPr/>
        </p:nvSpPr>
        <p:spPr>
          <a:xfrm>
            <a:off x="63351" y="2259653"/>
            <a:ext cx="7920887" cy="1225475"/>
          </a:xfrm>
          <a:custGeom>
            <a:avLst/>
            <a:gdLst>
              <a:gd name="connsiteX0" fmla="*/ 0 w 7920887"/>
              <a:gd name="connsiteY0" fmla="*/ 135841 h 815030"/>
              <a:gd name="connsiteX1" fmla="*/ 135841 w 7920887"/>
              <a:gd name="connsiteY1" fmla="*/ 0 h 815030"/>
              <a:gd name="connsiteX2" fmla="*/ 1320148 w 7920887"/>
              <a:gd name="connsiteY2" fmla="*/ 0 h 815030"/>
              <a:gd name="connsiteX3" fmla="*/ 768247 w 7920887"/>
              <a:gd name="connsiteY3" fmla="*/ -557929 h 815030"/>
              <a:gd name="connsiteX4" fmla="*/ 3300370 w 7920887"/>
              <a:gd name="connsiteY4" fmla="*/ 0 h 815030"/>
              <a:gd name="connsiteX5" fmla="*/ 7785046 w 7920887"/>
              <a:gd name="connsiteY5" fmla="*/ 0 h 815030"/>
              <a:gd name="connsiteX6" fmla="*/ 7920887 w 7920887"/>
              <a:gd name="connsiteY6" fmla="*/ 135841 h 815030"/>
              <a:gd name="connsiteX7" fmla="*/ 7920887 w 7920887"/>
              <a:gd name="connsiteY7" fmla="*/ 135838 h 815030"/>
              <a:gd name="connsiteX8" fmla="*/ 7920887 w 7920887"/>
              <a:gd name="connsiteY8" fmla="*/ 135838 h 815030"/>
              <a:gd name="connsiteX9" fmla="*/ 7920887 w 7920887"/>
              <a:gd name="connsiteY9" fmla="*/ 339596 h 815030"/>
              <a:gd name="connsiteX10" fmla="*/ 7920887 w 7920887"/>
              <a:gd name="connsiteY10" fmla="*/ 679189 h 815030"/>
              <a:gd name="connsiteX11" fmla="*/ 7785046 w 7920887"/>
              <a:gd name="connsiteY11" fmla="*/ 815030 h 815030"/>
              <a:gd name="connsiteX12" fmla="*/ 3300370 w 7920887"/>
              <a:gd name="connsiteY12" fmla="*/ 815030 h 815030"/>
              <a:gd name="connsiteX13" fmla="*/ 1320148 w 7920887"/>
              <a:gd name="connsiteY13" fmla="*/ 815030 h 815030"/>
              <a:gd name="connsiteX14" fmla="*/ 1320148 w 7920887"/>
              <a:gd name="connsiteY14" fmla="*/ 815030 h 815030"/>
              <a:gd name="connsiteX15" fmla="*/ 135841 w 7920887"/>
              <a:gd name="connsiteY15" fmla="*/ 815030 h 815030"/>
              <a:gd name="connsiteX16" fmla="*/ 0 w 7920887"/>
              <a:gd name="connsiteY16" fmla="*/ 679189 h 815030"/>
              <a:gd name="connsiteX17" fmla="*/ 0 w 7920887"/>
              <a:gd name="connsiteY17" fmla="*/ 339596 h 815030"/>
              <a:gd name="connsiteX18" fmla="*/ 0 w 7920887"/>
              <a:gd name="connsiteY18" fmla="*/ 135838 h 815030"/>
              <a:gd name="connsiteX19" fmla="*/ 0 w 7920887"/>
              <a:gd name="connsiteY19" fmla="*/ 135838 h 815030"/>
              <a:gd name="connsiteX20" fmla="*/ 0 w 7920887"/>
              <a:gd name="connsiteY20" fmla="*/ 135841 h 815030"/>
              <a:gd name="connsiteX0" fmla="*/ 0 w 7920887"/>
              <a:gd name="connsiteY0" fmla="*/ 693770 h 1372959"/>
              <a:gd name="connsiteX1" fmla="*/ 135841 w 7920887"/>
              <a:gd name="connsiteY1" fmla="*/ 557929 h 1372959"/>
              <a:gd name="connsiteX2" fmla="*/ 1320148 w 7920887"/>
              <a:gd name="connsiteY2" fmla="*/ 557929 h 1372959"/>
              <a:gd name="connsiteX3" fmla="*/ 768247 w 7920887"/>
              <a:gd name="connsiteY3" fmla="*/ 0 h 1372959"/>
              <a:gd name="connsiteX4" fmla="*/ 1796034 w 7920887"/>
              <a:gd name="connsiteY4" fmla="*/ 557929 h 1372959"/>
              <a:gd name="connsiteX5" fmla="*/ 7785046 w 7920887"/>
              <a:gd name="connsiteY5" fmla="*/ 557929 h 1372959"/>
              <a:gd name="connsiteX6" fmla="*/ 7920887 w 7920887"/>
              <a:gd name="connsiteY6" fmla="*/ 693770 h 1372959"/>
              <a:gd name="connsiteX7" fmla="*/ 7920887 w 7920887"/>
              <a:gd name="connsiteY7" fmla="*/ 693767 h 1372959"/>
              <a:gd name="connsiteX8" fmla="*/ 7920887 w 7920887"/>
              <a:gd name="connsiteY8" fmla="*/ 693767 h 1372959"/>
              <a:gd name="connsiteX9" fmla="*/ 7920887 w 7920887"/>
              <a:gd name="connsiteY9" fmla="*/ 897525 h 1372959"/>
              <a:gd name="connsiteX10" fmla="*/ 7920887 w 7920887"/>
              <a:gd name="connsiteY10" fmla="*/ 1237118 h 1372959"/>
              <a:gd name="connsiteX11" fmla="*/ 7785046 w 7920887"/>
              <a:gd name="connsiteY11" fmla="*/ 1372959 h 1372959"/>
              <a:gd name="connsiteX12" fmla="*/ 3300370 w 7920887"/>
              <a:gd name="connsiteY12" fmla="*/ 1372959 h 1372959"/>
              <a:gd name="connsiteX13" fmla="*/ 1320148 w 7920887"/>
              <a:gd name="connsiteY13" fmla="*/ 1372959 h 1372959"/>
              <a:gd name="connsiteX14" fmla="*/ 1320148 w 7920887"/>
              <a:gd name="connsiteY14" fmla="*/ 1372959 h 1372959"/>
              <a:gd name="connsiteX15" fmla="*/ 135841 w 7920887"/>
              <a:gd name="connsiteY15" fmla="*/ 1372959 h 1372959"/>
              <a:gd name="connsiteX16" fmla="*/ 0 w 7920887"/>
              <a:gd name="connsiteY16" fmla="*/ 1237118 h 1372959"/>
              <a:gd name="connsiteX17" fmla="*/ 0 w 7920887"/>
              <a:gd name="connsiteY17" fmla="*/ 897525 h 1372959"/>
              <a:gd name="connsiteX18" fmla="*/ 0 w 7920887"/>
              <a:gd name="connsiteY18" fmla="*/ 693767 h 1372959"/>
              <a:gd name="connsiteX19" fmla="*/ 0 w 7920887"/>
              <a:gd name="connsiteY19" fmla="*/ 693767 h 1372959"/>
              <a:gd name="connsiteX20" fmla="*/ 0 w 7920887"/>
              <a:gd name="connsiteY20" fmla="*/ 693770 h 1372959"/>
              <a:gd name="connsiteX0" fmla="*/ 0 w 7920887"/>
              <a:gd name="connsiteY0" fmla="*/ 546286 h 1225475"/>
              <a:gd name="connsiteX1" fmla="*/ 135841 w 7920887"/>
              <a:gd name="connsiteY1" fmla="*/ 410445 h 1225475"/>
              <a:gd name="connsiteX2" fmla="*/ 1320148 w 7920887"/>
              <a:gd name="connsiteY2" fmla="*/ 410445 h 1225475"/>
              <a:gd name="connsiteX3" fmla="*/ 974725 w 7920887"/>
              <a:gd name="connsiteY3" fmla="*/ 0 h 1225475"/>
              <a:gd name="connsiteX4" fmla="*/ 1796034 w 7920887"/>
              <a:gd name="connsiteY4" fmla="*/ 410445 h 1225475"/>
              <a:gd name="connsiteX5" fmla="*/ 7785046 w 7920887"/>
              <a:gd name="connsiteY5" fmla="*/ 410445 h 1225475"/>
              <a:gd name="connsiteX6" fmla="*/ 7920887 w 7920887"/>
              <a:gd name="connsiteY6" fmla="*/ 546286 h 1225475"/>
              <a:gd name="connsiteX7" fmla="*/ 7920887 w 7920887"/>
              <a:gd name="connsiteY7" fmla="*/ 546283 h 1225475"/>
              <a:gd name="connsiteX8" fmla="*/ 7920887 w 7920887"/>
              <a:gd name="connsiteY8" fmla="*/ 546283 h 1225475"/>
              <a:gd name="connsiteX9" fmla="*/ 7920887 w 7920887"/>
              <a:gd name="connsiteY9" fmla="*/ 750041 h 1225475"/>
              <a:gd name="connsiteX10" fmla="*/ 7920887 w 7920887"/>
              <a:gd name="connsiteY10" fmla="*/ 1089634 h 1225475"/>
              <a:gd name="connsiteX11" fmla="*/ 7785046 w 7920887"/>
              <a:gd name="connsiteY11" fmla="*/ 1225475 h 1225475"/>
              <a:gd name="connsiteX12" fmla="*/ 3300370 w 7920887"/>
              <a:gd name="connsiteY12" fmla="*/ 1225475 h 1225475"/>
              <a:gd name="connsiteX13" fmla="*/ 1320148 w 7920887"/>
              <a:gd name="connsiteY13" fmla="*/ 1225475 h 1225475"/>
              <a:gd name="connsiteX14" fmla="*/ 1320148 w 7920887"/>
              <a:gd name="connsiteY14" fmla="*/ 1225475 h 1225475"/>
              <a:gd name="connsiteX15" fmla="*/ 135841 w 7920887"/>
              <a:gd name="connsiteY15" fmla="*/ 1225475 h 1225475"/>
              <a:gd name="connsiteX16" fmla="*/ 0 w 7920887"/>
              <a:gd name="connsiteY16" fmla="*/ 1089634 h 1225475"/>
              <a:gd name="connsiteX17" fmla="*/ 0 w 7920887"/>
              <a:gd name="connsiteY17" fmla="*/ 750041 h 1225475"/>
              <a:gd name="connsiteX18" fmla="*/ 0 w 7920887"/>
              <a:gd name="connsiteY18" fmla="*/ 546283 h 1225475"/>
              <a:gd name="connsiteX19" fmla="*/ 0 w 7920887"/>
              <a:gd name="connsiteY19" fmla="*/ 546283 h 1225475"/>
              <a:gd name="connsiteX20" fmla="*/ 0 w 7920887"/>
              <a:gd name="connsiteY20" fmla="*/ 546286 h 12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20887" h="1225475">
                <a:moveTo>
                  <a:pt x="0" y="546286"/>
                </a:moveTo>
                <a:cubicBezTo>
                  <a:pt x="0" y="471263"/>
                  <a:pt x="60818" y="410445"/>
                  <a:pt x="135841" y="410445"/>
                </a:cubicBezTo>
                <a:lnTo>
                  <a:pt x="1320148" y="410445"/>
                </a:lnTo>
                <a:lnTo>
                  <a:pt x="974725" y="0"/>
                </a:lnTo>
                <a:lnTo>
                  <a:pt x="1796034" y="410445"/>
                </a:lnTo>
                <a:lnTo>
                  <a:pt x="7785046" y="410445"/>
                </a:lnTo>
                <a:cubicBezTo>
                  <a:pt x="7860069" y="410445"/>
                  <a:pt x="7920887" y="471263"/>
                  <a:pt x="7920887" y="546286"/>
                </a:cubicBezTo>
                <a:lnTo>
                  <a:pt x="7920887" y="546283"/>
                </a:lnTo>
                <a:lnTo>
                  <a:pt x="7920887" y="546283"/>
                </a:lnTo>
                <a:lnTo>
                  <a:pt x="7920887" y="750041"/>
                </a:lnTo>
                <a:lnTo>
                  <a:pt x="7920887" y="1089634"/>
                </a:lnTo>
                <a:cubicBezTo>
                  <a:pt x="7920887" y="1164657"/>
                  <a:pt x="7860069" y="1225475"/>
                  <a:pt x="7785046" y="1225475"/>
                </a:cubicBezTo>
                <a:lnTo>
                  <a:pt x="3300370" y="1225475"/>
                </a:lnTo>
                <a:lnTo>
                  <a:pt x="1320148" y="1225475"/>
                </a:lnTo>
                <a:lnTo>
                  <a:pt x="1320148" y="1225475"/>
                </a:lnTo>
                <a:lnTo>
                  <a:pt x="135841" y="1225475"/>
                </a:lnTo>
                <a:cubicBezTo>
                  <a:pt x="60818" y="1225475"/>
                  <a:pt x="0" y="1164657"/>
                  <a:pt x="0" y="1089634"/>
                </a:cubicBezTo>
                <a:lnTo>
                  <a:pt x="0" y="750041"/>
                </a:lnTo>
                <a:lnTo>
                  <a:pt x="0" y="546283"/>
                </a:lnTo>
                <a:lnTo>
                  <a:pt x="0" y="546283"/>
                </a:lnTo>
                <a:lnTo>
                  <a:pt x="0" y="54628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7948">
            <a:off x="2040227" y="862891"/>
            <a:ext cx="1733387" cy="1156494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2"/>
            <a:ext cx="2107740" cy="24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00" y="4639333"/>
            <a:ext cx="2021526" cy="20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5453">
            <a:off x="1423680" y="1136494"/>
            <a:ext cx="1733387" cy="115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3863">
            <a:off x="2524505" y="1289958"/>
            <a:ext cx="1733387" cy="1156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3463">
            <a:off x="4297367" y="879409"/>
            <a:ext cx="1733387" cy="1156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5783">
            <a:off x="4754910" y="512288"/>
            <a:ext cx="1733387" cy="1156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9189">
            <a:off x="5200650" y="451923"/>
            <a:ext cx="1733387" cy="1156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16687" y="710012"/>
            <a:ext cx="1733387" cy="11564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7984" y="2715688"/>
            <a:ext cx="7772400" cy="76944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দিপু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17984" y="5661970"/>
            <a:ext cx="5949359" cy="815030"/>
          </a:xfrm>
          <a:prstGeom prst="wedgeRoundRectCallout">
            <a:avLst>
              <a:gd name="adj1" fmla="val 73448"/>
              <a:gd name="adj2" fmla="val -116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9162" y="5706214"/>
            <a:ext cx="5703663" cy="76944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সাজাই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6735E-6 L -0.15052 0.4384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9306E-7 L -0.13455 0.478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239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6 L -0.09583 0.4160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208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42276E-6 L -0.04809 0.464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6605E-7 L -0.01476 0.5293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26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0694E-6 L 0.01146 0.538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69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21E-6 L 0.04097 0.50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/>
      <p:bldP spid="5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956" y="0"/>
            <a:ext cx="7467600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কয়টি ফুল হলো গণনা করি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51" t="19809" r="38882" b="-8029"/>
          <a:stretch>
            <a:fillRect/>
          </a:stretch>
        </p:blipFill>
        <p:spPr>
          <a:xfrm rot="6775453">
            <a:off x="514101" y="2270565"/>
            <a:ext cx="1141770" cy="1020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51" t="19809" r="38882" b="-8029"/>
          <a:stretch>
            <a:fillRect/>
          </a:stretch>
        </p:blipFill>
        <p:spPr>
          <a:xfrm rot="6775453">
            <a:off x="1480104" y="2270565"/>
            <a:ext cx="1141770" cy="1020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51" t="19809" r="38882" b="-8029"/>
          <a:stretch>
            <a:fillRect/>
          </a:stretch>
        </p:blipFill>
        <p:spPr>
          <a:xfrm rot="6775453">
            <a:off x="2394504" y="2270565"/>
            <a:ext cx="1141770" cy="1020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51" t="19809" r="38882" b="-8029"/>
          <a:stretch>
            <a:fillRect/>
          </a:stretch>
        </p:blipFill>
        <p:spPr>
          <a:xfrm rot="6775453">
            <a:off x="4628899" y="2270565"/>
            <a:ext cx="1141770" cy="1020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51" t="19809" r="38882" b="-8029"/>
          <a:stretch>
            <a:fillRect/>
          </a:stretch>
        </p:blipFill>
        <p:spPr>
          <a:xfrm rot="6775453">
            <a:off x="5594902" y="2270565"/>
            <a:ext cx="1141770" cy="1020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51" t="19809" r="38882" b="-8029"/>
          <a:stretch>
            <a:fillRect/>
          </a:stretch>
        </p:blipFill>
        <p:spPr>
          <a:xfrm rot="6775453">
            <a:off x="6509302" y="2270565"/>
            <a:ext cx="1141770" cy="1020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51" t="19809" r="38882" b="-8029"/>
          <a:stretch>
            <a:fillRect/>
          </a:stretch>
        </p:blipFill>
        <p:spPr>
          <a:xfrm rot="6775453">
            <a:off x="7347504" y="2270565"/>
            <a:ext cx="1141770" cy="10202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6200" y="3436024"/>
            <a:ext cx="609600" cy="315471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9900" b="1" spc="-15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19900" b="1" spc="-150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4184" y="4420784"/>
            <a:ext cx="609600" cy="120032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5069" y="57644"/>
            <a:ext cx="2701634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spc="-15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spc="-15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268001"/>
            <a:ext cx="8991600" cy="2862322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তোমাদের গণিত বইয়ের ২৭ পৃষ্ঠা বের করো এবং কম্পাস (১) এর যোগগুলো করো।  </a:t>
            </a:r>
            <a:endParaRPr lang="en-US" sz="6000" b="1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3545" y="2250415"/>
            <a:ext cx="8500055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noProof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kern="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kern="0" noProof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kern="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kern="0" noProof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kern="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8800" b="1" i="0" u="none" strike="noStrike" kern="0" cap="none" spc="0" normalizeH="0" baseline="0" noProof="0" dirty="0"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55" y="2295905"/>
            <a:ext cx="1540600" cy="1540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08" y="2295905"/>
            <a:ext cx="1540600" cy="1540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08" y="2309158"/>
            <a:ext cx="1540600" cy="15406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56" y="2309157"/>
            <a:ext cx="1540600" cy="154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82" y="1173004"/>
            <a:ext cx="4121239" cy="412123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83411" y="4346263"/>
            <a:ext cx="889946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noProof="0" dirty="0" smtClean="0">
                <a:latin typeface="NikoshBAN" pitchFamily="2" charset="0"/>
                <a:cs typeface="NikoshBAN" pitchFamily="2" charset="0"/>
              </a:rPr>
              <a:t>স্বা</a:t>
            </a:r>
            <a:endParaRPr kumimoji="0" lang="en-US" sz="8800" b="1" i="0" u="none" strike="noStrike" kern="0" cap="none" spc="0" normalizeH="0" baseline="0" noProof="0" dirty="0"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0907" y="4346263"/>
            <a:ext cx="889946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noProof="0" dirty="0" smtClean="0">
                <a:latin typeface="NikoshBAN" pitchFamily="2" charset="0"/>
                <a:cs typeface="NikoshBAN" pitchFamily="2" charset="0"/>
              </a:rPr>
              <a:t>গ</a:t>
            </a:r>
            <a:endParaRPr kumimoji="0" lang="en-US" sz="8800" b="1" i="0" u="none" strike="noStrike" kern="0" cap="none" spc="0" normalizeH="0" baseline="0" noProof="0" dirty="0"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7914" y="4359516"/>
            <a:ext cx="889946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noProof="0" dirty="0" smtClean="0">
                <a:latin typeface="NikoshBAN" pitchFamily="2" charset="0"/>
                <a:cs typeface="NikoshBAN" pitchFamily="2" charset="0"/>
              </a:rPr>
              <a:t>ত</a:t>
            </a:r>
            <a:endParaRPr kumimoji="0" lang="en-US" sz="8800" b="1" i="0" u="none" strike="noStrike" kern="0" cap="none" spc="0" normalizeH="0" baseline="0" noProof="0" dirty="0"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26311" y="4359515"/>
            <a:ext cx="668630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noProof="0" dirty="0" smtClean="0">
                <a:latin typeface="NikoshBAN" pitchFamily="2" charset="0"/>
                <a:cs typeface="NikoshBAN" pitchFamily="2" charset="0"/>
              </a:rPr>
              <a:t>ম</a:t>
            </a:r>
            <a:endParaRPr kumimoji="0" lang="en-US" sz="8800" b="1" i="0" u="none" strike="noStrike" kern="0" cap="none" spc="0" normalizeH="0" baseline="0" noProof="0" dirty="0"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8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27952 0.3298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64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11423 0.32593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162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4809 0.32963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64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20885 0.32778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45" grpId="0"/>
      <p:bldP spid="47" grpId="0"/>
      <p:bldP spid="49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5826" y="6128"/>
            <a:ext cx="3834974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spc="-15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spc="-15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15909" y="2920272"/>
            <a:ext cx="8991600" cy="3785652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আগামি দিন তোমরা তোমাদের গণিত বইয়ের ৩০ পৃষ্ঠার পেনসিল ১ ও ২ এর যোগগুলো তোমাদের খাতায় করে নিয়ে আসবে।  </a:t>
            </a:r>
            <a:endParaRPr lang="en-US" sz="6000" b="1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/>
          <a:stretch/>
        </p:blipFill>
        <p:spPr>
          <a:xfrm>
            <a:off x="115909" y="386366"/>
            <a:ext cx="2575775" cy="24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1532585"/>
            <a:ext cx="4584879" cy="4302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6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822" y="2037847"/>
            <a:ext cx="42690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kumimoji="0" lang="en-US" sz="7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47" y="2050728"/>
            <a:ext cx="884778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IN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ভালো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6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00208 -0.24768 " pathEditMode="relative" rAng="0" ptsTypes="AA">
                                      <p:cBhvr>
                                        <p:cTn id="19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23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0695 0.52801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638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9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1584100" y="515154"/>
            <a:ext cx="888642" cy="1200329"/>
            <a:chOff x="528034" y="0"/>
            <a:chExt cx="888642" cy="1200329"/>
          </a:xfrm>
        </p:grpSpPr>
        <p:sp>
          <p:nvSpPr>
            <p:cNvPr id="52" name="Flowchart: Stored Data 51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য়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1584102" y="515154"/>
            <a:ext cx="888642" cy="1200329"/>
            <a:chOff x="528034" y="0"/>
            <a:chExt cx="888642" cy="1200329"/>
          </a:xfrm>
        </p:grpSpPr>
        <p:sp>
          <p:nvSpPr>
            <p:cNvPr id="49" name="Flowchart: Stored Data 48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err="1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584101" y="515154"/>
            <a:ext cx="888642" cy="1200329"/>
            <a:chOff x="528034" y="0"/>
            <a:chExt cx="888642" cy="1200329"/>
          </a:xfrm>
        </p:grpSpPr>
        <p:sp>
          <p:nvSpPr>
            <p:cNvPr id="46" name="Flowchart: Stored Data 45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1596979" y="515154"/>
            <a:ext cx="888642" cy="1200329"/>
            <a:chOff x="528034" y="0"/>
            <a:chExt cx="888642" cy="1200329"/>
          </a:xfrm>
        </p:grpSpPr>
        <p:sp>
          <p:nvSpPr>
            <p:cNvPr id="43" name="Flowchart: Stored Data 42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err="1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স্থা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1596980" y="515154"/>
            <a:ext cx="888642" cy="1200329"/>
            <a:chOff x="528034" y="0"/>
            <a:chExt cx="888642" cy="1200329"/>
          </a:xfrm>
        </p:grpSpPr>
        <p:sp>
          <p:nvSpPr>
            <p:cNvPr id="40" name="Flowchart: Stored Data 39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0005" y="64395"/>
            <a:ext cx="888642" cy="1200329"/>
            <a:chOff x="528034" y="0"/>
            <a:chExt cx="888642" cy="1200329"/>
          </a:xfrm>
        </p:grpSpPr>
        <p:sp>
          <p:nvSpPr>
            <p:cNvPr id="7" name="Flowchart: Stored Data 6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7200" b="1" kern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15177" y="2018193"/>
            <a:ext cx="5119685" cy="4093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মো: মাহবুবুল হক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সান্দিকোনা স.প্রা.বি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কেন্দুয়া, নেত্রকোণা।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mahbubulhoquemubarok@gmail.com</a:t>
            </a:r>
            <a:endParaRPr kumimoji="0" lang="en-US" sz="2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3" y="2517912"/>
            <a:ext cx="2301545" cy="2590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8279"/>
          <a:stretch/>
        </p:blipFill>
        <p:spPr>
          <a:xfrm>
            <a:off x="-119269" y="1687144"/>
            <a:ext cx="4200939" cy="49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2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23 -0.06759 L 0.35486 -0.0675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4401 -0.067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52587 -0.06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60903 -0.06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69357 -0.067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36" y="1258956"/>
            <a:ext cx="3719758" cy="4850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76809" y="3515417"/>
            <a:ext cx="4448064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noProof="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 :</a:t>
            </a:r>
            <a:r>
              <a:rPr lang="en-US" sz="4800" b="1" kern="0" noProof="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kern="0" noProof="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800" b="1" kern="0" noProof="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noProof="0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kumimoji="0" lang="en-US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044" y="1454993"/>
            <a:ext cx="485795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বিষয়: প্রাথমিক গণিত</a:t>
            </a:r>
            <a:endParaRPr kumimoji="0" lang="en-US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8216" y="2853144"/>
            <a:ext cx="223008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b="1" kern="0" noProof="0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অধ্যায়: ৭ম</a:t>
            </a:r>
            <a:endParaRPr kumimoji="0" lang="en-US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bg2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3194" y="2080112"/>
            <a:ext cx="288342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শ্রণি: </a:t>
            </a:r>
            <a:r>
              <a:rPr lang="en-US" sz="54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১ম</a:t>
            </a:r>
            <a:endParaRPr kumimoji="0" lang="en-US" sz="4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1285460" y="132522"/>
            <a:ext cx="1046923" cy="98066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5935418">
            <a:off x="2292627" y="132522"/>
            <a:ext cx="1046923" cy="98066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3299789" y="132522"/>
            <a:ext cx="1046923" cy="98066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 rot="15992490">
            <a:off x="4293702" y="132522"/>
            <a:ext cx="1046923" cy="98066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13136" y="83441"/>
            <a:ext cx="64095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</a:t>
            </a:r>
            <a:endParaRPr kumimoji="0" lang="en-US" sz="5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0301" y="83441"/>
            <a:ext cx="64095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ঠ</a:t>
            </a:r>
            <a:endParaRPr kumimoji="0" lang="en-US" sz="5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3727" y="83441"/>
            <a:ext cx="64095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</a:t>
            </a:r>
            <a:endParaRPr kumimoji="0" lang="en-US" sz="5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7883" y="83441"/>
            <a:ext cx="64095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রি</a:t>
            </a:r>
            <a:endParaRPr kumimoji="0" lang="en-US" sz="5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5300868" y="132523"/>
            <a:ext cx="1046923" cy="98066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Diagonal Corner Rectangle 23"/>
          <p:cNvSpPr/>
          <p:nvPr/>
        </p:nvSpPr>
        <p:spPr>
          <a:xfrm rot="15992490">
            <a:off x="6294781" y="132523"/>
            <a:ext cx="1046923" cy="98066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494806" y="83442"/>
            <a:ext cx="64095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চি</a:t>
            </a:r>
            <a:endParaRPr kumimoji="0" lang="en-US" sz="5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8962" y="83442"/>
            <a:ext cx="64095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তি</a:t>
            </a:r>
            <a:endParaRPr kumimoji="0" lang="en-US" sz="5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3174" y="4297631"/>
            <a:ext cx="3263748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b="1" kern="0" noProof="0" dirty="0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সময়: ৪০ মিনিট</a:t>
            </a:r>
            <a:endParaRPr kumimoji="0" lang="en-US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7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"/>
                            </p:stCondLst>
                            <p:childTnLst>
                              <p:par>
                                <p:cTn id="7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"/>
                            </p:stCondLst>
                            <p:childTnLst>
                              <p:par>
                                <p:cTn id="8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50"/>
                            </p:stCondLst>
                            <p:childTnLst>
                              <p:par>
                                <p:cTn id="87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50"/>
                            </p:stCondLst>
                            <p:childTnLst>
                              <p:par>
                                <p:cTn id="10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2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2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4" grpId="0" build="p"/>
      <p:bldP spid="5" grpId="0" build="p"/>
      <p:bldP spid="17" grpId="0" build="p"/>
      <p:bldP spid="3" grpId="0" animBg="1"/>
      <p:bldP spid="14" grpId="0" animBg="1"/>
      <p:bldP spid="15" grpId="0" animBg="1"/>
      <p:bldP spid="16" grpId="0" animBg="1"/>
      <p:bldP spid="19" grpId="0" build="allAtOnce"/>
      <p:bldP spid="19" grpId="1" build="p" bldLvl="5" rev="1" advAuto="0"/>
      <p:bldP spid="20" grpId="0" build="allAtOnce"/>
      <p:bldP spid="20" grpId="1" build="p" bldLvl="5" rev="1" advAuto="0"/>
      <p:bldP spid="21" grpId="0" build="allAtOnce"/>
      <p:bldP spid="21" grpId="1" build="p" bldLvl="5" rev="1" advAuto="0"/>
      <p:bldP spid="22" grpId="0" build="allAtOnce"/>
      <p:bldP spid="22" grpId="1" build="p" bldLvl="5" rev="1" advAuto="0"/>
      <p:bldP spid="23" grpId="0" animBg="1"/>
      <p:bldP spid="24" grpId="0" animBg="1"/>
      <p:bldP spid="25" grpId="0" build="allAtOnce"/>
      <p:bldP spid="25" grpId="1" build="p" bldLvl="5" rev="1" advAuto="0"/>
      <p:bldP spid="26" grpId="0" build="allAtOnce"/>
      <p:bldP spid="26" grpId="1" build="p" bldLvl="5" rev="1" advAuto="0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2732" y="3643227"/>
            <a:ext cx="8371268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৯.১.২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উপকরণের সাহায্যে সংখ্যা যোগ করে প্রতীকের মাধ্যমে প্রকাশ করতে পারবে।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-Turn Arrow 2"/>
          <p:cNvSpPr/>
          <p:nvPr/>
        </p:nvSpPr>
        <p:spPr>
          <a:xfrm rot="16200000" flipH="1">
            <a:off x="431444" y="122348"/>
            <a:ext cx="2163652" cy="2691686"/>
          </a:xfrm>
          <a:prstGeom prst="uturnArrow">
            <a:avLst>
              <a:gd name="adj1" fmla="val 4426"/>
              <a:gd name="adj2" fmla="val 5622"/>
              <a:gd name="adj3" fmla="val 10646"/>
              <a:gd name="adj4" fmla="val 43750"/>
              <a:gd name="adj5" fmla="val 2093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732" y="2020490"/>
            <a:ext cx="8371268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৯.১.১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উপকরণ একত্রিত করে উপকরণ গুচ্ছগুলোর সংখ্যা বলতে ও লিখতে পারবে।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2197" y="0"/>
            <a:ext cx="3557087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8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732" y="5265965"/>
            <a:ext cx="8371268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৯.১.৩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‘ +’ ও ‘=’ চিহ্ন চিনে বলতে পারবে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-Turn Arrow 17"/>
          <p:cNvSpPr/>
          <p:nvPr/>
        </p:nvSpPr>
        <p:spPr>
          <a:xfrm rot="16200000" flipH="1">
            <a:off x="-418562" y="972353"/>
            <a:ext cx="3863664" cy="2691686"/>
          </a:xfrm>
          <a:prstGeom prst="uturnArrow">
            <a:avLst>
              <a:gd name="adj1" fmla="val 4426"/>
              <a:gd name="adj2" fmla="val 5622"/>
              <a:gd name="adj3" fmla="val 10646"/>
              <a:gd name="adj4" fmla="val 43750"/>
              <a:gd name="adj5" fmla="val 2093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U-Turn Arrow 18"/>
          <p:cNvSpPr/>
          <p:nvPr/>
        </p:nvSpPr>
        <p:spPr>
          <a:xfrm rot="16200000" flipH="1">
            <a:off x="-1229932" y="1783721"/>
            <a:ext cx="5486403" cy="2691686"/>
          </a:xfrm>
          <a:prstGeom prst="uturnArrow">
            <a:avLst>
              <a:gd name="adj1" fmla="val 4426"/>
              <a:gd name="adj2" fmla="val 5622"/>
              <a:gd name="adj3" fmla="val 10646"/>
              <a:gd name="adj4" fmla="val 43750"/>
              <a:gd name="adj5" fmla="val 2093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3" grpId="0" animBg="1"/>
      <p:bldP spid="8" grpId="0"/>
      <p:bldP spid="8" grpId="1"/>
      <p:bldP spid="28" grpId="0"/>
      <p:bldP spid="15" grpId="0"/>
      <p:bldP spid="15" grpId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3" y="944649"/>
            <a:ext cx="8641724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dirty="0" smtClean="0">
                <a:ln w="31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 আমরা একটা গান শুনি।</a:t>
            </a:r>
            <a:r>
              <a:rPr lang="en-GB" sz="8000" b="1" kern="0" dirty="0" smtClean="0">
                <a:ln w="31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kern="0" dirty="0" smtClean="0">
                <a:ln w="31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 সবাই শুনে শুনে </a:t>
            </a:r>
            <a:r>
              <a:rPr lang="bn-IN" sz="8000" b="1" kern="0" dirty="0" smtClean="0">
                <a:ln w="31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গাইবো</a:t>
            </a:r>
            <a:r>
              <a:rPr lang="bn-IN" sz="8000" b="1" kern="0" dirty="0">
                <a:ln w="31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6000" b="1" i="0" u="none" strike="noStrike" kern="0" cap="none" spc="0" normalizeH="0" baseline="0" noProof="0" dirty="0">
              <a:ln w="3175">
                <a:solidFill>
                  <a:srgbClr val="FFFF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2197" y="0"/>
            <a:ext cx="3518451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Akdin Chuti Hobe[2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7504" y="5068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828801" y="3490177"/>
            <a:ext cx="618185" cy="1316060"/>
            <a:chOff x="4327303" y="4185633"/>
            <a:chExt cx="618185" cy="131606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27303" y="4185633"/>
              <a:ext cx="613117" cy="131015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32371" y="4191538"/>
              <a:ext cx="613117" cy="1310155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 flipH="1">
            <a:off x="7044744" y="3155322"/>
            <a:ext cx="412123" cy="1032726"/>
            <a:chOff x="4327303" y="4185633"/>
            <a:chExt cx="618185" cy="131606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2250" r="65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27303" y="4185633"/>
              <a:ext cx="613117" cy="131015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32371" y="4191538"/>
              <a:ext cx="613117" cy="1310155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7830355" y="3026533"/>
            <a:ext cx="412123" cy="1032726"/>
            <a:chOff x="4327303" y="4185633"/>
            <a:chExt cx="618185" cy="131606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27303" y="4185633"/>
              <a:ext cx="613117" cy="131015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32371" y="4191538"/>
              <a:ext cx="613117" cy="1310155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 flipH="1">
            <a:off x="8628845" y="3206837"/>
            <a:ext cx="412123" cy="1032726"/>
            <a:chOff x="4327303" y="4185633"/>
            <a:chExt cx="618185" cy="131606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27303" y="4185633"/>
              <a:ext cx="613117" cy="131015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32371" y="4191538"/>
              <a:ext cx="613117" cy="1310155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6349285" y="3103807"/>
            <a:ext cx="412123" cy="1032726"/>
            <a:chOff x="4327303" y="4185633"/>
            <a:chExt cx="618185" cy="131606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27303" y="4185633"/>
              <a:ext cx="613117" cy="131015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32371" y="4191538"/>
              <a:ext cx="613117" cy="1310155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962140" y="3657603"/>
            <a:ext cx="618185" cy="1316060"/>
            <a:chOff x="4327303" y="4185633"/>
            <a:chExt cx="618185" cy="131606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27303" y="4185633"/>
              <a:ext cx="613117" cy="131015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32371" y="4191538"/>
              <a:ext cx="613117" cy="131015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 flipH="1">
            <a:off x="2369716" y="3335627"/>
            <a:ext cx="618185" cy="1316060"/>
            <a:chOff x="4327303" y="4185633"/>
            <a:chExt cx="618185" cy="131606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27303" y="4185633"/>
              <a:ext cx="613117" cy="131015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32371" y="4191538"/>
              <a:ext cx="613117" cy="1310155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811367" y="3593208"/>
            <a:ext cx="618185" cy="1316060"/>
            <a:chOff x="4327303" y="4185633"/>
            <a:chExt cx="618185" cy="131606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27303" y="4185633"/>
              <a:ext cx="613117" cy="131015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32371" y="4191538"/>
              <a:ext cx="613117" cy="131015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80306" y="3412901"/>
            <a:ext cx="618185" cy="1316060"/>
            <a:chOff x="4327303" y="4185633"/>
            <a:chExt cx="618185" cy="13160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27303" y="4185633"/>
              <a:ext cx="613117" cy="131015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r="35465"/>
            <a:stretch/>
          </p:blipFill>
          <p:spPr>
            <a:xfrm>
              <a:off x="4332371" y="4191538"/>
              <a:ext cx="613117" cy="131015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454" y="-12880"/>
            <a:ext cx="8190963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 আমরা একটা ছবি </a:t>
            </a: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দেখি।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r="10987"/>
          <a:stretch/>
        </p:blipFill>
        <p:spPr>
          <a:xfrm>
            <a:off x="0" y="882763"/>
            <a:ext cx="3786389" cy="41271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r="10987"/>
          <a:stretch/>
        </p:blipFill>
        <p:spPr>
          <a:xfrm>
            <a:off x="6220693" y="1179567"/>
            <a:ext cx="2923307" cy="31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3525 0.259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1294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2101 0.272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361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6893 0.251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125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8455 0.2666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333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06615 0.2516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1256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4774 0.2967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483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3385 0.262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1314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5781 0.277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1388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224 0.2759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5 0.25902 L -0.15903 0.129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-64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278 L -0.29427 0.311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69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3 0.25162 L -0.44931 0.3097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289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29 0.26666 L -0.10556 0.2159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-254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22 0.25347 L 0.23819 -0.0187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2" y="-1361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29861 L 0.24375 0.043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-1277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.26296 L 0.36615 0.1391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620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0.27778 L 0.5 0.1671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-553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7408 L 0.23958 0.0430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152" y="5670"/>
            <a:ext cx="9053848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ছবিটি যে ঘটনাগুলো ঘটলো তা দেখে তোমরা কী বুঝতে পারলে। একটু চিন্তা করে বলো?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82" y="3181079"/>
            <a:ext cx="8706118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হ্যাঁ, এখানে দুটি গাছের আম পেড়ে একত্র করা হলো। এটাকে বলা হয় যোগ করা।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4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4" y="970407"/>
            <a:ext cx="8641724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 w="31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 আমরা কিভাবে যোগ করতে হয় তা শিখবো।</a:t>
            </a:r>
            <a:endParaRPr kumimoji="0" lang="en-US" sz="6000" b="1" i="0" u="none" strike="noStrike" kern="0" cap="none" spc="0" normalizeH="0" baseline="0" noProof="0" dirty="0">
              <a:ln w="3175">
                <a:solidFill>
                  <a:srgbClr val="FFFF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4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4945</TotalTime>
  <Words>787</Words>
  <Application>Microsoft Office PowerPoint</Application>
  <PresentationFormat>On-screen Show (4:3)</PresentationFormat>
  <Paragraphs>125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Computer</dc:creator>
  <cp:lastModifiedBy>MM Computer</cp:lastModifiedBy>
  <cp:revision>958</cp:revision>
  <dcterms:created xsi:type="dcterms:W3CDTF">2020-10-14T03:43:22Z</dcterms:created>
  <dcterms:modified xsi:type="dcterms:W3CDTF">2020-11-05T06:24:04Z</dcterms:modified>
</cp:coreProperties>
</file>