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5" r:id="rId4"/>
    <p:sldId id="274" r:id="rId5"/>
    <p:sldId id="271"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13716000" cy="7315200"/>
  <p:notesSz cx="6858000" cy="9144000"/>
  <p:defaultTextStyle>
    <a:defPPr>
      <a:defRPr lang="en-US"/>
    </a:defPPr>
    <a:lvl1pPr marL="0" algn="l" defTabSz="1201704" rtl="0" eaLnBrk="1" latinLnBrk="0" hangingPunct="1">
      <a:defRPr sz="2400" kern="1200">
        <a:solidFill>
          <a:schemeClr val="tx1"/>
        </a:solidFill>
        <a:latin typeface="+mn-lt"/>
        <a:ea typeface="+mn-ea"/>
        <a:cs typeface="+mn-cs"/>
      </a:defRPr>
    </a:lvl1pPr>
    <a:lvl2pPr marL="600852" algn="l" defTabSz="1201704" rtl="0" eaLnBrk="1" latinLnBrk="0" hangingPunct="1">
      <a:defRPr sz="2400" kern="1200">
        <a:solidFill>
          <a:schemeClr val="tx1"/>
        </a:solidFill>
        <a:latin typeface="+mn-lt"/>
        <a:ea typeface="+mn-ea"/>
        <a:cs typeface="+mn-cs"/>
      </a:defRPr>
    </a:lvl2pPr>
    <a:lvl3pPr marL="1201704" algn="l" defTabSz="1201704" rtl="0" eaLnBrk="1" latinLnBrk="0" hangingPunct="1">
      <a:defRPr sz="2400" kern="1200">
        <a:solidFill>
          <a:schemeClr val="tx1"/>
        </a:solidFill>
        <a:latin typeface="+mn-lt"/>
        <a:ea typeface="+mn-ea"/>
        <a:cs typeface="+mn-cs"/>
      </a:defRPr>
    </a:lvl3pPr>
    <a:lvl4pPr marL="1802557" algn="l" defTabSz="1201704" rtl="0" eaLnBrk="1" latinLnBrk="0" hangingPunct="1">
      <a:defRPr sz="2400" kern="1200">
        <a:solidFill>
          <a:schemeClr val="tx1"/>
        </a:solidFill>
        <a:latin typeface="+mn-lt"/>
        <a:ea typeface="+mn-ea"/>
        <a:cs typeface="+mn-cs"/>
      </a:defRPr>
    </a:lvl4pPr>
    <a:lvl5pPr marL="2403409" algn="l" defTabSz="1201704" rtl="0" eaLnBrk="1" latinLnBrk="0" hangingPunct="1">
      <a:defRPr sz="2400" kern="1200">
        <a:solidFill>
          <a:schemeClr val="tx1"/>
        </a:solidFill>
        <a:latin typeface="+mn-lt"/>
        <a:ea typeface="+mn-ea"/>
        <a:cs typeface="+mn-cs"/>
      </a:defRPr>
    </a:lvl5pPr>
    <a:lvl6pPr marL="3004261" algn="l" defTabSz="1201704" rtl="0" eaLnBrk="1" latinLnBrk="0" hangingPunct="1">
      <a:defRPr sz="2400" kern="1200">
        <a:solidFill>
          <a:schemeClr val="tx1"/>
        </a:solidFill>
        <a:latin typeface="+mn-lt"/>
        <a:ea typeface="+mn-ea"/>
        <a:cs typeface="+mn-cs"/>
      </a:defRPr>
    </a:lvl6pPr>
    <a:lvl7pPr marL="3605113" algn="l" defTabSz="1201704" rtl="0" eaLnBrk="1" latinLnBrk="0" hangingPunct="1">
      <a:defRPr sz="2400" kern="1200">
        <a:solidFill>
          <a:schemeClr val="tx1"/>
        </a:solidFill>
        <a:latin typeface="+mn-lt"/>
        <a:ea typeface="+mn-ea"/>
        <a:cs typeface="+mn-cs"/>
      </a:defRPr>
    </a:lvl7pPr>
    <a:lvl8pPr marL="4205966" algn="l" defTabSz="1201704" rtl="0" eaLnBrk="1" latinLnBrk="0" hangingPunct="1">
      <a:defRPr sz="2400" kern="1200">
        <a:solidFill>
          <a:schemeClr val="tx1"/>
        </a:solidFill>
        <a:latin typeface="+mn-lt"/>
        <a:ea typeface="+mn-ea"/>
        <a:cs typeface="+mn-cs"/>
      </a:defRPr>
    </a:lvl8pPr>
    <a:lvl9pPr marL="4806818" algn="l" defTabSz="120170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48" y="36"/>
      </p:cViewPr>
      <p:guideLst>
        <p:guide orient="horz" pos="2304"/>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72454"/>
            <a:ext cx="11658600" cy="1568027"/>
          </a:xfrm>
        </p:spPr>
        <p:txBody>
          <a:bodyPr/>
          <a:lstStyle/>
          <a:p>
            <a:r>
              <a:rPr lang="en-US"/>
              <a:t>Click to edit Master title style</a:t>
            </a:r>
          </a:p>
        </p:txBody>
      </p:sp>
      <p:sp>
        <p:nvSpPr>
          <p:cNvPr id="3" name="Subtitle 2"/>
          <p:cNvSpPr>
            <a:spLocks noGrp="1"/>
          </p:cNvSpPr>
          <p:nvPr>
            <p:ph type="subTitle" idx="1"/>
          </p:nvPr>
        </p:nvSpPr>
        <p:spPr>
          <a:xfrm>
            <a:off x="2057400" y="4145280"/>
            <a:ext cx="9601200" cy="1869440"/>
          </a:xfrm>
        </p:spPr>
        <p:txBody>
          <a:bodyPr/>
          <a:lstStyle>
            <a:lvl1pPr marL="0" indent="0" algn="ctr">
              <a:buNone/>
              <a:defRPr>
                <a:solidFill>
                  <a:schemeClr val="tx1">
                    <a:tint val="75000"/>
                  </a:schemeClr>
                </a:solidFill>
              </a:defRPr>
            </a:lvl1pPr>
            <a:lvl2pPr marL="600852" indent="0" algn="ctr">
              <a:buNone/>
              <a:defRPr>
                <a:solidFill>
                  <a:schemeClr val="tx1">
                    <a:tint val="75000"/>
                  </a:schemeClr>
                </a:solidFill>
              </a:defRPr>
            </a:lvl2pPr>
            <a:lvl3pPr marL="1201704" indent="0" algn="ctr">
              <a:buNone/>
              <a:defRPr>
                <a:solidFill>
                  <a:schemeClr val="tx1">
                    <a:tint val="75000"/>
                  </a:schemeClr>
                </a:solidFill>
              </a:defRPr>
            </a:lvl3pPr>
            <a:lvl4pPr marL="1802557" indent="0" algn="ctr">
              <a:buNone/>
              <a:defRPr>
                <a:solidFill>
                  <a:schemeClr val="tx1">
                    <a:tint val="75000"/>
                  </a:schemeClr>
                </a:solidFill>
              </a:defRPr>
            </a:lvl4pPr>
            <a:lvl5pPr marL="2403409" indent="0" algn="ctr">
              <a:buNone/>
              <a:defRPr>
                <a:solidFill>
                  <a:schemeClr val="tx1">
                    <a:tint val="75000"/>
                  </a:schemeClr>
                </a:solidFill>
              </a:defRPr>
            </a:lvl5pPr>
            <a:lvl6pPr marL="3004261" indent="0" algn="ctr">
              <a:buNone/>
              <a:defRPr>
                <a:solidFill>
                  <a:schemeClr val="tx1">
                    <a:tint val="75000"/>
                  </a:schemeClr>
                </a:solidFill>
              </a:defRPr>
            </a:lvl6pPr>
            <a:lvl7pPr marL="3605113" indent="0" algn="ctr">
              <a:buNone/>
              <a:defRPr>
                <a:solidFill>
                  <a:schemeClr val="tx1">
                    <a:tint val="75000"/>
                  </a:schemeClr>
                </a:solidFill>
              </a:defRPr>
            </a:lvl7pPr>
            <a:lvl8pPr marL="4205966" indent="0" algn="ctr">
              <a:buNone/>
              <a:defRPr>
                <a:solidFill>
                  <a:schemeClr val="tx1">
                    <a:tint val="75000"/>
                  </a:schemeClr>
                </a:solidFill>
              </a:defRPr>
            </a:lvl8pPr>
            <a:lvl9pPr marL="48068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44A41E-587F-41C3-9D94-B77100D6911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253420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4A41E-587F-41C3-9D94-B77100D6911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195558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13267"/>
            <a:ext cx="4629150" cy="66564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313267"/>
            <a:ext cx="13658850" cy="6656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4A41E-587F-41C3-9D94-B77100D6911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157596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4A41E-587F-41C3-9D94-B77100D6911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302486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700694"/>
            <a:ext cx="11658600" cy="1452880"/>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1083470" y="3100495"/>
            <a:ext cx="11658600" cy="1600199"/>
          </a:xfrm>
        </p:spPr>
        <p:txBody>
          <a:bodyPr anchor="b"/>
          <a:lstStyle>
            <a:lvl1pPr marL="0" indent="0">
              <a:buNone/>
              <a:defRPr sz="2600">
                <a:solidFill>
                  <a:schemeClr val="tx1">
                    <a:tint val="75000"/>
                  </a:schemeClr>
                </a:solidFill>
              </a:defRPr>
            </a:lvl1pPr>
            <a:lvl2pPr marL="600852" indent="0">
              <a:buNone/>
              <a:defRPr sz="2400">
                <a:solidFill>
                  <a:schemeClr val="tx1">
                    <a:tint val="75000"/>
                  </a:schemeClr>
                </a:solidFill>
              </a:defRPr>
            </a:lvl2pPr>
            <a:lvl3pPr marL="1201704" indent="0">
              <a:buNone/>
              <a:defRPr sz="2100">
                <a:solidFill>
                  <a:schemeClr val="tx1">
                    <a:tint val="75000"/>
                  </a:schemeClr>
                </a:solidFill>
              </a:defRPr>
            </a:lvl3pPr>
            <a:lvl4pPr marL="1802557" indent="0">
              <a:buNone/>
              <a:defRPr sz="1800">
                <a:solidFill>
                  <a:schemeClr val="tx1">
                    <a:tint val="75000"/>
                  </a:schemeClr>
                </a:solidFill>
              </a:defRPr>
            </a:lvl4pPr>
            <a:lvl5pPr marL="2403409" indent="0">
              <a:buNone/>
              <a:defRPr sz="1800">
                <a:solidFill>
                  <a:schemeClr val="tx1">
                    <a:tint val="75000"/>
                  </a:schemeClr>
                </a:solidFill>
              </a:defRPr>
            </a:lvl5pPr>
            <a:lvl6pPr marL="3004261" indent="0">
              <a:buNone/>
              <a:defRPr sz="1800">
                <a:solidFill>
                  <a:schemeClr val="tx1">
                    <a:tint val="75000"/>
                  </a:schemeClr>
                </a:solidFill>
              </a:defRPr>
            </a:lvl6pPr>
            <a:lvl7pPr marL="3605113" indent="0">
              <a:buNone/>
              <a:defRPr sz="1800">
                <a:solidFill>
                  <a:schemeClr val="tx1">
                    <a:tint val="75000"/>
                  </a:schemeClr>
                </a:solidFill>
              </a:defRPr>
            </a:lvl7pPr>
            <a:lvl8pPr marL="4205966" indent="0">
              <a:buNone/>
              <a:defRPr sz="1800">
                <a:solidFill>
                  <a:schemeClr val="tx1">
                    <a:tint val="75000"/>
                  </a:schemeClr>
                </a:solidFill>
              </a:defRPr>
            </a:lvl8pPr>
            <a:lvl9pPr marL="4806818"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44A41E-587F-41C3-9D94-B77100D6911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132474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1820334"/>
            <a:ext cx="9144000" cy="5149426"/>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01300" y="1820334"/>
            <a:ext cx="9144000" cy="5149426"/>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44A41E-587F-41C3-9D94-B77100D69118}"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64031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292947"/>
            <a:ext cx="1234440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637454"/>
            <a:ext cx="6060282" cy="682413"/>
          </a:xfrm>
        </p:spPr>
        <p:txBody>
          <a:bodyPr anchor="b"/>
          <a:lstStyle>
            <a:lvl1pPr marL="0" indent="0">
              <a:buNone/>
              <a:defRPr sz="3200" b="1"/>
            </a:lvl1pPr>
            <a:lvl2pPr marL="600852" indent="0">
              <a:buNone/>
              <a:defRPr sz="2600" b="1"/>
            </a:lvl2pPr>
            <a:lvl3pPr marL="1201704" indent="0">
              <a:buNone/>
              <a:defRPr sz="2400" b="1"/>
            </a:lvl3pPr>
            <a:lvl4pPr marL="1802557" indent="0">
              <a:buNone/>
              <a:defRPr sz="2100" b="1"/>
            </a:lvl4pPr>
            <a:lvl5pPr marL="2403409" indent="0">
              <a:buNone/>
              <a:defRPr sz="2100" b="1"/>
            </a:lvl5pPr>
            <a:lvl6pPr marL="3004261" indent="0">
              <a:buNone/>
              <a:defRPr sz="2100" b="1"/>
            </a:lvl6pPr>
            <a:lvl7pPr marL="3605113" indent="0">
              <a:buNone/>
              <a:defRPr sz="2100" b="1"/>
            </a:lvl7pPr>
            <a:lvl8pPr marL="4205966" indent="0">
              <a:buNone/>
              <a:defRPr sz="2100" b="1"/>
            </a:lvl8pPr>
            <a:lvl9pPr marL="4806818" indent="0">
              <a:buNone/>
              <a:defRPr sz="2100" b="1"/>
            </a:lvl9pPr>
          </a:lstStyle>
          <a:p>
            <a:pPr lvl="0"/>
            <a:r>
              <a:rPr lang="en-US"/>
              <a:t>Click to edit Master text styles</a:t>
            </a:r>
          </a:p>
        </p:txBody>
      </p:sp>
      <p:sp>
        <p:nvSpPr>
          <p:cNvPr id="4" name="Content Placeholder 3"/>
          <p:cNvSpPr>
            <a:spLocks noGrp="1"/>
          </p:cNvSpPr>
          <p:nvPr>
            <p:ph sz="half" idx="2"/>
          </p:nvPr>
        </p:nvSpPr>
        <p:spPr>
          <a:xfrm>
            <a:off x="685800" y="2319867"/>
            <a:ext cx="6060282" cy="4214707"/>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637454"/>
            <a:ext cx="6062663" cy="682413"/>
          </a:xfrm>
        </p:spPr>
        <p:txBody>
          <a:bodyPr anchor="b"/>
          <a:lstStyle>
            <a:lvl1pPr marL="0" indent="0">
              <a:buNone/>
              <a:defRPr sz="3200" b="1"/>
            </a:lvl1pPr>
            <a:lvl2pPr marL="600852" indent="0">
              <a:buNone/>
              <a:defRPr sz="2600" b="1"/>
            </a:lvl2pPr>
            <a:lvl3pPr marL="1201704" indent="0">
              <a:buNone/>
              <a:defRPr sz="2400" b="1"/>
            </a:lvl3pPr>
            <a:lvl4pPr marL="1802557" indent="0">
              <a:buNone/>
              <a:defRPr sz="2100" b="1"/>
            </a:lvl4pPr>
            <a:lvl5pPr marL="2403409" indent="0">
              <a:buNone/>
              <a:defRPr sz="2100" b="1"/>
            </a:lvl5pPr>
            <a:lvl6pPr marL="3004261" indent="0">
              <a:buNone/>
              <a:defRPr sz="2100" b="1"/>
            </a:lvl6pPr>
            <a:lvl7pPr marL="3605113" indent="0">
              <a:buNone/>
              <a:defRPr sz="2100" b="1"/>
            </a:lvl7pPr>
            <a:lvl8pPr marL="4205966" indent="0">
              <a:buNone/>
              <a:defRPr sz="2100" b="1"/>
            </a:lvl8pPr>
            <a:lvl9pPr marL="480681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967538" y="2319867"/>
            <a:ext cx="6062663" cy="4214707"/>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44A41E-587F-41C3-9D94-B77100D69118}"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361919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44A41E-587F-41C3-9D94-B77100D69118}"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85894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4A41E-587F-41C3-9D94-B77100D69118}"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294016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91253"/>
            <a:ext cx="4512470" cy="123952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362575" y="291254"/>
            <a:ext cx="7667625" cy="6243321"/>
          </a:xfrm>
        </p:spPr>
        <p:txBody>
          <a:bodyPr/>
          <a:lstStyle>
            <a:lvl1pPr>
              <a:defRPr sz="4200"/>
            </a:lvl1pPr>
            <a:lvl2pPr>
              <a:defRPr sz="3700"/>
            </a:lvl2pPr>
            <a:lvl3pPr>
              <a:defRPr sz="32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530774"/>
            <a:ext cx="4512470" cy="5003801"/>
          </a:xfrm>
        </p:spPr>
        <p:txBody>
          <a:bodyPr/>
          <a:lstStyle>
            <a:lvl1pPr marL="0" indent="0">
              <a:buNone/>
              <a:defRPr sz="1800"/>
            </a:lvl1pPr>
            <a:lvl2pPr marL="600852" indent="0">
              <a:buNone/>
              <a:defRPr sz="1600"/>
            </a:lvl2pPr>
            <a:lvl3pPr marL="1201704" indent="0">
              <a:buNone/>
              <a:defRPr sz="1300"/>
            </a:lvl3pPr>
            <a:lvl4pPr marL="1802557" indent="0">
              <a:buNone/>
              <a:defRPr sz="1200"/>
            </a:lvl4pPr>
            <a:lvl5pPr marL="2403409" indent="0">
              <a:buNone/>
              <a:defRPr sz="1200"/>
            </a:lvl5pPr>
            <a:lvl6pPr marL="3004261" indent="0">
              <a:buNone/>
              <a:defRPr sz="1200"/>
            </a:lvl6pPr>
            <a:lvl7pPr marL="3605113" indent="0">
              <a:buNone/>
              <a:defRPr sz="1200"/>
            </a:lvl7pPr>
            <a:lvl8pPr marL="4205966" indent="0">
              <a:buNone/>
              <a:defRPr sz="1200"/>
            </a:lvl8pPr>
            <a:lvl9pPr marL="480681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44A41E-587F-41C3-9D94-B77100D69118}"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354778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120640"/>
            <a:ext cx="8229600" cy="604521"/>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688432" y="653627"/>
            <a:ext cx="8229600" cy="4389120"/>
          </a:xfrm>
        </p:spPr>
        <p:txBody>
          <a:bodyPr/>
          <a:lstStyle>
            <a:lvl1pPr marL="0" indent="0">
              <a:buNone/>
              <a:defRPr sz="4200"/>
            </a:lvl1pPr>
            <a:lvl2pPr marL="600852" indent="0">
              <a:buNone/>
              <a:defRPr sz="3700"/>
            </a:lvl2pPr>
            <a:lvl3pPr marL="1201704" indent="0">
              <a:buNone/>
              <a:defRPr sz="3200"/>
            </a:lvl3pPr>
            <a:lvl4pPr marL="1802557" indent="0">
              <a:buNone/>
              <a:defRPr sz="2600"/>
            </a:lvl4pPr>
            <a:lvl5pPr marL="2403409" indent="0">
              <a:buNone/>
              <a:defRPr sz="2600"/>
            </a:lvl5pPr>
            <a:lvl6pPr marL="3004261" indent="0">
              <a:buNone/>
              <a:defRPr sz="2600"/>
            </a:lvl6pPr>
            <a:lvl7pPr marL="3605113" indent="0">
              <a:buNone/>
              <a:defRPr sz="2600"/>
            </a:lvl7pPr>
            <a:lvl8pPr marL="4205966" indent="0">
              <a:buNone/>
              <a:defRPr sz="2600"/>
            </a:lvl8pPr>
            <a:lvl9pPr marL="4806818" indent="0">
              <a:buNone/>
              <a:defRPr sz="2600"/>
            </a:lvl9pPr>
          </a:lstStyle>
          <a:p>
            <a:endParaRPr lang="en-US"/>
          </a:p>
        </p:txBody>
      </p:sp>
      <p:sp>
        <p:nvSpPr>
          <p:cNvPr id="4" name="Text Placeholder 3"/>
          <p:cNvSpPr>
            <a:spLocks noGrp="1"/>
          </p:cNvSpPr>
          <p:nvPr>
            <p:ph type="body" sz="half" idx="2"/>
          </p:nvPr>
        </p:nvSpPr>
        <p:spPr>
          <a:xfrm>
            <a:off x="2688432" y="5725161"/>
            <a:ext cx="8229600" cy="858519"/>
          </a:xfrm>
        </p:spPr>
        <p:txBody>
          <a:bodyPr/>
          <a:lstStyle>
            <a:lvl1pPr marL="0" indent="0">
              <a:buNone/>
              <a:defRPr sz="1800"/>
            </a:lvl1pPr>
            <a:lvl2pPr marL="600852" indent="0">
              <a:buNone/>
              <a:defRPr sz="1600"/>
            </a:lvl2pPr>
            <a:lvl3pPr marL="1201704" indent="0">
              <a:buNone/>
              <a:defRPr sz="1300"/>
            </a:lvl3pPr>
            <a:lvl4pPr marL="1802557" indent="0">
              <a:buNone/>
              <a:defRPr sz="1200"/>
            </a:lvl4pPr>
            <a:lvl5pPr marL="2403409" indent="0">
              <a:buNone/>
              <a:defRPr sz="1200"/>
            </a:lvl5pPr>
            <a:lvl6pPr marL="3004261" indent="0">
              <a:buNone/>
              <a:defRPr sz="1200"/>
            </a:lvl6pPr>
            <a:lvl7pPr marL="3605113" indent="0">
              <a:buNone/>
              <a:defRPr sz="1200"/>
            </a:lvl7pPr>
            <a:lvl8pPr marL="4205966" indent="0">
              <a:buNone/>
              <a:defRPr sz="1200"/>
            </a:lvl8pPr>
            <a:lvl9pPr marL="480681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44A41E-587F-41C3-9D94-B77100D69118}"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AD807-77C0-441A-BE14-B614C6E7F2D8}" type="slidenum">
              <a:rPr lang="en-US" smtClean="0"/>
              <a:t>‹#›</a:t>
            </a:fld>
            <a:endParaRPr lang="en-US"/>
          </a:p>
        </p:txBody>
      </p:sp>
    </p:spTree>
    <p:extLst>
      <p:ext uri="{BB962C8B-B14F-4D97-AF65-F5344CB8AC3E}">
        <p14:creationId xmlns:p14="http://schemas.microsoft.com/office/powerpoint/2010/main" val="159625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92947"/>
            <a:ext cx="12344400" cy="1219200"/>
          </a:xfrm>
          <a:prstGeom prst="rect">
            <a:avLst/>
          </a:prstGeom>
        </p:spPr>
        <p:txBody>
          <a:bodyPr vert="horz" lIns="120170" tIns="60085" rIns="120170" bIns="60085" rtlCol="0" anchor="ctr">
            <a:normAutofit/>
          </a:bodyPr>
          <a:lstStyle/>
          <a:p>
            <a:r>
              <a:rPr lang="en-US"/>
              <a:t>Click to edit Master title style</a:t>
            </a:r>
          </a:p>
        </p:txBody>
      </p:sp>
      <p:sp>
        <p:nvSpPr>
          <p:cNvPr id="3" name="Text Placeholder 2"/>
          <p:cNvSpPr>
            <a:spLocks noGrp="1"/>
          </p:cNvSpPr>
          <p:nvPr>
            <p:ph type="body" idx="1"/>
          </p:nvPr>
        </p:nvSpPr>
        <p:spPr>
          <a:xfrm>
            <a:off x="685800" y="1706880"/>
            <a:ext cx="12344400" cy="4827694"/>
          </a:xfrm>
          <a:prstGeom prst="rect">
            <a:avLst/>
          </a:prstGeom>
        </p:spPr>
        <p:txBody>
          <a:bodyPr vert="horz" lIns="120170" tIns="60085" rIns="120170" bIns="600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780107"/>
            <a:ext cx="3200400" cy="389467"/>
          </a:xfrm>
          <a:prstGeom prst="rect">
            <a:avLst/>
          </a:prstGeom>
        </p:spPr>
        <p:txBody>
          <a:bodyPr vert="horz" lIns="120170" tIns="60085" rIns="120170" bIns="60085" rtlCol="0" anchor="ctr"/>
          <a:lstStyle>
            <a:lvl1pPr algn="l">
              <a:defRPr sz="1600">
                <a:solidFill>
                  <a:schemeClr val="tx1">
                    <a:tint val="75000"/>
                  </a:schemeClr>
                </a:solidFill>
              </a:defRPr>
            </a:lvl1pPr>
          </a:lstStyle>
          <a:p>
            <a:fld id="{7A44A41E-587F-41C3-9D94-B77100D69118}" type="datetimeFigureOut">
              <a:rPr lang="en-US" smtClean="0"/>
              <a:t>10/28/2020</a:t>
            </a:fld>
            <a:endParaRPr lang="en-US"/>
          </a:p>
        </p:txBody>
      </p:sp>
      <p:sp>
        <p:nvSpPr>
          <p:cNvPr id="5" name="Footer Placeholder 4"/>
          <p:cNvSpPr>
            <a:spLocks noGrp="1"/>
          </p:cNvSpPr>
          <p:nvPr>
            <p:ph type="ftr" sz="quarter" idx="3"/>
          </p:nvPr>
        </p:nvSpPr>
        <p:spPr>
          <a:xfrm>
            <a:off x="4686300" y="6780107"/>
            <a:ext cx="4343400" cy="389467"/>
          </a:xfrm>
          <a:prstGeom prst="rect">
            <a:avLst/>
          </a:prstGeom>
        </p:spPr>
        <p:txBody>
          <a:bodyPr vert="horz" lIns="120170" tIns="60085" rIns="120170" bIns="60085"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6780107"/>
            <a:ext cx="3200400" cy="389467"/>
          </a:xfrm>
          <a:prstGeom prst="rect">
            <a:avLst/>
          </a:prstGeom>
        </p:spPr>
        <p:txBody>
          <a:bodyPr vert="horz" lIns="120170" tIns="60085" rIns="120170" bIns="60085" rtlCol="0" anchor="ctr"/>
          <a:lstStyle>
            <a:lvl1pPr algn="r">
              <a:defRPr sz="1600">
                <a:solidFill>
                  <a:schemeClr val="tx1">
                    <a:tint val="75000"/>
                  </a:schemeClr>
                </a:solidFill>
              </a:defRPr>
            </a:lvl1pPr>
          </a:lstStyle>
          <a:p>
            <a:fld id="{BF6AD807-77C0-441A-BE14-B614C6E7F2D8}" type="slidenum">
              <a:rPr lang="en-US" smtClean="0"/>
              <a:t>‹#›</a:t>
            </a:fld>
            <a:endParaRPr lang="en-US"/>
          </a:p>
        </p:txBody>
      </p:sp>
    </p:spTree>
    <p:extLst>
      <p:ext uri="{BB962C8B-B14F-4D97-AF65-F5344CB8AC3E}">
        <p14:creationId xmlns:p14="http://schemas.microsoft.com/office/powerpoint/2010/main" val="681612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01704" rtl="0" eaLnBrk="1" latinLnBrk="0" hangingPunct="1">
        <a:spcBef>
          <a:spcPct val="0"/>
        </a:spcBef>
        <a:buNone/>
        <a:defRPr sz="5800" kern="1200">
          <a:solidFill>
            <a:schemeClr val="tx1"/>
          </a:solidFill>
          <a:latin typeface="+mj-lt"/>
          <a:ea typeface="+mj-ea"/>
          <a:cs typeface="+mj-cs"/>
        </a:defRPr>
      </a:lvl1pPr>
    </p:titleStyle>
    <p:bodyStyle>
      <a:lvl1pPr marL="450639" indent="-450639" algn="l" defTabSz="1201704" rtl="0" eaLnBrk="1" latinLnBrk="0" hangingPunct="1">
        <a:spcBef>
          <a:spcPct val="20000"/>
        </a:spcBef>
        <a:buFont typeface="Arial" pitchFamily="34" charset="0"/>
        <a:buChar char="•"/>
        <a:defRPr sz="4200" kern="1200">
          <a:solidFill>
            <a:schemeClr val="tx1"/>
          </a:solidFill>
          <a:latin typeface="+mn-lt"/>
          <a:ea typeface="+mn-ea"/>
          <a:cs typeface="+mn-cs"/>
        </a:defRPr>
      </a:lvl1pPr>
      <a:lvl2pPr marL="976385" indent="-375533" algn="l" defTabSz="120170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02131" indent="-300426" algn="l" defTabSz="12017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02983"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703835"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304687"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05540"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06392"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07244"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201704" rtl="0" eaLnBrk="1" latinLnBrk="0" hangingPunct="1">
        <a:defRPr sz="2400" kern="1200">
          <a:solidFill>
            <a:schemeClr val="tx1"/>
          </a:solidFill>
          <a:latin typeface="+mn-lt"/>
          <a:ea typeface="+mn-ea"/>
          <a:cs typeface="+mn-cs"/>
        </a:defRPr>
      </a:lvl1pPr>
      <a:lvl2pPr marL="600852" algn="l" defTabSz="1201704" rtl="0" eaLnBrk="1" latinLnBrk="0" hangingPunct="1">
        <a:defRPr sz="2400" kern="1200">
          <a:solidFill>
            <a:schemeClr val="tx1"/>
          </a:solidFill>
          <a:latin typeface="+mn-lt"/>
          <a:ea typeface="+mn-ea"/>
          <a:cs typeface="+mn-cs"/>
        </a:defRPr>
      </a:lvl2pPr>
      <a:lvl3pPr marL="1201704" algn="l" defTabSz="1201704" rtl="0" eaLnBrk="1" latinLnBrk="0" hangingPunct="1">
        <a:defRPr sz="2400" kern="1200">
          <a:solidFill>
            <a:schemeClr val="tx1"/>
          </a:solidFill>
          <a:latin typeface="+mn-lt"/>
          <a:ea typeface="+mn-ea"/>
          <a:cs typeface="+mn-cs"/>
        </a:defRPr>
      </a:lvl3pPr>
      <a:lvl4pPr marL="1802557" algn="l" defTabSz="1201704" rtl="0" eaLnBrk="1" latinLnBrk="0" hangingPunct="1">
        <a:defRPr sz="2400" kern="1200">
          <a:solidFill>
            <a:schemeClr val="tx1"/>
          </a:solidFill>
          <a:latin typeface="+mn-lt"/>
          <a:ea typeface="+mn-ea"/>
          <a:cs typeface="+mn-cs"/>
        </a:defRPr>
      </a:lvl4pPr>
      <a:lvl5pPr marL="2403409" algn="l" defTabSz="1201704" rtl="0" eaLnBrk="1" latinLnBrk="0" hangingPunct="1">
        <a:defRPr sz="2400" kern="1200">
          <a:solidFill>
            <a:schemeClr val="tx1"/>
          </a:solidFill>
          <a:latin typeface="+mn-lt"/>
          <a:ea typeface="+mn-ea"/>
          <a:cs typeface="+mn-cs"/>
        </a:defRPr>
      </a:lvl5pPr>
      <a:lvl6pPr marL="3004261" algn="l" defTabSz="1201704" rtl="0" eaLnBrk="1" latinLnBrk="0" hangingPunct="1">
        <a:defRPr sz="2400" kern="1200">
          <a:solidFill>
            <a:schemeClr val="tx1"/>
          </a:solidFill>
          <a:latin typeface="+mn-lt"/>
          <a:ea typeface="+mn-ea"/>
          <a:cs typeface="+mn-cs"/>
        </a:defRPr>
      </a:lvl6pPr>
      <a:lvl7pPr marL="3605113" algn="l" defTabSz="1201704" rtl="0" eaLnBrk="1" latinLnBrk="0" hangingPunct="1">
        <a:defRPr sz="2400" kern="1200">
          <a:solidFill>
            <a:schemeClr val="tx1"/>
          </a:solidFill>
          <a:latin typeface="+mn-lt"/>
          <a:ea typeface="+mn-ea"/>
          <a:cs typeface="+mn-cs"/>
        </a:defRPr>
      </a:lvl7pPr>
      <a:lvl8pPr marL="4205966" algn="l" defTabSz="1201704" rtl="0" eaLnBrk="1" latinLnBrk="0" hangingPunct="1">
        <a:defRPr sz="2400" kern="1200">
          <a:solidFill>
            <a:schemeClr val="tx1"/>
          </a:solidFill>
          <a:latin typeface="+mn-lt"/>
          <a:ea typeface="+mn-ea"/>
          <a:cs typeface="+mn-cs"/>
        </a:defRPr>
      </a:lvl8pPr>
      <a:lvl9pPr marL="4806818" algn="l" defTabSz="120170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image" Target="../media/image95.png"/><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4.tmp"/><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09.png"/></Relationships>
</file>

<file path=ppt/slides/_rels/slide1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6.tmp"/><Relationship Id="rId5" Type="http://schemas.openxmlformats.org/officeDocument/2006/relationships/image" Target="../media/image114.png"/><Relationship Id="rId4" Type="http://schemas.openxmlformats.org/officeDocument/2006/relationships/image" Target="../media/image113.png"/></Relationships>
</file>

<file path=ppt/slides/_rels/slide1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1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11.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tmp"/><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1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6.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10.png"/><Relationship Id="rId11" Type="http://schemas.openxmlformats.org/officeDocument/2006/relationships/image" Target="../media/image10.png"/><Relationship Id="rId5" Type="http://schemas.openxmlformats.org/officeDocument/2006/relationships/image" Target="../media/image410.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8.tmp"/><Relationship Id="rId4" Type="http://schemas.openxmlformats.org/officeDocument/2006/relationships/image" Target="../media/image310.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57.png"/><Relationship Id="rId47" Type="http://schemas.openxmlformats.org/officeDocument/2006/relationships/image" Target="../media/image64.png"/><Relationship Id="rId50" Type="http://schemas.openxmlformats.org/officeDocument/2006/relationships/image" Target="../media/image67.png"/><Relationship Id="rId55" Type="http://schemas.openxmlformats.org/officeDocument/2006/relationships/image" Target="../media/image72.png"/><Relationship Id="rId63" Type="http://schemas.openxmlformats.org/officeDocument/2006/relationships/image" Target="../media/image80.png"/><Relationship Id="rId7" Type="http://schemas.openxmlformats.org/officeDocument/2006/relationships/image" Target="../media/image23.png"/><Relationship Id="rId2" Type="http://schemas.openxmlformats.org/officeDocument/2006/relationships/image" Target="../media/image19.png"/><Relationship Id="rId16" Type="http://schemas.openxmlformats.org/officeDocument/2006/relationships/image" Target="../media/image32.png"/><Relationship Id="rId20" Type="http://schemas.openxmlformats.org/officeDocument/2006/relationships/image" Target="../media/image37.png"/><Relationship Id="rId29" Type="http://schemas.openxmlformats.org/officeDocument/2006/relationships/image" Target="../media/image44.png"/><Relationship Id="rId41" Type="http://schemas.openxmlformats.org/officeDocument/2006/relationships/image" Target="../media/image58.png"/><Relationship Id="rId54" Type="http://schemas.openxmlformats.org/officeDocument/2006/relationships/image" Target="../media/image63.png"/><Relationship Id="rId6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3.png"/><Relationship Id="rId45" Type="http://schemas.openxmlformats.org/officeDocument/2006/relationships/image" Target="../media/image62.png"/><Relationship Id="rId53" Type="http://schemas.openxmlformats.org/officeDocument/2006/relationships/image" Target="../media/image70.png"/><Relationship Id="rId58" Type="http://schemas.openxmlformats.org/officeDocument/2006/relationships/image" Target="../media/image75.png"/><Relationship Id="rId66" Type="http://schemas.openxmlformats.org/officeDocument/2006/relationships/image" Target="../media/image83.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0.png"/><Relationship Id="rId49" Type="http://schemas.openxmlformats.org/officeDocument/2006/relationships/image" Target="../media/image66.png"/><Relationship Id="rId57" Type="http://schemas.openxmlformats.org/officeDocument/2006/relationships/image" Target="../media/image74.png"/><Relationship Id="rId61" Type="http://schemas.openxmlformats.org/officeDocument/2006/relationships/image" Target="../media/image78.png"/><Relationship Id="rId10" Type="http://schemas.openxmlformats.org/officeDocument/2006/relationships/image" Target="../media/image26.png"/><Relationship Id="rId19" Type="http://schemas.openxmlformats.org/officeDocument/2006/relationships/image" Target="../media/image36.png"/><Relationship Id="rId31" Type="http://schemas.openxmlformats.org/officeDocument/2006/relationships/image" Target="../media/image48.png"/><Relationship Id="rId44" Type="http://schemas.openxmlformats.org/officeDocument/2006/relationships/image" Target="../media/image60.png"/><Relationship Id="rId52" Type="http://schemas.openxmlformats.org/officeDocument/2006/relationships/image" Target="../media/image69.png"/><Relationship Id="rId60" Type="http://schemas.openxmlformats.org/officeDocument/2006/relationships/image" Target="../media/image77.png"/><Relationship Id="rId65" Type="http://schemas.openxmlformats.org/officeDocument/2006/relationships/image" Target="../media/image82.png"/><Relationship Id="rId4" Type="http://schemas.openxmlformats.org/officeDocument/2006/relationships/image" Target="../media/image18.pn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9.png"/><Relationship Id="rId27" Type="http://schemas.openxmlformats.org/officeDocument/2006/relationships/image" Target="../media/image42.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59.png"/><Relationship Id="rId48" Type="http://schemas.openxmlformats.org/officeDocument/2006/relationships/image" Target="../media/image65.png"/><Relationship Id="rId56" Type="http://schemas.openxmlformats.org/officeDocument/2006/relationships/image" Target="../media/image73.png"/><Relationship Id="rId64" Type="http://schemas.openxmlformats.org/officeDocument/2006/relationships/image" Target="../media/image81.png"/><Relationship Id="rId8" Type="http://schemas.openxmlformats.org/officeDocument/2006/relationships/image" Target="../media/image24.png"/><Relationship Id="rId51" Type="http://schemas.openxmlformats.org/officeDocument/2006/relationships/image" Target="../media/image68.png"/><Relationship Id="rId3" Type="http://schemas.openxmlformats.org/officeDocument/2006/relationships/image" Target="../media/image20.png"/><Relationship Id="rId12" Type="http://schemas.openxmlformats.org/officeDocument/2006/relationships/image" Target="../media/image28.png"/><Relationship Id="rId17" Type="http://schemas.openxmlformats.org/officeDocument/2006/relationships/image" Target="../media/image34.png"/><Relationship Id="rId25" Type="http://schemas.openxmlformats.org/officeDocument/2006/relationships/image" Target="../media/image33.png"/><Relationship Id="rId33" Type="http://schemas.openxmlformats.org/officeDocument/2006/relationships/image" Target="../media/image46.png"/><Relationship Id="rId38" Type="http://schemas.openxmlformats.org/officeDocument/2006/relationships/image" Target="../media/image55.png"/><Relationship Id="rId46" Type="http://schemas.openxmlformats.org/officeDocument/2006/relationships/image" Target="../media/image61.png"/><Relationship Id="rId59" Type="http://schemas.openxmlformats.org/officeDocument/2006/relationships/image" Target="../media/image76.png"/></Relationships>
</file>

<file path=ppt/slides/_rels/slide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0.tmp"/><Relationship Id="rId7" Type="http://schemas.openxmlformats.org/officeDocument/2006/relationships/image" Target="../media/image86.png"/><Relationship Id="rId2" Type="http://schemas.openxmlformats.org/officeDocument/2006/relationships/image" Target="../media/image9.tmp"/><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7.pn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71.png"/><Relationship Id="rId9"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3481"/>
            <a:ext cx="13407608" cy="6295519"/>
          </a:xfrm>
          <a:prstGeom prst="rect">
            <a:avLst/>
          </a:prstGeom>
          <a:noFill/>
        </p:spPr>
        <p:txBody>
          <a:bodyPr wrap="none" lIns="91440" tIns="45720" rIns="91440" bIns="45720">
            <a:prstTxWarp prst="textPlain">
              <a:avLst/>
            </a:prstTxWarp>
            <a:spAutoFit/>
            <a:scene3d>
              <a:camera prst="isometricOffAxis1Right"/>
              <a:lightRig rig="soft" dir="tl">
                <a:rot lat="0" lon="0" rev="0"/>
              </a:lightRig>
            </a:scene3d>
            <a:sp3d extrusionH="57150" contourW="25400" prstMaterial="matte">
              <a:bevelT w="25400" h="55880" prst="angle"/>
              <a:contourClr>
                <a:schemeClr val="accent2">
                  <a:tint val="20000"/>
                </a:schemeClr>
              </a:contourClr>
            </a:sp3d>
          </a:bodyPr>
          <a:lstStyle/>
          <a:p>
            <a:pPr algn="ctr"/>
            <a:r>
              <a:rPr lang="bn-BD" sz="41300" b="1" cap="none" spc="50" dirty="0">
                <a:ln w="11430">
                  <a:solidFill>
                    <a:srgbClr val="FF0000"/>
                  </a:solidFill>
                </a:ln>
                <a:solidFill>
                  <a:srgbClr val="00B0F0"/>
                </a:solidFill>
                <a:effectLst>
                  <a:glow rad="63500">
                    <a:schemeClr val="accent5">
                      <a:satMod val="175000"/>
                      <a:alpha val="40000"/>
                    </a:schemeClr>
                  </a:glow>
                  <a:innerShdw blurRad="63500" dist="50800" dir="10800000">
                    <a:prstClr val="black">
                      <a:alpha val="50000"/>
                    </a:prstClr>
                  </a:innerShdw>
                </a:effectLst>
                <a:latin typeface="NikoshBAN" pitchFamily="2" charset="0"/>
                <a:cs typeface="NikoshBAN" pitchFamily="2" charset="0"/>
              </a:rPr>
              <a:t>স্বাগতম </a:t>
            </a:r>
            <a:endParaRPr lang="en-US" sz="41300" b="1" cap="none" spc="50" dirty="0">
              <a:ln w="11430">
                <a:solidFill>
                  <a:srgbClr val="FF0000"/>
                </a:solidFill>
              </a:ln>
              <a:solidFill>
                <a:srgbClr val="00B0F0"/>
              </a:solidFill>
              <a:effectLst>
                <a:glow rad="63500">
                  <a:schemeClr val="accent5">
                    <a:satMod val="175000"/>
                    <a:alpha val="40000"/>
                  </a:schemeClr>
                </a:glow>
                <a:innerShdw blurRad="63500" dist="50800" dir="10800000">
                  <a:prstClr val="black">
                    <a:alpha val="50000"/>
                  </a:prstClr>
                </a:innerShdw>
              </a:effectLst>
              <a:latin typeface="NikoshBAN" pitchFamily="2" charset="0"/>
              <a:cs typeface="NikoshBAN"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8467" t="-348" r="261" b="3235"/>
          <a:stretch/>
        </p:blipFill>
        <p:spPr>
          <a:xfrm flipH="1">
            <a:off x="-10425" y="-76200"/>
            <a:ext cx="6900814" cy="7663466"/>
          </a:xfrm>
          <a:prstGeom prst="rect">
            <a:avLst/>
          </a:prstGeom>
          <a:noFill/>
          <a:ln>
            <a:noFill/>
          </a:ln>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467" t="-348" r="261" b="3235"/>
          <a:stretch/>
        </p:blipFill>
        <p:spPr>
          <a:xfrm>
            <a:off x="6656622" y="-76200"/>
            <a:ext cx="7059378" cy="76531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6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xit" presetSubtype="2" fill="hold" nodeType="withEffect">
                                  <p:stCondLst>
                                    <p:cond delay="0"/>
                                  </p:stCondLst>
                                  <p:childTnLst>
                                    <p:anim calcmode="lin" valueType="num">
                                      <p:cBhvr additive="base">
                                        <p:cTn id="10" dur="5000"/>
                                        <p:tgtEl>
                                          <p:spTgt spid="4"/>
                                        </p:tgtEl>
                                        <p:attrNameLst>
                                          <p:attrName>ppt_x</p:attrName>
                                        </p:attrNameLst>
                                      </p:cBhvr>
                                      <p:tavLst>
                                        <p:tav tm="0">
                                          <p:val>
                                            <p:strVal val="ppt_x"/>
                                          </p:val>
                                        </p:tav>
                                        <p:tav tm="100000">
                                          <p:val>
                                            <p:strVal val="1+ppt_w/2"/>
                                          </p:val>
                                        </p:tav>
                                      </p:tavLst>
                                    </p:anim>
                                    <p:anim calcmode="lin" valueType="num">
                                      <p:cBhvr additive="base">
                                        <p:cTn id="11" dur="5000"/>
                                        <p:tgtEl>
                                          <p:spTgt spid="4"/>
                                        </p:tgtEl>
                                        <p:attrNameLst>
                                          <p:attrName>ppt_y</p:attrName>
                                        </p:attrNameLst>
                                      </p:cBhvr>
                                      <p:tavLst>
                                        <p:tav tm="0">
                                          <p:val>
                                            <p:strVal val="ppt_y"/>
                                          </p:val>
                                        </p:tav>
                                        <p:tav tm="100000">
                                          <p:val>
                                            <p:strVal val="ppt_y"/>
                                          </p:val>
                                        </p:tav>
                                      </p:tavLst>
                                    </p:anim>
                                    <p:set>
                                      <p:cBhvr>
                                        <p:cTn id="12" dur="1" fill="hold">
                                          <p:stCondLst>
                                            <p:cond delay="4999"/>
                                          </p:stCondLst>
                                        </p:cTn>
                                        <p:tgtEl>
                                          <p:spTgt spid="4"/>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5000"/>
                                        <p:tgtEl>
                                          <p:spTgt spid="3"/>
                                        </p:tgtEl>
                                        <p:attrNameLst>
                                          <p:attrName>ppt_x</p:attrName>
                                        </p:attrNameLst>
                                      </p:cBhvr>
                                      <p:tavLst>
                                        <p:tav tm="0">
                                          <p:val>
                                            <p:strVal val="ppt_x"/>
                                          </p:val>
                                        </p:tav>
                                        <p:tav tm="100000">
                                          <p:val>
                                            <p:strVal val="0-ppt_w/2"/>
                                          </p:val>
                                        </p:tav>
                                      </p:tavLst>
                                    </p:anim>
                                    <p:anim calcmode="lin" valueType="num">
                                      <p:cBhvr additive="base">
                                        <p:cTn id="15" dur="5000"/>
                                        <p:tgtEl>
                                          <p:spTgt spid="3"/>
                                        </p:tgtEl>
                                        <p:attrNameLst>
                                          <p:attrName>ppt_y</p:attrName>
                                        </p:attrNameLst>
                                      </p:cBhvr>
                                      <p:tavLst>
                                        <p:tav tm="0">
                                          <p:val>
                                            <p:strVal val="ppt_y"/>
                                          </p:val>
                                        </p:tav>
                                        <p:tav tm="100000">
                                          <p:val>
                                            <p:strVal val="ppt_y"/>
                                          </p:val>
                                        </p:tav>
                                      </p:tavLst>
                                    </p:anim>
                                    <p:set>
                                      <p:cBhvr>
                                        <p:cTn id="16"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7526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itchFamily="2" charset="0"/>
                <a:cs typeface="NikoshBAN" pitchFamily="2" charset="0"/>
              </a:rPr>
              <a:t>একক কাজ </a:t>
            </a:r>
            <a:endParaRPr lang="en-US" sz="3200" dirty="0">
              <a:latin typeface="NikoshBAN" pitchFamily="2" charset="0"/>
              <a:cs typeface="NikoshBAN" pitchFamily="2"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950" y="2438400"/>
            <a:ext cx="10415850" cy="1600200"/>
          </a:xfrm>
          <a:prstGeom prst="rect">
            <a:avLst/>
          </a:prstGeom>
        </p:spPr>
      </p:pic>
    </p:spTree>
    <p:extLst>
      <p:ext uri="{BB962C8B-B14F-4D97-AF65-F5344CB8AC3E}">
        <p14:creationId xmlns:p14="http://schemas.microsoft.com/office/powerpoint/2010/main" val="37732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Down Arrow 8"/>
          <p:cNvSpPr/>
          <p:nvPr/>
        </p:nvSpPr>
        <p:spPr>
          <a:xfrm flipV="1">
            <a:off x="1066800" y="5562600"/>
            <a:ext cx="4480560" cy="1295400"/>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flipV="1">
            <a:off x="990600" y="5562600"/>
            <a:ext cx="3291840" cy="1295400"/>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990600" y="351924"/>
                <a:ext cx="11963400" cy="1414875"/>
              </a:xfrm>
              <a:prstGeom prst="rect">
                <a:avLst/>
              </a:prstGeom>
              <a:noFill/>
            </p:spPr>
            <p:txBody>
              <a:bodyPr wrap="square" rtlCol="0">
                <a:spAutoFit/>
              </a:bodyPr>
              <a:lstStyle/>
              <a:p>
                <a14:m>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৬</m:t>
                        </m:r>
                      </m:num>
                      <m:den>
                        <m:r>
                          <a:rPr lang="bn-BD" sz="3200" b="0" i="1" smtClean="0">
                            <a:latin typeface="Cambria Math"/>
                          </a:rPr>
                          <m:t>১২</m:t>
                        </m:r>
                      </m:den>
                    </m:f>
                  </m:oMath>
                </a14:m>
                <a:r>
                  <a:rPr lang="bn-BD" sz="3200" dirty="0">
                    <a:latin typeface="NikoshBAN" pitchFamily="2" charset="0"/>
                    <a:cs typeface="NikoshBAN" pitchFamily="2" charset="0"/>
                  </a:rPr>
                  <a:t> এর সমতুল           এবং     এর মতো আরো কিছু সমতুল ভগ্নাংশ কীভাবে তৈরি করা যায় তা নিয়ে চিন্তা করি।  </a:t>
                </a:r>
                <a:endParaRPr lang="en-US" sz="3200" dirty="0">
                  <a:latin typeface="NikoshBAN" pitchFamily="2" charset="0"/>
                  <a:cs typeface="NikoshBAN"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 y="351924"/>
                <a:ext cx="11963400" cy="1414875"/>
              </a:xfrm>
              <a:prstGeom prst="rect">
                <a:avLst/>
              </a:prstGeom>
              <a:blipFill rotWithShape="1">
                <a:blip r:embed="rId2"/>
                <a:stretch>
                  <a:fillRect l="-1325" b="-13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7999" y="304800"/>
                <a:ext cx="457200" cy="914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৩</m:t>
                          </m:r>
                        </m:num>
                        <m:den>
                          <m:r>
                            <a:rPr lang="bn-BD" sz="3200" b="0" i="1" smtClean="0">
                              <a:latin typeface="Cambria Math"/>
                            </a:rPr>
                            <m:t>৬</m:t>
                          </m:r>
                        </m:den>
                      </m:f>
                      <m:r>
                        <a:rPr lang="bn-BD" sz="3200" b="0" i="0" smtClean="0">
                          <a:latin typeface="Cambria Math"/>
                        </a:rPr>
                        <m:t> ,</m:t>
                      </m:r>
                    </m:oMath>
                  </m:oMathPara>
                </a14:m>
                <a:endParaRPr lang="en-US" sz="3200" dirty="0">
                  <a:latin typeface="NikoshBAN" pitchFamily="2" charset="0"/>
                  <a:cs typeface="NikoshBAN"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47999" y="304800"/>
                <a:ext cx="457200" cy="914400"/>
              </a:xfrm>
              <a:prstGeom prst="rect">
                <a:avLst/>
              </a:prstGeom>
              <a:blipFill rotWithShape="1">
                <a:blip r:embed="rId3"/>
                <a:stretch>
                  <a:fillRect r="-121333" b="-1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657599" y="304800"/>
                <a:ext cx="559769" cy="1034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২</m:t>
                          </m:r>
                        </m:num>
                        <m:den>
                          <m:r>
                            <a:rPr lang="bn-BD" sz="3200" b="0" i="1" smtClean="0">
                              <a:latin typeface="Cambria Math"/>
                            </a:rPr>
                            <m:t>৪</m:t>
                          </m:r>
                        </m:den>
                      </m:f>
                    </m:oMath>
                  </m:oMathPara>
                </a14:m>
                <a:endParaRPr lang="en-US" sz="3200" dirty="0">
                  <a:latin typeface="NikoshBAN" pitchFamily="2" charset="0"/>
                  <a:cs typeface="NikoshBAN"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57599" y="304800"/>
                <a:ext cx="559769" cy="1034514"/>
              </a:xfrm>
              <a:prstGeom prst="rect">
                <a:avLst/>
              </a:prstGeom>
              <a:blipFill rotWithShape="1">
                <a:blip r:embed="rId4"/>
                <a:stretch>
                  <a:fillRect r="-35870" b="-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8200" y="324262"/>
                <a:ext cx="551754" cy="10473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১</m:t>
                          </m:r>
                        </m:num>
                        <m:den>
                          <m:r>
                            <a:rPr lang="bn-BD" sz="3200" b="0" i="1" smtClean="0">
                              <a:latin typeface="Cambria Math"/>
                            </a:rPr>
                            <m:t>২</m:t>
                          </m:r>
                        </m:den>
                      </m:f>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4648200" y="324262"/>
                <a:ext cx="551754" cy="1047338"/>
              </a:xfrm>
              <a:prstGeom prst="rect">
                <a:avLst/>
              </a:prstGeom>
              <a:blipFill rotWithShape="1">
                <a:blip r:embed="rId5"/>
                <a:stretch>
                  <a:fillRect r="-36667" b="-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32899" y="4548807"/>
                <a:ext cx="843501" cy="1026178"/>
              </a:xfrm>
              <a:prstGeom prst="rect">
                <a:avLst/>
              </a:prstGeom>
              <a:noFill/>
            </p:spPr>
            <p:txBody>
              <a:bodyPr wrap="non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৬</m:t>
                        </m:r>
                      </m:num>
                      <m:den>
                        <m:r>
                          <a:rPr lang="bn-BD" sz="3600" b="0" i="1" smtClean="0">
                            <a:latin typeface="Cambria Math"/>
                          </a:rPr>
                          <m:t>১২</m:t>
                        </m:r>
                      </m:den>
                    </m:f>
                  </m:oMath>
                </a14:m>
                <a:r>
                  <a:rPr lang="bn-BD" sz="3600" dirty="0">
                    <a:latin typeface="Arial Black" pitchFamily="34" charset="0"/>
                    <a:cs typeface="NikoshBAN" pitchFamily="2" charset="0"/>
                  </a:rPr>
                  <a:t> </a:t>
                </a:r>
                <a:endParaRPr lang="en-US" sz="3600" dirty="0">
                  <a:latin typeface="Arial Black" pitchFamily="34" charset="0"/>
                  <a:cs typeface="NikoshBAN"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32899" y="4548807"/>
                <a:ext cx="843501" cy="1026178"/>
              </a:xfrm>
              <a:prstGeom prst="rect">
                <a:avLst/>
              </a:prstGeom>
              <a:blipFill rotWithShape="1">
                <a:blip r:embed="rId6"/>
                <a:stretch>
                  <a:fillRect r="-39130" b="-10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65544" y="4526280"/>
                <a:ext cx="679994" cy="984500"/>
              </a:xfrm>
              <a:prstGeom prst="rect">
                <a:avLst/>
              </a:prstGeom>
              <a:noFill/>
            </p:spPr>
            <p:txBody>
              <a:bodyPr wrap="non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৩</m:t>
                        </m:r>
                      </m:num>
                      <m:den>
                        <m:r>
                          <a:rPr lang="bn-BD" sz="3600" b="0" i="1" smtClean="0">
                            <a:latin typeface="Cambria Math"/>
                          </a:rPr>
                          <m:t>৬</m:t>
                        </m:r>
                      </m:den>
                    </m:f>
                  </m:oMath>
                </a14:m>
                <a:r>
                  <a:rPr lang="bn-BD" sz="3600" dirty="0">
                    <a:latin typeface="NikoshBAN" pitchFamily="2" charset="0"/>
                    <a:cs typeface="NikoshBAN" pitchFamily="2" charset="0"/>
                  </a:rPr>
                  <a:t> </a:t>
                </a:r>
                <a:endParaRPr lang="en-US" sz="3600" dirty="0">
                  <a:latin typeface="NikoshBAN" pitchFamily="2" charset="0"/>
                  <a:cs typeface="NikoshBAN"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365544" y="4526280"/>
                <a:ext cx="679994" cy="984500"/>
              </a:xfrm>
              <a:prstGeom prst="rect">
                <a:avLst/>
              </a:prstGeom>
              <a:blipFill rotWithShape="1">
                <a:blip r:embed="rId7"/>
                <a:stretch>
                  <a:fillRect r="-41964" b="-12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63406" y="4501900"/>
                <a:ext cx="606256" cy="1011752"/>
              </a:xfrm>
              <a:prstGeom prst="rect">
                <a:avLst/>
              </a:prstGeom>
              <a:noFill/>
            </p:spPr>
            <p:txBody>
              <a:bodyPr wrap="non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২</m:t>
                        </m:r>
                      </m:num>
                      <m:den>
                        <m:r>
                          <a:rPr lang="bn-BD" sz="3600" b="0" i="1" smtClean="0">
                            <a:latin typeface="Cambria Math"/>
                          </a:rPr>
                          <m:t>৪</m:t>
                        </m:r>
                      </m:den>
                    </m:f>
                  </m:oMath>
                </a14:m>
                <a:r>
                  <a:rPr lang="bn-BD" sz="3600" dirty="0">
                    <a:latin typeface="NikoshBAN" pitchFamily="2" charset="0"/>
                    <a:cs typeface="NikoshBAN" pitchFamily="2" charset="0"/>
                  </a:rPr>
                  <a:t> </a:t>
                </a:r>
                <a:endParaRPr lang="en-US" sz="3600" dirty="0">
                  <a:latin typeface="NikoshBAN" pitchFamily="2" charset="0"/>
                  <a:cs typeface="NikoshBAN" pitchFamily="2"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663406" y="4501900"/>
                <a:ext cx="606256" cy="1011752"/>
              </a:xfrm>
              <a:prstGeom prst="rect">
                <a:avLst/>
              </a:prstGeom>
              <a:blipFill rotWithShape="1">
                <a:blip r:embed="rId8"/>
                <a:stretch>
                  <a:fillRect r="-47475"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53000" y="4550848"/>
                <a:ext cx="606256" cy="1026178"/>
              </a:xfrm>
              <a:prstGeom prst="rect">
                <a:avLst/>
              </a:prstGeom>
              <a:noFill/>
            </p:spPr>
            <p:txBody>
              <a:bodyPr wrap="non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১</m:t>
                        </m:r>
                      </m:num>
                      <m:den>
                        <m:r>
                          <a:rPr lang="bn-BD" sz="3600" b="0" i="1" smtClean="0">
                            <a:latin typeface="Cambria Math"/>
                          </a:rPr>
                          <m:t>২</m:t>
                        </m:r>
                      </m:den>
                    </m:f>
                  </m:oMath>
                </a14:m>
                <a:r>
                  <a:rPr lang="bn-BD" sz="3600" dirty="0">
                    <a:latin typeface="NikoshBAN" pitchFamily="2" charset="0"/>
                    <a:cs typeface="NikoshBAN" pitchFamily="2" charset="0"/>
                  </a:rPr>
                  <a:t> </a:t>
                </a:r>
                <a:endParaRPr lang="en-US" sz="3600" dirty="0">
                  <a:latin typeface="NikoshBAN" pitchFamily="2" charset="0"/>
                  <a:cs typeface="NikoshBAN" pitchFamily="2"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53000" y="4550848"/>
                <a:ext cx="606256" cy="1026178"/>
              </a:xfrm>
              <a:prstGeom prst="rect">
                <a:avLst/>
              </a:prstGeom>
              <a:blipFill rotWithShape="1">
                <a:blip r:embed="rId9"/>
                <a:stretch>
                  <a:fillRect r="-47475" b="-10714"/>
                </a:stretch>
              </a:blipFill>
            </p:spPr>
            <p:txBody>
              <a:bodyPr/>
              <a:lstStyle/>
              <a:p>
                <a:r>
                  <a:rPr lang="en-US">
                    <a:noFill/>
                  </a:rPr>
                  <a:t> </a:t>
                </a:r>
              </a:p>
            </p:txBody>
          </p:sp>
        </mc:Fallback>
      </mc:AlternateContent>
      <p:sp>
        <p:nvSpPr>
          <p:cNvPr id="14" name="TextBox 13"/>
          <p:cNvSpPr txBox="1"/>
          <p:nvPr/>
        </p:nvSpPr>
        <p:spPr>
          <a:xfrm>
            <a:off x="1644540" y="4754880"/>
            <a:ext cx="457200" cy="548640"/>
          </a:xfrm>
          <a:prstGeom prst="rect">
            <a:avLst/>
          </a:prstGeom>
          <a:noFill/>
        </p:spPr>
        <p:txBody>
          <a:bodyPr wrap="square" rtlCol="0">
            <a:spAutoFit/>
          </a:bodyPr>
          <a:lstStyle/>
          <a:p>
            <a:r>
              <a:rPr lang="bn-BD" sz="3600" dirty="0">
                <a:latin typeface="NikoshBAN" pitchFamily="2" charset="0"/>
                <a:cs typeface="NikoshBAN" pitchFamily="2" charset="0"/>
              </a:rPr>
              <a:t>=</a:t>
            </a:r>
            <a:endParaRPr lang="en-US" sz="36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5" name="Rectangle 14"/>
              <p:cNvSpPr/>
              <p:nvPr/>
            </p:nvSpPr>
            <p:spPr>
              <a:xfrm>
                <a:off x="1371600" y="4297680"/>
                <a:ext cx="73152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bn-BD" i="1" smtClean="0">
                        <a:solidFill>
                          <a:sysClr val="windowText" lastClr="000000"/>
                        </a:solidFill>
                        <a:latin typeface="Cambria Math"/>
                        <a:ea typeface="Cambria Math"/>
                      </a:rPr>
                      <m:t>÷</m:t>
                    </m:r>
                  </m:oMath>
                </a14:m>
                <a:r>
                  <a:rPr lang="bn-BD" dirty="0">
                    <a:solidFill>
                      <a:sysClr val="windowText" lastClr="000000"/>
                    </a:solidFill>
                  </a:rPr>
                  <a:t> ২</a:t>
                </a:r>
                <a:endParaRPr lang="en-US" dirty="0">
                  <a:solidFill>
                    <a:sysClr val="windowText" lastClr="00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371600" y="4297680"/>
                <a:ext cx="731520" cy="457200"/>
              </a:xfrm>
              <a:prstGeom prst="rect">
                <a:avLst/>
              </a:prstGeom>
              <a:blipFill rotWithShape="1">
                <a:blip r:embed="rId10"/>
                <a:stretch>
                  <a:fillRect t="-8861" r="-17742" b="-2658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447800" y="5562600"/>
                <a:ext cx="73152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bn-BD" i="1" smtClean="0">
                        <a:solidFill>
                          <a:sysClr val="windowText" lastClr="000000"/>
                        </a:solidFill>
                        <a:latin typeface="Cambria Math"/>
                        <a:ea typeface="Cambria Math"/>
                      </a:rPr>
                      <m:t>÷</m:t>
                    </m:r>
                  </m:oMath>
                </a14:m>
                <a:r>
                  <a:rPr lang="bn-BD" dirty="0">
                    <a:solidFill>
                      <a:sysClr val="windowText" lastClr="000000"/>
                    </a:solidFill>
                  </a:rPr>
                  <a:t> ২</a:t>
                </a:r>
                <a:endParaRPr lang="en-US" dirty="0">
                  <a:solidFill>
                    <a:sysClr val="windowText" lastClr="00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447800" y="5562600"/>
                <a:ext cx="731520" cy="457200"/>
              </a:xfrm>
              <a:prstGeom prst="rect">
                <a:avLst/>
              </a:prstGeom>
              <a:blipFill rotWithShape="1">
                <a:blip r:embed="rId11"/>
                <a:stretch>
                  <a:fillRect t="-8861" r="-16935" b="-25316"/>
                </a:stretch>
              </a:blipFill>
              <a:ln>
                <a:solidFill>
                  <a:schemeClr val="tx1"/>
                </a:solidFill>
              </a:ln>
            </p:spPr>
            <p:txBody>
              <a:bodyPr/>
              <a:lstStyle/>
              <a:p>
                <a:r>
                  <a:rPr lang="en-US">
                    <a:noFill/>
                  </a:rPr>
                  <a:t> </a:t>
                </a:r>
              </a:p>
            </p:txBody>
          </p:sp>
        </mc:Fallback>
      </mc:AlternateContent>
      <p:sp>
        <p:nvSpPr>
          <p:cNvPr id="17" name="TextBox 16"/>
          <p:cNvSpPr txBox="1"/>
          <p:nvPr/>
        </p:nvSpPr>
        <p:spPr>
          <a:xfrm>
            <a:off x="2895600" y="4724400"/>
            <a:ext cx="457200" cy="548640"/>
          </a:xfrm>
          <a:prstGeom prst="rect">
            <a:avLst/>
          </a:prstGeom>
          <a:noFill/>
        </p:spPr>
        <p:txBody>
          <a:bodyPr wrap="square" rtlCol="0">
            <a:spAutoFit/>
          </a:bodyPr>
          <a:lstStyle/>
          <a:p>
            <a:r>
              <a:rPr lang="bn-BD" sz="3600" dirty="0">
                <a:latin typeface="NikoshBAN" pitchFamily="2" charset="0"/>
                <a:cs typeface="NikoshBAN" pitchFamily="2" charset="0"/>
              </a:rPr>
              <a:t>=</a:t>
            </a:r>
            <a:endParaRPr lang="en-US" sz="36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8" name="Rectangle 17"/>
              <p:cNvSpPr/>
              <p:nvPr/>
            </p:nvSpPr>
            <p:spPr>
              <a:xfrm>
                <a:off x="2941320" y="4267200"/>
                <a:ext cx="64008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bn-BD" i="1" smtClean="0">
                        <a:solidFill>
                          <a:sysClr val="windowText" lastClr="000000"/>
                        </a:solidFill>
                        <a:latin typeface="Cambria Math"/>
                        <a:ea typeface="Cambria Math"/>
                      </a:rPr>
                      <m:t>÷</m:t>
                    </m:r>
                  </m:oMath>
                </a14:m>
                <a:r>
                  <a:rPr lang="bn-BD" dirty="0">
                    <a:solidFill>
                      <a:sysClr val="windowText" lastClr="000000"/>
                    </a:solidFill>
                  </a:rPr>
                  <a:t>৩ </a:t>
                </a:r>
                <a:endParaRPr lang="en-US" dirty="0">
                  <a:solidFill>
                    <a:sysClr val="windowText" lastClr="00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2941320" y="4267200"/>
                <a:ext cx="640080" cy="457200"/>
              </a:xfrm>
              <a:prstGeom prst="rect">
                <a:avLst/>
              </a:prstGeom>
              <a:blipFill rotWithShape="1">
                <a:blip r:embed="rId12"/>
                <a:stretch>
                  <a:fillRect t="-8861" r="-34862" b="-2658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71800" y="5562600"/>
                <a:ext cx="73152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bn-BD" i="1" smtClean="0">
                        <a:solidFill>
                          <a:sysClr val="windowText" lastClr="000000"/>
                        </a:solidFill>
                        <a:latin typeface="Cambria Math"/>
                        <a:ea typeface="Cambria Math"/>
                      </a:rPr>
                      <m:t>÷</m:t>
                    </m:r>
                  </m:oMath>
                </a14:m>
                <a:r>
                  <a:rPr lang="bn-BD" dirty="0">
                    <a:solidFill>
                      <a:sysClr val="windowText" lastClr="000000"/>
                    </a:solidFill>
                  </a:rPr>
                  <a:t> ৩</a:t>
                </a:r>
                <a:endParaRPr lang="en-US" dirty="0">
                  <a:solidFill>
                    <a:sysClr val="windowText" lastClr="000000"/>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971800" y="5562600"/>
                <a:ext cx="731520" cy="457200"/>
              </a:xfrm>
              <a:prstGeom prst="rect">
                <a:avLst/>
              </a:prstGeom>
              <a:blipFill rotWithShape="1">
                <a:blip r:embed="rId13"/>
                <a:stretch>
                  <a:fillRect t="-8861" r="-18548" b="-25316"/>
                </a:stretch>
              </a:blipFill>
              <a:ln>
                <a:solidFill>
                  <a:schemeClr val="tx1"/>
                </a:solidFill>
              </a:ln>
            </p:spPr>
            <p:txBody>
              <a:bodyPr/>
              <a:lstStyle/>
              <a:p>
                <a:r>
                  <a:rPr lang="en-US">
                    <a:noFill/>
                  </a:rPr>
                  <a:t> </a:t>
                </a:r>
              </a:p>
            </p:txBody>
          </p:sp>
        </mc:Fallback>
      </mc:AlternateContent>
      <p:sp>
        <p:nvSpPr>
          <p:cNvPr id="20" name="Curved Down Arrow 19"/>
          <p:cNvSpPr/>
          <p:nvPr/>
        </p:nvSpPr>
        <p:spPr>
          <a:xfrm>
            <a:off x="1066800" y="3200400"/>
            <a:ext cx="3291840" cy="1295400"/>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a:off x="1143000" y="3581400"/>
            <a:ext cx="1676400" cy="967407"/>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3" name="Curved Down Arrow 22"/>
          <p:cNvSpPr/>
          <p:nvPr/>
        </p:nvSpPr>
        <p:spPr>
          <a:xfrm flipV="1">
            <a:off x="1066800" y="5509593"/>
            <a:ext cx="1676400" cy="967407"/>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4343400" y="4709160"/>
            <a:ext cx="457200" cy="548640"/>
          </a:xfrm>
          <a:prstGeom prst="rect">
            <a:avLst/>
          </a:prstGeom>
          <a:noFill/>
        </p:spPr>
        <p:txBody>
          <a:bodyPr wrap="square" rtlCol="0">
            <a:spAutoFit/>
          </a:bodyPr>
          <a:lstStyle/>
          <a:p>
            <a:r>
              <a:rPr lang="bn-BD" sz="3600" dirty="0">
                <a:latin typeface="NikoshBAN" pitchFamily="2" charset="0"/>
                <a:cs typeface="NikoshBAN" pitchFamily="2" charset="0"/>
              </a:rPr>
              <a:t>=</a:t>
            </a:r>
            <a:endParaRPr lang="en-US" sz="36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25" name="Rectangle 24"/>
              <p:cNvSpPr/>
              <p:nvPr/>
            </p:nvSpPr>
            <p:spPr>
              <a:xfrm>
                <a:off x="4389120" y="4267200"/>
                <a:ext cx="82296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bn-BD" i="1" smtClean="0">
                        <a:solidFill>
                          <a:sysClr val="windowText" lastClr="000000"/>
                        </a:solidFill>
                        <a:latin typeface="Cambria Math"/>
                        <a:ea typeface="Cambria Math"/>
                      </a:rPr>
                      <m:t>÷</m:t>
                    </m:r>
                  </m:oMath>
                </a14:m>
                <a:r>
                  <a:rPr lang="bn-BD" dirty="0">
                    <a:solidFill>
                      <a:sysClr val="windowText" lastClr="000000"/>
                    </a:solidFill>
                  </a:rPr>
                  <a:t> ৬</a:t>
                </a:r>
                <a:endParaRPr lang="en-US" dirty="0">
                  <a:solidFill>
                    <a:sysClr val="windowText" lastClr="00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4389120" y="4267200"/>
                <a:ext cx="822960" cy="457200"/>
              </a:xfrm>
              <a:prstGeom prst="rect">
                <a:avLst/>
              </a:prstGeom>
              <a:blipFill rotWithShape="1">
                <a:blip r:embed="rId14"/>
                <a:stretch>
                  <a:fillRect t="-8861" r="-7914" b="-2658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389120" y="5562600"/>
                <a:ext cx="64008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i="1" smtClean="0">
                          <a:solidFill>
                            <a:sysClr val="windowText" lastClr="000000"/>
                          </a:solidFill>
                          <a:latin typeface="Cambria Math"/>
                          <a:ea typeface="Cambria Math"/>
                        </a:rPr>
                        <m:t>÷</m:t>
                      </m:r>
                      <m:r>
                        <a:rPr lang="bn-BD" b="0" i="1" smtClean="0">
                          <a:solidFill>
                            <a:sysClr val="windowText" lastClr="000000"/>
                          </a:solidFill>
                          <a:latin typeface="Cambria Math"/>
                          <a:ea typeface="Cambria Math"/>
                        </a:rPr>
                        <m:t>৬</m:t>
                      </m:r>
                    </m:oMath>
                  </m:oMathPara>
                </a14:m>
                <a:endParaRPr lang="en-US" dirty="0">
                  <a:solidFill>
                    <a:sysClr val="windowText" lastClr="00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4389120" y="5562600"/>
                <a:ext cx="640080" cy="457200"/>
              </a:xfrm>
              <a:prstGeom prst="rect">
                <a:avLst/>
              </a:prstGeom>
              <a:blipFill rotWithShape="1">
                <a:blip r:embed="rId15"/>
                <a:stretch>
                  <a:fillRect t="-7595" r="-35780" b="-25316"/>
                </a:stretch>
              </a:blipFill>
              <a:ln>
                <a:solidFill>
                  <a:schemeClr val="tx1"/>
                </a:solidFill>
              </a:ln>
            </p:spPr>
            <p:txBody>
              <a:bodyPr/>
              <a:lstStyle/>
              <a:p>
                <a:r>
                  <a:rPr lang="en-US">
                    <a:noFill/>
                  </a:rPr>
                  <a:t> </a:t>
                </a:r>
              </a:p>
            </p:txBody>
          </p:sp>
        </mc:Fallback>
      </mc:AlternateContent>
      <p:sp>
        <p:nvSpPr>
          <p:cNvPr id="27" name="Curved Down Arrow 26"/>
          <p:cNvSpPr/>
          <p:nvPr/>
        </p:nvSpPr>
        <p:spPr>
          <a:xfrm>
            <a:off x="1066800" y="3200400"/>
            <a:ext cx="4572000" cy="1371600"/>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6324600" y="3429000"/>
            <a:ext cx="7225130" cy="3170099"/>
          </a:xfrm>
          <a:prstGeom prst="rect">
            <a:avLst/>
          </a:prstGeom>
          <a:blipFill>
            <a:blip r:embed="rId16"/>
            <a:tile tx="0" ty="0" sx="100000" sy="100000" flip="none" algn="tl"/>
          </a:blipFill>
        </p:spPr>
        <p:txBody>
          <a:bodyPr wrap="square" rtlCol="0">
            <a:spAutoFit/>
          </a:bodyPr>
          <a:lstStyle/>
          <a:p>
            <a:pPr algn="just"/>
            <a:r>
              <a:rPr lang="bn-BD" sz="4000" dirty="0">
                <a:latin typeface="NikoshBAN" pitchFamily="2" charset="0"/>
                <a:cs typeface="NikoshBAN" pitchFamily="2" charset="0"/>
              </a:rPr>
              <a:t>কোন ভগ্নাংশের হর এবং লবকে একই সংখ্যা দ্বারা ভাগ করলে ওই ভগ্নাংশের সমতুল ভগ্নাংশ পাওয়া যায়। </a:t>
            </a:r>
          </a:p>
          <a:p>
            <a:pPr algn="just"/>
            <a:endParaRPr lang="bn-BD" sz="4000" dirty="0">
              <a:latin typeface="NikoshBAN" pitchFamily="2" charset="0"/>
              <a:cs typeface="NikoshBAN" pitchFamily="2" charset="0"/>
            </a:endParaRPr>
          </a:p>
          <a:p>
            <a:pPr algn="just"/>
            <a:endParaRPr lang="en-US" sz="4000" dirty="0">
              <a:latin typeface="NikoshBAN" pitchFamily="2" charset="0"/>
              <a:cs typeface="NikoshBAN" pitchFamily="2" charset="0"/>
            </a:endParaRPr>
          </a:p>
        </p:txBody>
      </p:sp>
      <p:sp>
        <p:nvSpPr>
          <p:cNvPr id="29" name="Oval 28"/>
          <p:cNvSpPr/>
          <p:nvPr/>
        </p:nvSpPr>
        <p:spPr>
          <a:xfrm>
            <a:off x="6461760" y="5257800"/>
            <a:ext cx="548640" cy="5486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30" name="Straight Connector 29"/>
          <p:cNvCxnSpPr/>
          <p:nvPr/>
        </p:nvCxnSpPr>
        <p:spPr>
          <a:xfrm>
            <a:off x="6400800" y="5943600"/>
            <a:ext cx="76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53200" y="6096000"/>
            <a:ext cx="4572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Equal 31"/>
          <p:cNvSpPr/>
          <p:nvPr/>
        </p:nvSpPr>
        <p:spPr>
          <a:xfrm>
            <a:off x="7239000" y="5715000"/>
            <a:ext cx="609600" cy="457200"/>
          </a:xfrm>
          <a:prstGeom prst="mathEqual">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p:nvPr/>
        </p:nvCxnSpPr>
        <p:spPr>
          <a:xfrm>
            <a:off x="8001000" y="5943600"/>
            <a:ext cx="2819400" cy="15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077200" y="5257800"/>
            <a:ext cx="548640" cy="5486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Rectangle 34"/>
          <p:cNvSpPr/>
          <p:nvPr/>
        </p:nvSpPr>
        <p:spPr>
          <a:xfrm>
            <a:off x="8168640" y="6096000"/>
            <a:ext cx="4572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Isosceles Triangle 37"/>
          <p:cNvSpPr/>
          <p:nvPr/>
        </p:nvSpPr>
        <p:spPr>
          <a:xfrm>
            <a:off x="9677400" y="5303520"/>
            <a:ext cx="548640" cy="487680"/>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9" name="Isosceles Triangle 38"/>
          <p:cNvSpPr/>
          <p:nvPr/>
        </p:nvSpPr>
        <p:spPr>
          <a:xfrm>
            <a:off x="9677400" y="6065520"/>
            <a:ext cx="548640" cy="487680"/>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0" name="Division 39"/>
          <p:cNvSpPr/>
          <p:nvPr/>
        </p:nvSpPr>
        <p:spPr>
          <a:xfrm>
            <a:off x="8763000" y="5334000"/>
            <a:ext cx="731520" cy="457200"/>
          </a:xfrm>
          <a:prstGeom prst="mathDivid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1" name="Division 40"/>
          <p:cNvSpPr/>
          <p:nvPr/>
        </p:nvSpPr>
        <p:spPr>
          <a:xfrm>
            <a:off x="8763000" y="6096000"/>
            <a:ext cx="731520" cy="457200"/>
          </a:xfrm>
          <a:prstGeom prst="mathDivid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aphicFrame>
        <p:nvGraphicFramePr>
          <p:cNvPr id="42" name="Table 41"/>
          <p:cNvGraphicFramePr>
            <a:graphicFrameLocks noGrp="1"/>
          </p:cNvGraphicFramePr>
          <p:nvPr>
            <p:extLst>
              <p:ext uri="{D42A27DB-BD31-4B8C-83A1-F6EECF244321}">
                <p14:modId xmlns:p14="http://schemas.microsoft.com/office/powerpoint/2010/main" val="2106729158"/>
              </p:ext>
            </p:extLst>
          </p:nvPr>
        </p:nvGraphicFramePr>
        <p:xfrm>
          <a:off x="4267200" y="2362200"/>
          <a:ext cx="9144000" cy="4572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597904433"/>
              </p:ext>
            </p:extLst>
          </p:nvPr>
        </p:nvGraphicFramePr>
        <p:xfrm>
          <a:off x="4267200" y="2362200"/>
          <a:ext cx="9144000" cy="4572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371309434"/>
              </p:ext>
            </p:extLst>
          </p:nvPr>
        </p:nvGraphicFramePr>
        <p:xfrm>
          <a:off x="4267200" y="2362200"/>
          <a:ext cx="9144000" cy="4572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0167139"/>
              </p:ext>
            </p:extLst>
          </p:nvPr>
        </p:nvGraphicFramePr>
        <p:xfrm>
          <a:off x="4267200" y="2362200"/>
          <a:ext cx="9144000" cy="45720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46" name="Rectangle 45"/>
          <p:cNvSpPr/>
          <p:nvPr/>
        </p:nvSpPr>
        <p:spPr>
          <a:xfrm>
            <a:off x="4282440" y="2362200"/>
            <a:ext cx="73152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Rectangle 46"/>
          <p:cNvSpPr/>
          <p:nvPr/>
        </p:nvSpPr>
        <p:spPr>
          <a:xfrm>
            <a:off x="5029200" y="2362200"/>
            <a:ext cx="82296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8" name="Rectangle 47"/>
          <p:cNvSpPr/>
          <p:nvPr/>
        </p:nvSpPr>
        <p:spPr>
          <a:xfrm>
            <a:off x="5791200" y="2362200"/>
            <a:ext cx="73152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9" name="Rectangle 48"/>
          <p:cNvSpPr/>
          <p:nvPr/>
        </p:nvSpPr>
        <p:spPr>
          <a:xfrm>
            <a:off x="6553200" y="2362200"/>
            <a:ext cx="82296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Rectangle 49"/>
          <p:cNvSpPr/>
          <p:nvPr/>
        </p:nvSpPr>
        <p:spPr>
          <a:xfrm>
            <a:off x="7315200" y="2362200"/>
            <a:ext cx="82296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1" name="Rectangle 50"/>
          <p:cNvSpPr/>
          <p:nvPr/>
        </p:nvSpPr>
        <p:spPr>
          <a:xfrm>
            <a:off x="8077200" y="2362200"/>
            <a:ext cx="73152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2" name="Rectangle 51"/>
          <p:cNvSpPr/>
          <p:nvPr/>
        </p:nvSpPr>
        <p:spPr>
          <a:xfrm>
            <a:off x="4267200" y="2362200"/>
            <a:ext cx="155448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3" name="Rectangle 52"/>
          <p:cNvSpPr/>
          <p:nvPr/>
        </p:nvSpPr>
        <p:spPr>
          <a:xfrm>
            <a:off x="5791200" y="2362200"/>
            <a:ext cx="155448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4" name="Rectangle 53"/>
          <p:cNvSpPr/>
          <p:nvPr/>
        </p:nvSpPr>
        <p:spPr>
          <a:xfrm>
            <a:off x="7315200" y="2362200"/>
            <a:ext cx="155448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5" name="Rectangle 54"/>
          <p:cNvSpPr/>
          <p:nvPr/>
        </p:nvSpPr>
        <p:spPr>
          <a:xfrm>
            <a:off x="4267200" y="2362200"/>
            <a:ext cx="22860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6" name="Rectangle 55"/>
          <p:cNvSpPr/>
          <p:nvPr/>
        </p:nvSpPr>
        <p:spPr>
          <a:xfrm>
            <a:off x="6553200" y="2362200"/>
            <a:ext cx="22860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Rectangle 56"/>
          <p:cNvSpPr/>
          <p:nvPr/>
        </p:nvSpPr>
        <p:spPr>
          <a:xfrm>
            <a:off x="4267200" y="2362200"/>
            <a:ext cx="455676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7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par>
                          <p:cTn id="80" fill="hold">
                            <p:stCondLst>
                              <p:cond delay="1000"/>
                            </p:stCondLst>
                            <p:childTnLst>
                              <p:par>
                                <p:cTn id="81" presetID="10" presetClass="exit" presetSubtype="0" fill="hold" nodeType="afterEffect">
                                  <p:stCondLst>
                                    <p:cond delay="0"/>
                                  </p:stCondLst>
                                  <p:childTnLst>
                                    <p:animEffect transition="out" filter="fade">
                                      <p:cBhvr>
                                        <p:cTn id="82" dur="500"/>
                                        <p:tgtEl>
                                          <p:spTgt spid="42"/>
                                        </p:tgtEl>
                                      </p:cBhvr>
                                    </p:animEffect>
                                    <p:set>
                                      <p:cBhvr>
                                        <p:cTn id="83" dur="1" fill="hold">
                                          <p:stCondLst>
                                            <p:cond delay="499"/>
                                          </p:stCondLst>
                                        </p:cTn>
                                        <p:tgtEl>
                                          <p:spTgt spid="4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6"/>
                                        </p:tgtEl>
                                      </p:cBhvr>
                                    </p:animEffect>
                                    <p:set>
                                      <p:cBhvr>
                                        <p:cTn id="86" dur="1" fill="hold">
                                          <p:stCondLst>
                                            <p:cond delay="499"/>
                                          </p:stCondLst>
                                        </p:cTn>
                                        <p:tgtEl>
                                          <p:spTgt spid="4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400"/>
                                        <p:tgtEl>
                                          <p:spTgt spid="47"/>
                                        </p:tgtEl>
                                      </p:cBhvr>
                                    </p:animEffect>
                                    <p:set>
                                      <p:cBhvr>
                                        <p:cTn id="89" dur="1" fill="hold">
                                          <p:stCondLst>
                                            <p:cond delay="399"/>
                                          </p:stCondLst>
                                        </p:cTn>
                                        <p:tgtEl>
                                          <p:spTgt spid="4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8"/>
                                        </p:tgtEl>
                                      </p:cBhvr>
                                    </p:animEffect>
                                    <p:set>
                                      <p:cBhvr>
                                        <p:cTn id="92" dur="1" fill="hold">
                                          <p:stCondLst>
                                            <p:cond delay="499"/>
                                          </p:stCondLst>
                                        </p:cTn>
                                        <p:tgtEl>
                                          <p:spTgt spid="4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0"/>
                                        </p:tgtEl>
                                      </p:cBhvr>
                                    </p:animEffect>
                                    <p:set>
                                      <p:cBhvr>
                                        <p:cTn id="98" dur="1" fill="hold">
                                          <p:stCondLst>
                                            <p:cond delay="499"/>
                                          </p:stCondLst>
                                        </p:cTn>
                                        <p:tgtEl>
                                          <p:spTgt spid="5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51"/>
                                        </p:tgtEl>
                                      </p:cBhvr>
                                    </p:animEffect>
                                    <p:set>
                                      <p:cBhvr>
                                        <p:cTn id="101" dur="1" fill="hold">
                                          <p:stCondLst>
                                            <p:cond delay="499"/>
                                          </p:stCondLst>
                                        </p:cTn>
                                        <p:tgtEl>
                                          <p:spTgt spid="51"/>
                                        </p:tgtEl>
                                        <p:attrNameLst>
                                          <p:attrName>style.visibility</p:attrName>
                                        </p:attrNameLst>
                                      </p:cBhvr>
                                      <p:to>
                                        <p:strVal val="hidden"/>
                                      </p:to>
                                    </p:set>
                                  </p:childTnLst>
                                </p:cTn>
                              </p:par>
                            </p:childTnLst>
                          </p:cTn>
                        </p:par>
                        <p:par>
                          <p:cTn id="102" fill="hold">
                            <p:stCondLst>
                              <p:cond delay="1500"/>
                            </p:stCondLst>
                            <p:childTnLst>
                              <p:par>
                                <p:cTn id="103" presetID="1" presetClass="entr" presetSubtype="0" fill="hold" nodeType="after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childTnLst>
                          </p:cTn>
                        </p:par>
                        <p:par>
                          <p:cTn id="105" fill="hold">
                            <p:stCondLst>
                              <p:cond delay="1500"/>
                            </p:stCondLst>
                            <p:childTnLst>
                              <p:par>
                                <p:cTn id="106" presetID="1" presetClass="entr" presetSubtype="0"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childTnLst>
                                </p:cTn>
                              </p:par>
                            </p:childTnLst>
                          </p:cTn>
                        </p:par>
                        <p:par>
                          <p:cTn id="108" fill="hold">
                            <p:stCondLst>
                              <p:cond delay="1500"/>
                            </p:stCondLst>
                            <p:childTnLst>
                              <p:par>
                                <p:cTn id="109" presetID="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childTnLst>
                          </p:cTn>
                        </p:par>
                        <p:par>
                          <p:cTn id="111" fill="hold">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5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 calcmode="lin" valueType="num">
                                      <p:cBhvr>
                                        <p:cTn id="118" dur="500" fill="hold"/>
                                        <p:tgtEl>
                                          <p:spTgt spid="18"/>
                                        </p:tgtEl>
                                        <p:attrNameLst>
                                          <p:attrName>ppt_w</p:attrName>
                                        </p:attrNameLst>
                                      </p:cBhvr>
                                      <p:tavLst>
                                        <p:tav tm="0">
                                          <p:val>
                                            <p:fltVal val="0"/>
                                          </p:val>
                                        </p:tav>
                                        <p:tav tm="100000">
                                          <p:val>
                                            <p:strVal val="#ppt_w"/>
                                          </p:val>
                                        </p:tav>
                                      </p:tavLst>
                                    </p:anim>
                                    <p:anim calcmode="lin" valueType="num">
                                      <p:cBhvr>
                                        <p:cTn id="119" dur="500" fill="hold"/>
                                        <p:tgtEl>
                                          <p:spTgt spid="18"/>
                                        </p:tgtEl>
                                        <p:attrNameLst>
                                          <p:attrName>ppt_h</p:attrName>
                                        </p:attrNameLst>
                                      </p:cBhvr>
                                      <p:tavLst>
                                        <p:tav tm="0">
                                          <p:val>
                                            <p:fltVal val="0"/>
                                          </p:val>
                                        </p:tav>
                                        <p:tav tm="100000">
                                          <p:val>
                                            <p:strVal val="#ppt_h"/>
                                          </p:val>
                                        </p:tav>
                                      </p:tavLst>
                                    </p:anim>
                                    <p:animEffect transition="in" filter="fade">
                                      <p:cBhvr>
                                        <p:cTn id="120" dur="500"/>
                                        <p:tgtEl>
                                          <p:spTgt spid="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500" fill="hold"/>
                                        <p:tgtEl>
                                          <p:spTgt spid="19"/>
                                        </p:tgtEl>
                                        <p:attrNameLst>
                                          <p:attrName>ppt_w</p:attrName>
                                        </p:attrNameLst>
                                      </p:cBhvr>
                                      <p:tavLst>
                                        <p:tav tm="0">
                                          <p:val>
                                            <p:fltVal val="0"/>
                                          </p:val>
                                        </p:tav>
                                        <p:tav tm="100000">
                                          <p:val>
                                            <p:strVal val="#ppt_w"/>
                                          </p:val>
                                        </p:tav>
                                      </p:tavLst>
                                    </p:anim>
                                    <p:anim calcmode="lin" valueType="num">
                                      <p:cBhvr>
                                        <p:cTn id="124" dur="500" fill="hold"/>
                                        <p:tgtEl>
                                          <p:spTgt spid="19"/>
                                        </p:tgtEl>
                                        <p:attrNameLst>
                                          <p:attrName>ppt_h</p:attrName>
                                        </p:attrNameLst>
                                      </p:cBhvr>
                                      <p:tavLst>
                                        <p:tav tm="0">
                                          <p:val>
                                            <p:fltVal val="0"/>
                                          </p:val>
                                        </p:tav>
                                        <p:tav tm="100000">
                                          <p:val>
                                            <p:strVal val="#ppt_h"/>
                                          </p:val>
                                        </p:tav>
                                      </p:tavLst>
                                    </p:anim>
                                    <p:animEffect transition="in" filter="fade">
                                      <p:cBhvr>
                                        <p:cTn id="125" dur="500"/>
                                        <p:tgtEl>
                                          <p:spTgt spid="19"/>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wipe(left)">
                                      <p:cBhvr>
                                        <p:cTn id="129" dur="500"/>
                                        <p:tgtEl>
                                          <p:spTgt spid="1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wipe(left)">
                                      <p:cBhvr>
                                        <p:cTn id="134" dur="500"/>
                                        <p:tgtEl>
                                          <p:spTgt spid="20"/>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left)">
                                      <p:cBhvr>
                                        <p:cTn id="137" dur="500"/>
                                        <p:tgtEl>
                                          <p:spTgt spid="22"/>
                                        </p:tgtEl>
                                      </p:cBhvr>
                                    </p:animEffect>
                                  </p:childTnLst>
                                </p:cTn>
                              </p:par>
                            </p:childTnLst>
                          </p:cTn>
                        </p:par>
                        <p:par>
                          <p:cTn id="138" fill="hold">
                            <p:stCondLst>
                              <p:cond delay="500"/>
                            </p:stCondLst>
                            <p:childTnLst>
                              <p:par>
                                <p:cTn id="139" presetID="53" presetClass="entr" presetSubtype="16" fill="hold" grpId="0" nodeType="after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p:cTn id="141" dur="500" fill="hold"/>
                                        <p:tgtEl>
                                          <p:spTgt spid="12"/>
                                        </p:tgtEl>
                                        <p:attrNameLst>
                                          <p:attrName>ppt_w</p:attrName>
                                        </p:attrNameLst>
                                      </p:cBhvr>
                                      <p:tavLst>
                                        <p:tav tm="0">
                                          <p:val>
                                            <p:fltVal val="0"/>
                                          </p:val>
                                        </p:tav>
                                        <p:tav tm="100000">
                                          <p:val>
                                            <p:strVal val="#ppt_w"/>
                                          </p:val>
                                        </p:tav>
                                      </p:tavLst>
                                    </p:anim>
                                    <p:anim calcmode="lin" valueType="num">
                                      <p:cBhvr>
                                        <p:cTn id="142" dur="500" fill="hold"/>
                                        <p:tgtEl>
                                          <p:spTgt spid="12"/>
                                        </p:tgtEl>
                                        <p:attrNameLst>
                                          <p:attrName>ppt_h</p:attrName>
                                        </p:attrNameLst>
                                      </p:cBhvr>
                                      <p:tavLst>
                                        <p:tav tm="0">
                                          <p:val>
                                            <p:fltVal val="0"/>
                                          </p:val>
                                        </p:tav>
                                        <p:tav tm="100000">
                                          <p:val>
                                            <p:strVal val="#ppt_h"/>
                                          </p:val>
                                        </p:tav>
                                      </p:tavLst>
                                    </p:anim>
                                    <p:animEffect transition="in" filter="fade">
                                      <p:cBhvr>
                                        <p:cTn id="143" dur="500"/>
                                        <p:tgtEl>
                                          <p:spTgt spid="12"/>
                                        </p:tgtEl>
                                      </p:cBhvr>
                                    </p:animEffect>
                                  </p:childTnLst>
                                </p:cTn>
                              </p:par>
                            </p:childTnLst>
                          </p:cTn>
                        </p:par>
                        <p:par>
                          <p:cTn id="144" fill="hold">
                            <p:stCondLst>
                              <p:cond delay="1000"/>
                            </p:stCondLst>
                            <p:childTnLst>
                              <p:par>
                                <p:cTn id="145" presetID="10" presetClass="exit" presetSubtype="0" fill="hold" nodeType="afterEffect">
                                  <p:stCondLst>
                                    <p:cond delay="0"/>
                                  </p:stCondLst>
                                  <p:childTnLst>
                                    <p:animEffect transition="out" filter="fade">
                                      <p:cBhvr>
                                        <p:cTn id="146" dur="500"/>
                                        <p:tgtEl>
                                          <p:spTgt spid="43"/>
                                        </p:tgtEl>
                                      </p:cBhvr>
                                    </p:animEffect>
                                    <p:set>
                                      <p:cBhvr>
                                        <p:cTn id="147" dur="1" fill="hold">
                                          <p:stCondLst>
                                            <p:cond delay="499"/>
                                          </p:stCondLst>
                                        </p:cTn>
                                        <p:tgtEl>
                                          <p:spTgt spid="43"/>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52"/>
                                        </p:tgtEl>
                                      </p:cBhvr>
                                    </p:animEffect>
                                    <p:set>
                                      <p:cBhvr>
                                        <p:cTn id="150" dur="1" fill="hold">
                                          <p:stCondLst>
                                            <p:cond delay="499"/>
                                          </p:stCondLst>
                                        </p:cTn>
                                        <p:tgtEl>
                                          <p:spTgt spid="52"/>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53"/>
                                        </p:tgtEl>
                                      </p:cBhvr>
                                    </p:animEffect>
                                    <p:set>
                                      <p:cBhvr>
                                        <p:cTn id="153" dur="1" fill="hold">
                                          <p:stCondLst>
                                            <p:cond delay="499"/>
                                          </p:stCondLst>
                                        </p:cTn>
                                        <p:tgtEl>
                                          <p:spTgt spid="53"/>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54"/>
                                        </p:tgtEl>
                                      </p:cBhvr>
                                    </p:animEffect>
                                    <p:set>
                                      <p:cBhvr>
                                        <p:cTn id="156" dur="1" fill="hold">
                                          <p:stCondLst>
                                            <p:cond delay="499"/>
                                          </p:stCondLst>
                                        </p:cTn>
                                        <p:tgtEl>
                                          <p:spTgt spid="54"/>
                                        </p:tgtEl>
                                        <p:attrNameLst>
                                          <p:attrName>style.visibility</p:attrName>
                                        </p:attrNameLst>
                                      </p:cBhvr>
                                      <p:to>
                                        <p:strVal val="hidden"/>
                                      </p:to>
                                    </p:set>
                                  </p:childTnLst>
                                </p:cTn>
                              </p:par>
                            </p:childTnLst>
                          </p:cTn>
                        </p:par>
                        <p:par>
                          <p:cTn id="157" fill="hold">
                            <p:stCondLst>
                              <p:cond delay="1500"/>
                            </p:stCondLst>
                            <p:childTnLst>
                              <p:par>
                                <p:cTn id="158" presetID="1" presetClass="entr" presetSubtype="0" fill="hold" nodeType="afterEffect">
                                  <p:stCondLst>
                                    <p:cond delay="0"/>
                                  </p:stCondLst>
                                  <p:childTnLst>
                                    <p:set>
                                      <p:cBhvr>
                                        <p:cTn id="159" dur="1" fill="hold">
                                          <p:stCondLst>
                                            <p:cond delay="0"/>
                                          </p:stCondLst>
                                        </p:cTn>
                                        <p:tgtEl>
                                          <p:spTgt spid="44"/>
                                        </p:tgtEl>
                                        <p:attrNameLst>
                                          <p:attrName>style.visibility</p:attrName>
                                        </p:attrNameLst>
                                      </p:cBhvr>
                                      <p:to>
                                        <p:strVal val="visible"/>
                                      </p:to>
                                    </p:set>
                                  </p:childTnLst>
                                </p:cTn>
                              </p:par>
                            </p:childTnLst>
                          </p:cTn>
                        </p:par>
                        <p:par>
                          <p:cTn id="160" fill="hold">
                            <p:stCondLst>
                              <p:cond delay="1500"/>
                            </p:stCondLst>
                            <p:childTnLst>
                              <p:par>
                                <p:cTn id="161" presetID="1" presetClass="entr" presetSubtype="0" fill="hold" grpId="0" nodeType="afterEffect">
                                  <p:stCondLst>
                                    <p:cond delay="0"/>
                                  </p:stCondLst>
                                  <p:childTnLst>
                                    <p:set>
                                      <p:cBhvr>
                                        <p:cTn id="162" dur="1" fill="hold">
                                          <p:stCondLst>
                                            <p:cond delay="0"/>
                                          </p:stCondLst>
                                        </p:cTn>
                                        <p:tgtEl>
                                          <p:spTgt spid="55"/>
                                        </p:tgtEl>
                                        <p:attrNameLst>
                                          <p:attrName>style.visibility</p:attrName>
                                        </p:attrNameLst>
                                      </p:cBhvr>
                                      <p:to>
                                        <p:strVal val="visible"/>
                                      </p:to>
                                    </p:set>
                                  </p:childTnLst>
                                </p:cTn>
                              </p:par>
                            </p:childTnLst>
                          </p:cTn>
                        </p:par>
                        <p:par>
                          <p:cTn id="163" fill="hold">
                            <p:stCondLst>
                              <p:cond delay="1500"/>
                            </p:stCondLst>
                            <p:childTnLst>
                              <p:par>
                                <p:cTn id="164" presetID="1" presetClass="entr" presetSubtype="0" fill="hold" grpId="0" nodeType="afterEffect">
                                  <p:stCondLst>
                                    <p:cond delay="0"/>
                                  </p:stCondLst>
                                  <p:childTnLst>
                                    <p:set>
                                      <p:cBhvr>
                                        <p:cTn id="165" dur="1" fill="hold">
                                          <p:stCondLst>
                                            <p:cond delay="0"/>
                                          </p:stCondLst>
                                        </p:cTn>
                                        <p:tgtEl>
                                          <p:spTgt spid="56"/>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left)">
                                      <p:cBhvr>
                                        <p:cTn id="170" dur="500"/>
                                        <p:tgtEl>
                                          <p:spTgt spid="25"/>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26"/>
                                        </p:tgtEl>
                                        <p:attrNameLst>
                                          <p:attrName>style.visibility</p:attrName>
                                        </p:attrNameLst>
                                      </p:cBhvr>
                                      <p:to>
                                        <p:strVal val="visible"/>
                                      </p:to>
                                    </p:set>
                                    <p:animEffect transition="in" filter="wipe(left)">
                                      <p:cBhvr>
                                        <p:cTn id="173" dur="500"/>
                                        <p:tgtEl>
                                          <p:spTgt spid="26"/>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24"/>
                                        </p:tgtEl>
                                        <p:attrNameLst>
                                          <p:attrName>style.visibility</p:attrName>
                                        </p:attrNameLst>
                                      </p:cBhvr>
                                      <p:to>
                                        <p:strVal val="visible"/>
                                      </p:to>
                                    </p:set>
                                    <p:animEffect transition="in" filter="wipe(left)">
                                      <p:cBhvr>
                                        <p:cTn id="178" dur="500"/>
                                        <p:tgtEl>
                                          <p:spTgt spid="2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27"/>
                                        </p:tgtEl>
                                        <p:attrNameLst>
                                          <p:attrName>style.visibility</p:attrName>
                                        </p:attrNameLst>
                                      </p:cBhvr>
                                      <p:to>
                                        <p:strVal val="visible"/>
                                      </p:to>
                                    </p:set>
                                    <p:animEffect transition="in" filter="wipe(left)">
                                      <p:cBhvr>
                                        <p:cTn id="183" dur="500"/>
                                        <p:tgtEl>
                                          <p:spTgt spid="27"/>
                                        </p:tgtEl>
                                      </p:cBhvr>
                                    </p:animEffect>
                                  </p:childTnLst>
                                </p:cTn>
                              </p:par>
                              <p:par>
                                <p:cTn id="184" presetID="22" presetClass="entr" presetSubtype="8" fill="hold" grpId="0" nodeType="withEffect">
                                  <p:stCondLst>
                                    <p:cond delay="0"/>
                                  </p:stCondLst>
                                  <p:childTnLst>
                                    <p:set>
                                      <p:cBhvr>
                                        <p:cTn id="185" dur="1" fill="hold">
                                          <p:stCondLst>
                                            <p:cond delay="0"/>
                                          </p:stCondLst>
                                        </p:cTn>
                                        <p:tgtEl>
                                          <p:spTgt spid="9"/>
                                        </p:tgtEl>
                                        <p:attrNameLst>
                                          <p:attrName>style.visibility</p:attrName>
                                        </p:attrNameLst>
                                      </p:cBhvr>
                                      <p:to>
                                        <p:strVal val="visible"/>
                                      </p:to>
                                    </p:set>
                                    <p:animEffect transition="in" filter="wipe(left)">
                                      <p:cBhvr>
                                        <p:cTn id="186" dur="500"/>
                                        <p:tgtEl>
                                          <p:spTgt spid="9"/>
                                        </p:tgtEl>
                                      </p:cBhvr>
                                    </p:animEffect>
                                  </p:childTnLst>
                                </p:cTn>
                              </p:par>
                            </p:childTnLst>
                          </p:cTn>
                        </p:par>
                        <p:par>
                          <p:cTn id="187" fill="hold">
                            <p:stCondLst>
                              <p:cond delay="500"/>
                            </p:stCondLst>
                            <p:childTnLst>
                              <p:par>
                                <p:cTn id="188" presetID="53" presetClass="entr" presetSubtype="16" fill="hold" grpId="0" nodeType="afterEffect">
                                  <p:stCondLst>
                                    <p:cond delay="0"/>
                                  </p:stCondLst>
                                  <p:childTnLst>
                                    <p:set>
                                      <p:cBhvr>
                                        <p:cTn id="189" dur="1" fill="hold">
                                          <p:stCondLst>
                                            <p:cond delay="0"/>
                                          </p:stCondLst>
                                        </p:cTn>
                                        <p:tgtEl>
                                          <p:spTgt spid="13"/>
                                        </p:tgtEl>
                                        <p:attrNameLst>
                                          <p:attrName>style.visibility</p:attrName>
                                        </p:attrNameLst>
                                      </p:cBhvr>
                                      <p:to>
                                        <p:strVal val="visible"/>
                                      </p:to>
                                    </p:set>
                                    <p:anim calcmode="lin" valueType="num">
                                      <p:cBhvr>
                                        <p:cTn id="190" dur="500" fill="hold"/>
                                        <p:tgtEl>
                                          <p:spTgt spid="13"/>
                                        </p:tgtEl>
                                        <p:attrNameLst>
                                          <p:attrName>ppt_w</p:attrName>
                                        </p:attrNameLst>
                                      </p:cBhvr>
                                      <p:tavLst>
                                        <p:tav tm="0">
                                          <p:val>
                                            <p:fltVal val="0"/>
                                          </p:val>
                                        </p:tav>
                                        <p:tav tm="100000">
                                          <p:val>
                                            <p:strVal val="#ppt_w"/>
                                          </p:val>
                                        </p:tav>
                                      </p:tavLst>
                                    </p:anim>
                                    <p:anim calcmode="lin" valueType="num">
                                      <p:cBhvr>
                                        <p:cTn id="191" dur="500" fill="hold"/>
                                        <p:tgtEl>
                                          <p:spTgt spid="13"/>
                                        </p:tgtEl>
                                        <p:attrNameLst>
                                          <p:attrName>ppt_h</p:attrName>
                                        </p:attrNameLst>
                                      </p:cBhvr>
                                      <p:tavLst>
                                        <p:tav tm="0">
                                          <p:val>
                                            <p:fltVal val="0"/>
                                          </p:val>
                                        </p:tav>
                                        <p:tav tm="100000">
                                          <p:val>
                                            <p:strVal val="#ppt_h"/>
                                          </p:val>
                                        </p:tav>
                                      </p:tavLst>
                                    </p:anim>
                                    <p:animEffect transition="in" filter="fade">
                                      <p:cBhvr>
                                        <p:cTn id="192" dur="500"/>
                                        <p:tgtEl>
                                          <p:spTgt spid="13"/>
                                        </p:tgtEl>
                                      </p:cBhvr>
                                    </p:animEffec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500"/>
                                        <p:tgtEl>
                                          <p:spTgt spid="44"/>
                                        </p:tgtEl>
                                      </p:cBhvr>
                                    </p:animEffect>
                                    <p:set>
                                      <p:cBhvr>
                                        <p:cTn id="196" dur="1" fill="hold">
                                          <p:stCondLst>
                                            <p:cond delay="499"/>
                                          </p:stCondLst>
                                        </p:cTn>
                                        <p:tgtEl>
                                          <p:spTgt spid="44"/>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55"/>
                                        </p:tgtEl>
                                      </p:cBhvr>
                                    </p:animEffect>
                                    <p:set>
                                      <p:cBhvr>
                                        <p:cTn id="199" dur="1" fill="hold">
                                          <p:stCondLst>
                                            <p:cond delay="499"/>
                                          </p:stCondLst>
                                        </p:cTn>
                                        <p:tgtEl>
                                          <p:spTgt spid="55"/>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56"/>
                                        </p:tgtEl>
                                      </p:cBhvr>
                                    </p:animEffect>
                                    <p:set>
                                      <p:cBhvr>
                                        <p:cTn id="202" dur="1" fill="hold">
                                          <p:stCondLst>
                                            <p:cond delay="499"/>
                                          </p:stCondLst>
                                        </p:cTn>
                                        <p:tgtEl>
                                          <p:spTgt spid="56"/>
                                        </p:tgtEl>
                                        <p:attrNameLst>
                                          <p:attrName>style.visibility</p:attrName>
                                        </p:attrNameLst>
                                      </p:cBhvr>
                                      <p:to>
                                        <p:strVal val="hidden"/>
                                      </p:to>
                                    </p:set>
                                  </p:childTnLst>
                                </p:cTn>
                              </p:par>
                            </p:childTnLst>
                          </p:cTn>
                        </p:par>
                        <p:par>
                          <p:cTn id="203" fill="hold">
                            <p:stCondLst>
                              <p:cond delay="1500"/>
                            </p:stCondLst>
                            <p:childTnLst>
                              <p:par>
                                <p:cTn id="204" presetID="1" presetClass="entr" presetSubtype="0" fill="hold" nodeType="afterEffect">
                                  <p:stCondLst>
                                    <p:cond delay="0"/>
                                  </p:stCondLst>
                                  <p:childTnLst>
                                    <p:set>
                                      <p:cBhvr>
                                        <p:cTn id="205" dur="1" fill="hold">
                                          <p:stCondLst>
                                            <p:cond delay="0"/>
                                          </p:stCondLst>
                                        </p:cTn>
                                        <p:tgtEl>
                                          <p:spTgt spid="45"/>
                                        </p:tgtEl>
                                        <p:attrNameLst>
                                          <p:attrName>style.visibility</p:attrName>
                                        </p:attrNameLst>
                                      </p:cBhvr>
                                      <p:to>
                                        <p:strVal val="visible"/>
                                      </p:to>
                                    </p:set>
                                  </p:childTnLst>
                                </p:cTn>
                              </p:par>
                            </p:childTnLst>
                          </p:cTn>
                        </p:par>
                        <p:par>
                          <p:cTn id="206" fill="hold">
                            <p:stCondLst>
                              <p:cond delay="1500"/>
                            </p:stCondLst>
                            <p:childTnLst>
                              <p:par>
                                <p:cTn id="207" presetID="1" presetClass="entr" presetSubtype="0" fill="hold" grpId="0" nodeType="afterEffect">
                                  <p:stCondLst>
                                    <p:cond delay="0"/>
                                  </p:stCondLst>
                                  <p:childTnLst>
                                    <p:set>
                                      <p:cBhvr>
                                        <p:cTn id="208" dur="1" fill="hold">
                                          <p:stCondLst>
                                            <p:cond delay="0"/>
                                          </p:stCondLst>
                                        </p:cTn>
                                        <p:tgtEl>
                                          <p:spTgt spid="57"/>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28"/>
                                        </p:tgtEl>
                                        <p:attrNameLst>
                                          <p:attrName>style.visibility</p:attrName>
                                        </p:attrNameLst>
                                      </p:cBhvr>
                                      <p:to>
                                        <p:strVal val="visible"/>
                                      </p:to>
                                    </p:set>
                                    <p:animEffect transition="in" filter="wipe(left)">
                                      <p:cBhvr>
                                        <p:cTn id="213" dur="2000"/>
                                        <p:tgtEl>
                                          <p:spTgt spid="28"/>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grpId="0" nodeType="clickEffect">
                                  <p:stCondLst>
                                    <p:cond delay="0"/>
                                  </p:stCondLst>
                                  <p:childTnLst>
                                    <p:set>
                                      <p:cBhvr>
                                        <p:cTn id="217" dur="1" fill="hold">
                                          <p:stCondLst>
                                            <p:cond delay="0"/>
                                          </p:stCondLst>
                                        </p:cTn>
                                        <p:tgtEl>
                                          <p:spTgt spid="29"/>
                                        </p:tgtEl>
                                        <p:attrNameLst>
                                          <p:attrName>style.visibility</p:attrName>
                                        </p:attrNameLst>
                                      </p:cBhvr>
                                      <p:to>
                                        <p:strVal val="visible"/>
                                      </p:to>
                                    </p:set>
                                    <p:animEffect transition="in" filter="wipe(left)">
                                      <p:cBhvr>
                                        <p:cTn id="218" dur="500"/>
                                        <p:tgtEl>
                                          <p:spTgt spid="29"/>
                                        </p:tgtEl>
                                      </p:cBhvr>
                                    </p:animEffect>
                                  </p:childTnLst>
                                </p:cTn>
                              </p:par>
                              <p:par>
                                <p:cTn id="219" presetID="22" presetClass="entr" presetSubtype="8" fill="hold" nodeType="withEffect">
                                  <p:stCondLst>
                                    <p:cond delay="0"/>
                                  </p:stCondLst>
                                  <p:childTnLst>
                                    <p:set>
                                      <p:cBhvr>
                                        <p:cTn id="220" dur="1" fill="hold">
                                          <p:stCondLst>
                                            <p:cond delay="0"/>
                                          </p:stCondLst>
                                        </p:cTn>
                                        <p:tgtEl>
                                          <p:spTgt spid="30"/>
                                        </p:tgtEl>
                                        <p:attrNameLst>
                                          <p:attrName>style.visibility</p:attrName>
                                        </p:attrNameLst>
                                      </p:cBhvr>
                                      <p:to>
                                        <p:strVal val="visible"/>
                                      </p:to>
                                    </p:set>
                                    <p:animEffect transition="in" filter="wipe(left)">
                                      <p:cBhvr>
                                        <p:cTn id="221" dur="500"/>
                                        <p:tgtEl>
                                          <p:spTgt spid="30"/>
                                        </p:tgtEl>
                                      </p:cBhvr>
                                    </p:animEffect>
                                  </p:childTnLst>
                                </p:cTn>
                              </p:par>
                              <p:par>
                                <p:cTn id="222" presetID="22" presetClass="entr" presetSubtype="8" fill="hold" grpId="0" nodeType="withEffect">
                                  <p:stCondLst>
                                    <p:cond delay="0"/>
                                  </p:stCondLst>
                                  <p:childTnLst>
                                    <p:set>
                                      <p:cBhvr>
                                        <p:cTn id="223" dur="1" fill="hold">
                                          <p:stCondLst>
                                            <p:cond delay="0"/>
                                          </p:stCondLst>
                                        </p:cTn>
                                        <p:tgtEl>
                                          <p:spTgt spid="31"/>
                                        </p:tgtEl>
                                        <p:attrNameLst>
                                          <p:attrName>style.visibility</p:attrName>
                                        </p:attrNameLst>
                                      </p:cBhvr>
                                      <p:to>
                                        <p:strVal val="visible"/>
                                      </p:to>
                                    </p:set>
                                    <p:animEffect transition="in" filter="wipe(left)">
                                      <p:cBhvr>
                                        <p:cTn id="224" dur="500"/>
                                        <p:tgtEl>
                                          <p:spTgt spid="31"/>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grpId="0" nodeType="clickEffect">
                                  <p:stCondLst>
                                    <p:cond delay="0"/>
                                  </p:stCondLst>
                                  <p:childTnLst>
                                    <p:set>
                                      <p:cBhvr>
                                        <p:cTn id="228" dur="1" fill="hold">
                                          <p:stCondLst>
                                            <p:cond delay="0"/>
                                          </p:stCondLst>
                                        </p:cTn>
                                        <p:tgtEl>
                                          <p:spTgt spid="32"/>
                                        </p:tgtEl>
                                        <p:attrNameLst>
                                          <p:attrName>style.visibility</p:attrName>
                                        </p:attrNameLst>
                                      </p:cBhvr>
                                      <p:to>
                                        <p:strVal val="visible"/>
                                      </p:to>
                                    </p:set>
                                    <p:animEffect transition="in" filter="wipe(left)">
                                      <p:cBhvr>
                                        <p:cTn id="229" dur="500"/>
                                        <p:tgtEl>
                                          <p:spTgt spid="32"/>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34"/>
                                        </p:tgtEl>
                                        <p:attrNameLst>
                                          <p:attrName>style.visibility</p:attrName>
                                        </p:attrNameLst>
                                      </p:cBhvr>
                                      <p:to>
                                        <p:strVal val="visible"/>
                                      </p:to>
                                    </p:set>
                                    <p:animEffect transition="in" filter="wipe(left)">
                                      <p:cBhvr>
                                        <p:cTn id="234" dur="500"/>
                                        <p:tgtEl>
                                          <p:spTgt spid="34"/>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40"/>
                                        </p:tgtEl>
                                        <p:attrNameLst>
                                          <p:attrName>style.visibility</p:attrName>
                                        </p:attrNameLst>
                                      </p:cBhvr>
                                      <p:to>
                                        <p:strVal val="visible"/>
                                      </p:to>
                                    </p:set>
                                    <p:anim calcmode="lin" valueType="num">
                                      <p:cBhvr>
                                        <p:cTn id="237" dur="500" fill="hold"/>
                                        <p:tgtEl>
                                          <p:spTgt spid="40"/>
                                        </p:tgtEl>
                                        <p:attrNameLst>
                                          <p:attrName>ppt_w</p:attrName>
                                        </p:attrNameLst>
                                      </p:cBhvr>
                                      <p:tavLst>
                                        <p:tav tm="0">
                                          <p:val>
                                            <p:fltVal val="0"/>
                                          </p:val>
                                        </p:tav>
                                        <p:tav tm="100000">
                                          <p:val>
                                            <p:strVal val="#ppt_w"/>
                                          </p:val>
                                        </p:tav>
                                      </p:tavLst>
                                    </p:anim>
                                    <p:anim calcmode="lin" valueType="num">
                                      <p:cBhvr>
                                        <p:cTn id="238" dur="500" fill="hold"/>
                                        <p:tgtEl>
                                          <p:spTgt spid="40"/>
                                        </p:tgtEl>
                                        <p:attrNameLst>
                                          <p:attrName>ppt_h</p:attrName>
                                        </p:attrNameLst>
                                      </p:cBhvr>
                                      <p:tavLst>
                                        <p:tav tm="0">
                                          <p:val>
                                            <p:fltVal val="0"/>
                                          </p:val>
                                        </p:tav>
                                        <p:tav tm="100000">
                                          <p:val>
                                            <p:strVal val="#ppt_h"/>
                                          </p:val>
                                        </p:tav>
                                      </p:tavLst>
                                    </p:anim>
                                    <p:animEffect transition="in" filter="fade">
                                      <p:cBhvr>
                                        <p:cTn id="239" dur="500"/>
                                        <p:tgtEl>
                                          <p:spTgt spid="40"/>
                                        </p:tgtEl>
                                      </p:cBhvr>
                                    </p:animEffect>
                                  </p:childTnLst>
                                </p:cTn>
                              </p:par>
                              <p:par>
                                <p:cTn id="240" presetID="22" presetClass="entr" presetSubtype="8" fill="hold" nodeType="withEffect">
                                  <p:stCondLst>
                                    <p:cond delay="0"/>
                                  </p:stCondLst>
                                  <p:childTnLst>
                                    <p:set>
                                      <p:cBhvr>
                                        <p:cTn id="241" dur="1" fill="hold">
                                          <p:stCondLst>
                                            <p:cond delay="0"/>
                                          </p:stCondLst>
                                        </p:cTn>
                                        <p:tgtEl>
                                          <p:spTgt spid="33"/>
                                        </p:tgtEl>
                                        <p:attrNameLst>
                                          <p:attrName>style.visibility</p:attrName>
                                        </p:attrNameLst>
                                      </p:cBhvr>
                                      <p:to>
                                        <p:strVal val="visible"/>
                                      </p:to>
                                    </p:set>
                                    <p:animEffect transition="in" filter="wipe(left)">
                                      <p:cBhvr>
                                        <p:cTn id="242" dur="500"/>
                                        <p:tgtEl>
                                          <p:spTgt spid="33"/>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35"/>
                                        </p:tgtEl>
                                        <p:attrNameLst>
                                          <p:attrName>style.visibility</p:attrName>
                                        </p:attrNameLst>
                                      </p:cBhvr>
                                      <p:to>
                                        <p:strVal val="visible"/>
                                      </p:to>
                                    </p:set>
                                    <p:animEffect transition="in" filter="wipe(left)">
                                      <p:cBhvr>
                                        <p:cTn id="245" dur="50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53" presetClass="entr" presetSubtype="16" fill="hold" grpId="0" nodeType="clickEffect">
                                  <p:stCondLst>
                                    <p:cond delay="0"/>
                                  </p:stCondLst>
                                  <p:childTnLst>
                                    <p:set>
                                      <p:cBhvr>
                                        <p:cTn id="249" dur="1" fill="hold">
                                          <p:stCondLst>
                                            <p:cond delay="0"/>
                                          </p:stCondLst>
                                        </p:cTn>
                                        <p:tgtEl>
                                          <p:spTgt spid="41"/>
                                        </p:tgtEl>
                                        <p:attrNameLst>
                                          <p:attrName>style.visibility</p:attrName>
                                        </p:attrNameLst>
                                      </p:cBhvr>
                                      <p:to>
                                        <p:strVal val="visible"/>
                                      </p:to>
                                    </p:set>
                                    <p:anim calcmode="lin" valueType="num">
                                      <p:cBhvr>
                                        <p:cTn id="250" dur="500" fill="hold"/>
                                        <p:tgtEl>
                                          <p:spTgt spid="41"/>
                                        </p:tgtEl>
                                        <p:attrNameLst>
                                          <p:attrName>ppt_w</p:attrName>
                                        </p:attrNameLst>
                                      </p:cBhvr>
                                      <p:tavLst>
                                        <p:tav tm="0">
                                          <p:val>
                                            <p:fltVal val="0"/>
                                          </p:val>
                                        </p:tav>
                                        <p:tav tm="100000">
                                          <p:val>
                                            <p:strVal val="#ppt_w"/>
                                          </p:val>
                                        </p:tav>
                                      </p:tavLst>
                                    </p:anim>
                                    <p:anim calcmode="lin" valueType="num">
                                      <p:cBhvr>
                                        <p:cTn id="251" dur="500" fill="hold"/>
                                        <p:tgtEl>
                                          <p:spTgt spid="41"/>
                                        </p:tgtEl>
                                        <p:attrNameLst>
                                          <p:attrName>ppt_h</p:attrName>
                                        </p:attrNameLst>
                                      </p:cBhvr>
                                      <p:tavLst>
                                        <p:tav tm="0">
                                          <p:val>
                                            <p:fltVal val="0"/>
                                          </p:val>
                                        </p:tav>
                                        <p:tav tm="100000">
                                          <p:val>
                                            <p:strVal val="#ppt_h"/>
                                          </p:val>
                                        </p:tav>
                                      </p:tavLst>
                                    </p:anim>
                                    <p:animEffect transition="in" filter="fade">
                                      <p:cBhvr>
                                        <p:cTn id="252" dur="500"/>
                                        <p:tgtEl>
                                          <p:spTgt spid="41"/>
                                        </p:tgtEl>
                                      </p:cBhvr>
                                    </p:animEffect>
                                  </p:childTnLst>
                                </p:cTn>
                              </p:par>
                            </p:childTnLst>
                          </p:cTn>
                        </p:par>
                      </p:childTnLst>
                    </p:cTn>
                  </p:par>
                  <p:par>
                    <p:cTn id="253" fill="hold">
                      <p:stCondLst>
                        <p:cond delay="indefinite"/>
                      </p:stCondLst>
                      <p:childTnLst>
                        <p:par>
                          <p:cTn id="254" fill="hold">
                            <p:stCondLst>
                              <p:cond delay="0"/>
                            </p:stCondLst>
                            <p:childTnLst>
                              <p:par>
                                <p:cTn id="255" presetID="53" presetClass="entr" presetSubtype="16" fill="hold" grpId="0" nodeType="clickEffect">
                                  <p:stCondLst>
                                    <p:cond delay="0"/>
                                  </p:stCondLst>
                                  <p:childTnLst>
                                    <p:set>
                                      <p:cBhvr>
                                        <p:cTn id="256" dur="1" fill="hold">
                                          <p:stCondLst>
                                            <p:cond delay="0"/>
                                          </p:stCondLst>
                                        </p:cTn>
                                        <p:tgtEl>
                                          <p:spTgt spid="38"/>
                                        </p:tgtEl>
                                        <p:attrNameLst>
                                          <p:attrName>style.visibility</p:attrName>
                                        </p:attrNameLst>
                                      </p:cBhvr>
                                      <p:to>
                                        <p:strVal val="visible"/>
                                      </p:to>
                                    </p:set>
                                    <p:anim calcmode="lin" valueType="num">
                                      <p:cBhvr>
                                        <p:cTn id="257" dur="500" fill="hold"/>
                                        <p:tgtEl>
                                          <p:spTgt spid="38"/>
                                        </p:tgtEl>
                                        <p:attrNameLst>
                                          <p:attrName>ppt_w</p:attrName>
                                        </p:attrNameLst>
                                      </p:cBhvr>
                                      <p:tavLst>
                                        <p:tav tm="0">
                                          <p:val>
                                            <p:fltVal val="0"/>
                                          </p:val>
                                        </p:tav>
                                        <p:tav tm="100000">
                                          <p:val>
                                            <p:strVal val="#ppt_w"/>
                                          </p:val>
                                        </p:tav>
                                      </p:tavLst>
                                    </p:anim>
                                    <p:anim calcmode="lin" valueType="num">
                                      <p:cBhvr>
                                        <p:cTn id="258" dur="500" fill="hold"/>
                                        <p:tgtEl>
                                          <p:spTgt spid="38"/>
                                        </p:tgtEl>
                                        <p:attrNameLst>
                                          <p:attrName>ppt_h</p:attrName>
                                        </p:attrNameLst>
                                      </p:cBhvr>
                                      <p:tavLst>
                                        <p:tav tm="0">
                                          <p:val>
                                            <p:fltVal val="0"/>
                                          </p:val>
                                        </p:tav>
                                        <p:tav tm="100000">
                                          <p:val>
                                            <p:strVal val="#ppt_h"/>
                                          </p:val>
                                        </p:tav>
                                      </p:tavLst>
                                    </p:anim>
                                    <p:animEffect transition="in" filter="fade">
                                      <p:cBhvr>
                                        <p:cTn id="259" dur="500"/>
                                        <p:tgtEl>
                                          <p:spTgt spid="38"/>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39"/>
                                        </p:tgtEl>
                                        <p:attrNameLst>
                                          <p:attrName>style.visibility</p:attrName>
                                        </p:attrNameLst>
                                      </p:cBhvr>
                                      <p:to>
                                        <p:strVal val="visible"/>
                                      </p:to>
                                    </p:set>
                                    <p:anim calcmode="lin" valueType="num">
                                      <p:cBhvr>
                                        <p:cTn id="262" dur="500" fill="hold"/>
                                        <p:tgtEl>
                                          <p:spTgt spid="39"/>
                                        </p:tgtEl>
                                        <p:attrNameLst>
                                          <p:attrName>ppt_w</p:attrName>
                                        </p:attrNameLst>
                                      </p:cBhvr>
                                      <p:tavLst>
                                        <p:tav tm="0">
                                          <p:val>
                                            <p:fltVal val="0"/>
                                          </p:val>
                                        </p:tav>
                                        <p:tav tm="100000">
                                          <p:val>
                                            <p:strVal val="#ppt_w"/>
                                          </p:val>
                                        </p:tav>
                                      </p:tavLst>
                                    </p:anim>
                                    <p:anim calcmode="lin" valueType="num">
                                      <p:cBhvr>
                                        <p:cTn id="263" dur="500" fill="hold"/>
                                        <p:tgtEl>
                                          <p:spTgt spid="39"/>
                                        </p:tgtEl>
                                        <p:attrNameLst>
                                          <p:attrName>ppt_h</p:attrName>
                                        </p:attrNameLst>
                                      </p:cBhvr>
                                      <p:tavLst>
                                        <p:tav tm="0">
                                          <p:val>
                                            <p:fltVal val="0"/>
                                          </p:val>
                                        </p:tav>
                                        <p:tav tm="100000">
                                          <p:val>
                                            <p:strVal val="#ppt_h"/>
                                          </p:val>
                                        </p:tav>
                                      </p:tavLst>
                                    </p:anim>
                                    <p:animEffect transition="in" filter="fade">
                                      <p:cBhvr>
                                        <p:cTn id="2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5" grpId="0"/>
      <p:bldP spid="6" grpId="0"/>
      <p:bldP spid="7" grpId="0"/>
      <p:bldP spid="8" grpId="0"/>
      <p:bldP spid="10" grpId="0"/>
      <p:bldP spid="11" grpId="0"/>
      <p:bldP spid="12" grpId="0"/>
      <p:bldP spid="13" grpId="0"/>
      <p:bldP spid="14" grpId="0"/>
      <p:bldP spid="15" grpId="0" animBg="1"/>
      <p:bldP spid="16" grpId="0" animBg="1"/>
      <p:bldP spid="17" grpId="0"/>
      <p:bldP spid="18" grpId="0" animBg="1"/>
      <p:bldP spid="19" grpId="0" animBg="1"/>
      <p:bldP spid="20" grpId="0" animBg="1"/>
      <p:bldP spid="21" grpId="0" animBg="1"/>
      <p:bldP spid="23" grpId="0" animBg="1"/>
      <p:bldP spid="24" grpId="0"/>
      <p:bldP spid="25" grpId="0" animBg="1"/>
      <p:bldP spid="26" grpId="0" animBg="1"/>
      <p:bldP spid="27" grpId="0" animBg="1"/>
      <p:bldP spid="28" grpId="0" animBg="1"/>
      <p:bldP spid="29" grpId="0" animBg="1"/>
      <p:bldP spid="31" grpId="0" animBg="1"/>
      <p:bldP spid="32" grpId="0" animBg="1"/>
      <p:bldP spid="34" grpId="0" animBg="1"/>
      <p:bldP spid="35" grpId="0" animBg="1"/>
      <p:bldP spid="38" grpId="0" animBg="1"/>
      <p:bldP spid="39" grpId="0" animBg="1"/>
      <p:bldP spid="40" grpId="0" animBg="1"/>
      <p:bldP spid="41"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19812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3200" dirty="0">
                <a:solidFill>
                  <a:sysClr val="windowText" lastClr="000000"/>
                </a:solidFill>
                <a:latin typeface="NikoshBAN" pitchFamily="2" charset="0"/>
                <a:cs typeface="NikoshBAN" pitchFamily="2" charset="0"/>
              </a:rPr>
              <a:t>জোড়ায় কাজ</a:t>
            </a:r>
            <a:endParaRPr lang="en-US" sz="3200" dirty="0">
              <a:solidFill>
                <a:sysClr val="windowText" lastClr="000000"/>
              </a:solidFill>
              <a:latin typeface="NikoshBAN" pitchFamily="2" charset="0"/>
              <a:cs typeface="NikoshBAN" pitchFamily="2" charset="0"/>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t="8309"/>
          <a:stretch/>
        </p:blipFill>
        <p:spPr>
          <a:xfrm>
            <a:off x="228600" y="1455420"/>
            <a:ext cx="13225948" cy="3726180"/>
          </a:xfrm>
          <a:prstGeom prst="rect">
            <a:avLst/>
          </a:prstGeom>
        </p:spPr>
      </p:pic>
    </p:spTree>
    <p:extLst>
      <p:ext uri="{BB962C8B-B14F-4D97-AF65-F5344CB8AC3E}">
        <p14:creationId xmlns:p14="http://schemas.microsoft.com/office/powerpoint/2010/main" val="86066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18768" t="14907" b="36415"/>
          <a:stretch/>
        </p:blipFill>
        <p:spPr>
          <a:xfrm>
            <a:off x="1600200" y="387231"/>
            <a:ext cx="5594857" cy="644577"/>
          </a:xfrm>
          <a:prstGeom prst="rect">
            <a:avLst/>
          </a:prstGeom>
        </p:spPr>
      </p:pic>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r="82138"/>
          <a:stretch/>
        </p:blipFill>
        <p:spPr>
          <a:xfrm>
            <a:off x="228600" y="47440"/>
            <a:ext cx="1230220" cy="1324160"/>
          </a:xfrm>
          <a:prstGeom prst="rect">
            <a:avLst/>
          </a:prstGeom>
        </p:spPr>
      </p:pic>
      <p:sp>
        <p:nvSpPr>
          <p:cNvPr id="7" name="TextBox 6"/>
          <p:cNvSpPr txBox="1"/>
          <p:nvPr/>
        </p:nvSpPr>
        <p:spPr>
          <a:xfrm>
            <a:off x="1458820" y="1447800"/>
            <a:ext cx="11725205"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solidFill>
                  <a:srgbClr val="00B0F0"/>
                </a:solidFill>
                <a:latin typeface="NikoshBAN" pitchFamily="2" charset="0"/>
                <a:cs typeface="NikoshBAN" pitchFamily="2" charset="0"/>
              </a:rPr>
              <a:t>কোন ভগ্নাংশকে লঘিষ্ঠ ভগ্নাংশে রূপান্তরিত </a:t>
            </a:r>
            <a:r>
              <a:rPr lang="bn-BD" sz="3200" dirty="0">
                <a:latin typeface="NikoshBAN" pitchFamily="2" charset="0"/>
                <a:cs typeface="NikoshBAN" pitchFamily="2" charset="0"/>
              </a:rPr>
              <a:t>করার অর্থ হলো ওই ভগ্নাংশের লব এবং হরকে একই সংখ্যা দ্বারা ভাগ করে ভগ্নাংশের হরকে ছোট সংখ্যায় পরিণত করা। </a:t>
            </a:r>
            <a:endParaRPr lang="en-US" sz="3200" dirty="0">
              <a:latin typeface="NikoshBAN" pitchFamily="2" charset="0"/>
              <a:cs typeface="NikoshBAN" pitchFamily="2" charset="0"/>
            </a:endParaRPr>
          </a:p>
        </p:txBody>
      </p:sp>
      <p:sp>
        <p:nvSpPr>
          <p:cNvPr id="8" name="TextBox 7"/>
          <p:cNvSpPr txBox="1"/>
          <p:nvPr/>
        </p:nvSpPr>
        <p:spPr>
          <a:xfrm>
            <a:off x="1447800" y="2732782"/>
            <a:ext cx="11725205"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solidFill>
                  <a:schemeClr val="tx1"/>
                </a:solidFill>
                <a:latin typeface="NikoshBAN" pitchFamily="2" charset="0"/>
                <a:cs typeface="NikoshBAN" pitchFamily="2" charset="0"/>
              </a:rPr>
              <a:t>কোন ভগ্নাংশকে লঘিষ্ঠ ভগ্নাংশে রূপান্তরিত করতে ওই ভগ্নাংশের লব এবং হরকে সাধারণ গুণনীয়ক দ্বারা ভাগ করা। </a:t>
            </a:r>
            <a:endParaRPr lang="en-US" sz="3200" dirty="0">
              <a:solidFill>
                <a:schemeClr val="tx1"/>
              </a:solidFill>
              <a:latin typeface="NikoshBAN" pitchFamily="2" charset="0"/>
              <a:cs typeface="NikoshBAN" pitchFamily="2" charset="0"/>
            </a:endParaRPr>
          </a:p>
        </p:txBody>
      </p:sp>
      <p:sp>
        <p:nvSpPr>
          <p:cNvPr id="9" name="TextBox 8"/>
          <p:cNvSpPr txBox="1"/>
          <p:nvPr/>
        </p:nvSpPr>
        <p:spPr>
          <a:xfrm>
            <a:off x="996110" y="5054025"/>
            <a:ext cx="548640" cy="548640"/>
          </a:xfrm>
          <a:prstGeom prst="rect">
            <a:avLst/>
          </a:prstGeom>
          <a:noFill/>
        </p:spPr>
        <p:txBody>
          <a:bodyPr wrap="square" rtlCol="0">
            <a:spAutoFit/>
          </a:bodyPr>
          <a:lstStyle/>
          <a:p>
            <a:r>
              <a:rPr lang="bn-BD" sz="3200" dirty="0">
                <a:latin typeface="NikoshBAN" pitchFamily="2" charset="0"/>
                <a:cs typeface="NikoshBAN" pitchFamily="2" charset="0"/>
              </a:rPr>
              <a:t>১৫</a:t>
            </a:r>
            <a:endParaRPr lang="en-US" sz="3200" dirty="0">
              <a:latin typeface="NikoshBAN" pitchFamily="2" charset="0"/>
              <a:cs typeface="NikoshBAN" pitchFamily="2" charset="0"/>
            </a:endParaRPr>
          </a:p>
        </p:txBody>
      </p:sp>
      <p:cxnSp>
        <p:nvCxnSpPr>
          <p:cNvPr id="11" name="Straight Connector 10"/>
          <p:cNvCxnSpPr/>
          <p:nvPr/>
        </p:nvCxnSpPr>
        <p:spPr>
          <a:xfrm flipV="1">
            <a:off x="685800" y="5626387"/>
            <a:ext cx="1066800" cy="12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60120" y="5638800"/>
            <a:ext cx="640080" cy="548640"/>
          </a:xfrm>
          <a:prstGeom prst="rect">
            <a:avLst/>
          </a:prstGeom>
          <a:noFill/>
        </p:spPr>
        <p:txBody>
          <a:bodyPr wrap="square" rtlCol="0">
            <a:spAutoFit/>
          </a:bodyPr>
          <a:lstStyle/>
          <a:p>
            <a:r>
              <a:rPr lang="bn-BD" sz="3200" dirty="0">
                <a:latin typeface="NikoshBAN" pitchFamily="2" charset="0"/>
                <a:cs typeface="NikoshBAN" pitchFamily="2" charset="0"/>
              </a:rPr>
              <a:t>১৮</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3" name="TextBox 12"/>
              <p:cNvSpPr txBox="1"/>
              <p:nvPr/>
            </p:nvSpPr>
            <p:spPr>
              <a:xfrm>
                <a:off x="1377110" y="4724400"/>
                <a:ext cx="457200" cy="45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bn-BD" sz="3200" i="1" smtClean="0">
                          <a:latin typeface="Cambria Math"/>
                          <a:ea typeface="Cambria Math"/>
                          <a:cs typeface="NikoshBAN" pitchFamily="2" charset="0"/>
                        </a:rPr>
                        <m:t>÷</m:t>
                      </m:r>
                    </m:oMath>
                  </m:oMathPara>
                </a14:m>
                <a:endParaRPr lang="en-US" sz="3200" dirty="0">
                  <a:latin typeface="NikoshBAN" pitchFamily="2" charset="0"/>
                  <a:cs typeface="NikoshBAN" pitchFamily="2"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77110" y="4724400"/>
                <a:ext cx="457200" cy="457200"/>
              </a:xfrm>
              <a:prstGeom prst="rect">
                <a:avLst/>
              </a:prstGeom>
              <a:blipFill rotWithShape="1">
                <a:blip r:embed="rId3"/>
                <a:stretch>
                  <a:fillRect t="-16000" r="-61333" b="-72000"/>
                </a:stretch>
              </a:blipFill>
            </p:spPr>
            <p:txBody>
              <a:bodyPr/>
              <a:lstStyle/>
              <a:p>
                <a:r>
                  <a:rPr lang="en-US">
                    <a:noFill/>
                  </a:rPr>
                  <a:t> </a:t>
                </a:r>
              </a:p>
            </p:txBody>
          </p:sp>
        </mc:Fallback>
      </mc:AlternateContent>
      <p:sp>
        <p:nvSpPr>
          <p:cNvPr id="14" name="TextBox 13"/>
          <p:cNvSpPr txBox="1"/>
          <p:nvPr/>
        </p:nvSpPr>
        <p:spPr>
          <a:xfrm>
            <a:off x="1818071" y="4660612"/>
            <a:ext cx="365760" cy="457200"/>
          </a:xfrm>
          <a:prstGeom prst="rect">
            <a:avLst/>
          </a:prstGeom>
          <a:noFill/>
        </p:spPr>
        <p:txBody>
          <a:bodyPr wrap="square" rtlCol="0">
            <a:spAutoFit/>
          </a:bodyPr>
          <a:lstStyle/>
          <a:p>
            <a:r>
              <a:rPr lang="bn-BD" sz="3200" dirty="0">
                <a:latin typeface="NikoshBAN" pitchFamily="2" charset="0"/>
                <a:cs typeface="NikoshBAN" pitchFamily="2" charset="0"/>
              </a:rPr>
              <a:t>৩</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5" name="TextBox 14"/>
              <p:cNvSpPr txBox="1"/>
              <p:nvPr/>
            </p:nvSpPr>
            <p:spPr>
              <a:xfrm>
                <a:off x="1377110" y="6047453"/>
                <a:ext cx="457200" cy="45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bn-BD" sz="3200" i="1" smtClean="0">
                          <a:latin typeface="Cambria Math"/>
                          <a:ea typeface="Cambria Math"/>
                          <a:cs typeface="NikoshBAN" pitchFamily="2" charset="0"/>
                        </a:rPr>
                        <m:t>÷</m:t>
                      </m:r>
                    </m:oMath>
                  </m:oMathPara>
                </a14:m>
                <a:endParaRPr lang="en-US" sz="3200" dirty="0">
                  <a:latin typeface="NikoshBAN" pitchFamily="2" charset="0"/>
                  <a:cs typeface="NikoshBAN" pitchFamily="2"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377110" y="6047453"/>
                <a:ext cx="457200" cy="457200"/>
              </a:xfrm>
              <a:prstGeom prst="rect">
                <a:avLst/>
              </a:prstGeom>
              <a:blipFill rotWithShape="1">
                <a:blip r:embed="rId4"/>
                <a:stretch>
                  <a:fillRect t="-16000" r="-61333" b="-72000"/>
                </a:stretch>
              </a:blipFill>
            </p:spPr>
            <p:txBody>
              <a:bodyPr/>
              <a:lstStyle/>
              <a:p>
                <a:r>
                  <a:rPr lang="en-US">
                    <a:noFill/>
                  </a:rPr>
                  <a:t> </a:t>
                </a:r>
              </a:p>
            </p:txBody>
          </p:sp>
        </mc:Fallback>
      </mc:AlternateContent>
      <p:sp>
        <p:nvSpPr>
          <p:cNvPr id="16" name="TextBox 15"/>
          <p:cNvSpPr txBox="1"/>
          <p:nvPr/>
        </p:nvSpPr>
        <p:spPr>
          <a:xfrm>
            <a:off x="1818071" y="5983665"/>
            <a:ext cx="365760" cy="457200"/>
          </a:xfrm>
          <a:prstGeom prst="rect">
            <a:avLst/>
          </a:prstGeom>
          <a:noFill/>
        </p:spPr>
        <p:txBody>
          <a:bodyPr wrap="square" rtlCol="0">
            <a:spAutoFit/>
          </a:bodyPr>
          <a:lstStyle/>
          <a:p>
            <a:r>
              <a:rPr lang="bn-BD" sz="3200" dirty="0">
                <a:latin typeface="NikoshBAN" pitchFamily="2" charset="0"/>
                <a:cs typeface="NikoshBAN" pitchFamily="2" charset="0"/>
              </a:rPr>
              <a:t>৩</a:t>
            </a:r>
            <a:endParaRPr lang="en-US" sz="3200" dirty="0">
              <a:latin typeface="NikoshBAN" pitchFamily="2" charset="0"/>
              <a:cs typeface="NikoshBAN" pitchFamily="2" charset="0"/>
            </a:endParaRPr>
          </a:p>
        </p:txBody>
      </p:sp>
      <p:sp>
        <p:nvSpPr>
          <p:cNvPr id="17" name="TextBox 16"/>
          <p:cNvSpPr txBox="1"/>
          <p:nvPr/>
        </p:nvSpPr>
        <p:spPr>
          <a:xfrm>
            <a:off x="1844040" y="5334000"/>
            <a:ext cx="518160" cy="584775"/>
          </a:xfrm>
          <a:prstGeom prst="rect">
            <a:avLst/>
          </a:prstGeom>
          <a:noFill/>
        </p:spPr>
        <p:txBody>
          <a:bodyPr wrap="square" rtlCol="0">
            <a:spAutoFit/>
          </a:bodyPr>
          <a:lstStyle/>
          <a:p>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9" name="TextBox 18"/>
          <p:cNvSpPr txBox="1"/>
          <p:nvPr/>
        </p:nvSpPr>
        <p:spPr>
          <a:xfrm>
            <a:off x="2672510" y="5029200"/>
            <a:ext cx="365760" cy="457200"/>
          </a:xfrm>
          <a:prstGeom prst="rect">
            <a:avLst/>
          </a:prstGeom>
          <a:noFill/>
        </p:spPr>
        <p:txBody>
          <a:bodyPr wrap="square" rtlCol="0">
            <a:spAutoFit/>
          </a:bodyPr>
          <a:lstStyle/>
          <a:p>
            <a:r>
              <a:rPr lang="bn-BD" sz="3200" dirty="0">
                <a:latin typeface="NikoshBAN" pitchFamily="2" charset="0"/>
                <a:cs typeface="NikoshBAN" pitchFamily="2" charset="0"/>
              </a:rPr>
              <a:t>৫</a:t>
            </a:r>
            <a:endParaRPr lang="en-US" sz="3200" dirty="0">
              <a:latin typeface="NikoshBAN" pitchFamily="2" charset="0"/>
              <a:cs typeface="NikoshBAN" pitchFamily="2" charset="0"/>
            </a:endParaRPr>
          </a:p>
        </p:txBody>
      </p:sp>
      <p:cxnSp>
        <p:nvCxnSpPr>
          <p:cNvPr id="20" name="Straight Connector 19"/>
          <p:cNvCxnSpPr/>
          <p:nvPr/>
        </p:nvCxnSpPr>
        <p:spPr>
          <a:xfrm>
            <a:off x="2362200" y="5613976"/>
            <a:ext cx="838200" cy="12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36520" y="5613974"/>
            <a:ext cx="365760" cy="457200"/>
          </a:xfrm>
          <a:prstGeom prst="rect">
            <a:avLst/>
          </a:prstGeom>
          <a:noFill/>
        </p:spPr>
        <p:txBody>
          <a:bodyPr wrap="square" rtlCol="0">
            <a:spAutoFit/>
          </a:bodyPr>
          <a:lstStyle/>
          <a:p>
            <a:r>
              <a:rPr lang="bn-BD" sz="3200" dirty="0">
                <a:latin typeface="NikoshBAN" pitchFamily="2" charset="0"/>
                <a:cs typeface="NikoshBAN" pitchFamily="2" charset="0"/>
              </a:rPr>
              <a:t>৬</a:t>
            </a:r>
            <a:endParaRPr lang="en-US" sz="3200" dirty="0">
              <a:latin typeface="NikoshBAN" pitchFamily="2" charset="0"/>
              <a:cs typeface="NikoshBAN" pitchFamily="2" charset="0"/>
            </a:endParaRPr>
          </a:p>
        </p:txBody>
      </p:sp>
      <p:sp>
        <p:nvSpPr>
          <p:cNvPr id="24" name="Curved Down Arrow 23"/>
          <p:cNvSpPr/>
          <p:nvPr/>
        </p:nvSpPr>
        <p:spPr>
          <a:xfrm>
            <a:off x="1219200" y="4495800"/>
            <a:ext cx="1783080" cy="6096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5" name="Curved Down Arrow 24"/>
          <p:cNvSpPr/>
          <p:nvPr/>
        </p:nvSpPr>
        <p:spPr>
          <a:xfrm flipV="1">
            <a:off x="1143000" y="6096000"/>
            <a:ext cx="1783080" cy="6096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pic>
        <p:nvPicPr>
          <p:cNvPr id="26" name="Picture 25" descr="Screen Clipping"/>
          <p:cNvPicPr>
            <a:picLocks noChangeAspect="1"/>
          </p:cNvPicPr>
          <p:nvPr/>
        </p:nvPicPr>
        <p:blipFill rotWithShape="1">
          <a:blip r:embed="rId2">
            <a:extLst>
              <a:ext uri="{28A0092B-C50C-407E-A947-70E740481C1C}">
                <a14:useLocalDpi xmlns:a14="http://schemas.microsoft.com/office/drawing/2010/main" val="0"/>
              </a:ext>
            </a:extLst>
          </a:blip>
          <a:srcRect r="82138"/>
          <a:stretch/>
        </p:blipFill>
        <p:spPr>
          <a:xfrm>
            <a:off x="3733800" y="5105400"/>
            <a:ext cx="1230220" cy="1324160"/>
          </a:xfrm>
          <a:prstGeom prst="rect">
            <a:avLst/>
          </a:prstGeom>
        </p:spPr>
      </p:pic>
      <p:sp>
        <p:nvSpPr>
          <p:cNvPr id="27" name="Rounded Rectangular Callout 26"/>
          <p:cNvSpPr/>
          <p:nvPr/>
        </p:nvSpPr>
        <p:spPr>
          <a:xfrm>
            <a:off x="4876800" y="3819585"/>
            <a:ext cx="3276600" cy="1143000"/>
          </a:xfrm>
          <a:prstGeom prst="wedgeRoundRectCallout">
            <a:avLst>
              <a:gd name="adj1" fmla="val -44764"/>
              <a:gd name="adj2" fmla="val 11458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a:latin typeface="NikoshBAN" pitchFamily="2" charset="0"/>
                <a:cs typeface="NikoshBAN" pitchFamily="2" charset="0"/>
              </a:rPr>
              <a:t>ও ৩ হলো ১৫ এবং ১৮ এর সাধারণ গুণনীয়ক। </a:t>
            </a:r>
            <a:endParaRPr lang="en-US" sz="3200" dirty="0">
              <a:latin typeface="NikoshBAN" pitchFamily="2" charset="0"/>
              <a:cs typeface="NikoshBAN" pitchFamily="2" charset="0"/>
            </a:endParaRPr>
          </a:p>
        </p:txBody>
      </p:sp>
      <p:sp>
        <p:nvSpPr>
          <p:cNvPr id="28" name="TextBox 27"/>
          <p:cNvSpPr txBox="1"/>
          <p:nvPr/>
        </p:nvSpPr>
        <p:spPr>
          <a:xfrm>
            <a:off x="8235110" y="5486400"/>
            <a:ext cx="548640" cy="548640"/>
          </a:xfrm>
          <a:prstGeom prst="rect">
            <a:avLst/>
          </a:prstGeom>
          <a:noFill/>
        </p:spPr>
        <p:txBody>
          <a:bodyPr wrap="square" rtlCol="0">
            <a:spAutoFit/>
          </a:bodyPr>
          <a:lstStyle/>
          <a:p>
            <a:r>
              <a:rPr lang="bn-BD" sz="3200" dirty="0">
                <a:latin typeface="NikoshBAN" pitchFamily="2" charset="0"/>
                <a:cs typeface="NikoshBAN" pitchFamily="2" charset="0"/>
              </a:rPr>
              <a:t>১৫</a:t>
            </a:r>
            <a:endParaRPr lang="en-US" sz="3200" dirty="0">
              <a:latin typeface="NikoshBAN" pitchFamily="2" charset="0"/>
              <a:cs typeface="NikoshBAN" pitchFamily="2" charset="0"/>
            </a:endParaRPr>
          </a:p>
        </p:txBody>
      </p:sp>
      <p:cxnSp>
        <p:nvCxnSpPr>
          <p:cNvPr id="29" name="Straight Connector 28"/>
          <p:cNvCxnSpPr/>
          <p:nvPr/>
        </p:nvCxnSpPr>
        <p:spPr>
          <a:xfrm flipV="1">
            <a:off x="7924800" y="6058762"/>
            <a:ext cx="1066800" cy="12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199120" y="6071175"/>
            <a:ext cx="640080" cy="548640"/>
          </a:xfrm>
          <a:prstGeom prst="rect">
            <a:avLst/>
          </a:prstGeom>
          <a:noFill/>
        </p:spPr>
        <p:txBody>
          <a:bodyPr wrap="square" rtlCol="0">
            <a:spAutoFit/>
          </a:bodyPr>
          <a:lstStyle/>
          <a:p>
            <a:r>
              <a:rPr lang="bn-BD" sz="3200" dirty="0">
                <a:latin typeface="NikoshBAN" pitchFamily="2" charset="0"/>
                <a:cs typeface="NikoshBAN" pitchFamily="2" charset="0"/>
              </a:rPr>
              <a:t>১৮</a:t>
            </a:r>
            <a:endParaRPr lang="en-US" sz="3200" dirty="0">
              <a:latin typeface="NikoshBAN" pitchFamily="2" charset="0"/>
              <a:cs typeface="NikoshBAN" pitchFamily="2" charset="0"/>
            </a:endParaRPr>
          </a:p>
        </p:txBody>
      </p:sp>
      <p:cxnSp>
        <p:nvCxnSpPr>
          <p:cNvPr id="31" name="Straight Connector 30"/>
          <p:cNvCxnSpPr/>
          <p:nvPr/>
        </p:nvCxnSpPr>
        <p:spPr>
          <a:xfrm>
            <a:off x="8199120" y="5638800"/>
            <a:ext cx="538910" cy="228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a:off x="8153400" y="6248400"/>
            <a:ext cx="538910" cy="228600"/>
          </a:xfrm>
          <a:prstGeom prst="line">
            <a:avLst/>
          </a:prstGeom>
          <a:ln/>
        </p:spPr>
        <p:style>
          <a:lnRef idx="1">
            <a:schemeClr val="accent6"/>
          </a:lnRef>
          <a:fillRef idx="0">
            <a:schemeClr val="accent6"/>
          </a:fillRef>
          <a:effectRef idx="0">
            <a:schemeClr val="accent6"/>
          </a:effectRef>
          <a:fontRef idx="minor">
            <a:schemeClr val="tx1"/>
          </a:fontRef>
        </p:style>
      </p:cxnSp>
      <p:sp>
        <p:nvSpPr>
          <p:cNvPr id="43" name="TextBox 42"/>
          <p:cNvSpPr txBox="1"/>
          <p:nvPr/>
        </p:nvSpPr>
        <p:spPr>
          <a:xfrm>
            <a:off x="8625840" y="5105400"/>
            <a:ext cx="365760" cy="457200"/>
          </a:xfrm>
          <a:prstGeom prst="rect">
            <a:avLst/>
          </a:prstGeom>
          <a:noFill/>
        </p:spPr>
        <p:txBody>
          <a:bodyPr wrap="square" rtlCol="0">
            <a:spAutoFit/>
          </a:bodyPr>
          <a:lstStyle/>
          <a:p>
            <a:r>
              <a:rPr lang="bn-BD" sz="3200" dirty="0">
                <a:latin typeface="NikoshBAN" pitchFamily="2" charset="0"/>
                <a:cs typeface="NikoshBAN" pitchFamily="2" charset="0"/>
              </a:rPr>
              <a:t>৫</a:t>
            </a:r>
            <a:endParaRPr lang="en-US" sz="3200" dirty="0">
              <a:latin typeface="NikoshBAN" pitchFamily="2" charset="0"/>
              <a:cs typeface="NikoshBAN" pitchFamily="2" charset="0"/>
            </a:endParaRPr>
          </a:p>
        </p:txBody>
      </p:sp>
      <p:sp>
        <p:nvSpPr>
          <p:cNvPr id="44" name="TextBox 43"/>
          <p:cNvSpPr txBox="1"/>
          <p:nvPr/>
        </p:nvSpPr>
        <p:spPr>
          <a:xfrm>
            <a:off x="8763000" y="6324600"/>
            <a:ext cx="365760" cy="457200"/>
          </a:xfrm>
          <a:prstGeom prst="rect">
            <a:avLst/>
          </a:prstGeom>
          <a:noFill/>
        </p:spPr>
        <p:txBody>
          <a:bodyPr wrap="square" rtlCol="0">
            <a:spAutoFit/>
          </a:bodyPr>
          <a:lstStyle/>
          <a:p>
            <a:r>
              <a:rPr lang="bn-BD" sz="3200" dirty="0">
                <a:latin typeface="NikoshBAN" pitchFamily="2" charset="0"/>
                <a:cs typeface="NikoshBAN" pitchFamily="2" charset="0"/>
              </a:rPr>
              <a:t>৬</a:t>
            </a:r>
            <a:endParaRPr lang="en-US" sz="3200" dirty="0">
              <a:latin typeface="NikoshBAN" pitchFamily="2" charset="0"/>
              <a:cs typeface="NikoshBAN" pitchFamily="2" charset="0"/>
            </a:endParaRPr>
          </a:p>
        </p:txBody>
      </p:sp>
      <p:sp>
        <p:nvSpPr>
          <p:cNvPr id="45" name="TextBox 44"/>
          <p:cNvSpPr txBox="1"/>
          <p:nvPr/>
        </p:nvSpPr>
        <p:spPr>
          <a:xfrm>
            <a:off x="9083040" y="5739826"/>
            <a:ext cx="518160" cy="584775"/>
          </a:xfrm>
          <a:prstGeom prst="rect">
            <a:avLst/>
          </a:prstGeom>
          <a:noFill/>
        </p:spPr>
        <p:txBody>
          <a:bodyPr wrap="square" rtlCol="0">
            <a:spAutoFit/>
          </a:bodyPr>
          <a:lstStyle/>
          <a:p>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6" name="TextBox 45"/>
          <p:cNvSpPr txBox="1"/>
          <p:nvPr/>
        </p:nvSpPr>
        <p:spPr>
          <a:xfrm>
            <a:off x="9911510" y="5435026"/>
            <a:ext cx="365760" cy="457200"/>
          </a:xfrm>
          <a:prstGeom prst="rect">
            <a:avLst/>
          </a:prstGeom>
          <a:noFill/>
        </p:spPr>
        <p:txBody>
          <a:bodyPr wrap="square" rtlCol="0">
            <a:spAutoFit/>
          </a:bodyPr>
          <a:lstStyle/>
          <a:p>
            <a:r>
              <a:rPr lang="bn-BD" sz="3200" dirty="0">
                <a:latin typeface="NikoshBAN" pitchFamily="2" charset="0"/>
                <a:cs typeface="NikoshBAN" pitchFamily="2" charset="0"/>
              </a:rPr>
              <a:t>৫</a:t>
            </a:r>
            <a:endParaRPr lang="en-US" sz="3200" dirty="0">
              <a:latin typeface="NikoshBAN" pitchFamily="2" charset="0"/>
              <a:cs typeface="NikoshBAN" pitchFamily="2" charset="0"/>
            </a:endParaRPr>
          </a:p>
        </p:txBody>
      </p:sp>
      <p:cxnSp>
        <p:nvCxnSpPr>
          <p:cNvPr id="47" name="Straight Connector 46"/>
          <p:cNvCxnSpPr/>
          <p:nvPr/>
        </p:nvCxnSpPr>
        <p:spPr>
          <a:xfrm>
            <a:off x="9601200" y="6019802"/>
            <a:ext cx="838200" cy="12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875520" y="6019800"/>
            <a:ext cx="365760" cy="457200"/>
          </a:xfrm>
          <a:prstGeom prst="rect">
            <a:avLst/>
          </a:prstGeom>
          <a:noFill/>
        </p:spPr>
        <p:txBody>
          <a:bodyPr wrap="square" rtlCol="0">
            <a:spAutoFit/>
          </a:bodyPr>
          <a:lstStyle/>
          <a:p>
            <a:r>
              <a:rPr lang="bn-BD" sz="3200" dirty="0">
                <a:latin typeface="NikoshBAN" pitchFamily="2" charset="0"/>
                <a:cs typeface="NikoshBAN" pitchFamily="2" charset="0"/>
              </a:rPr>
              <a:t>৬</a:t>
            </a:r>
            <a:endParaRPr lang="en-US" sz="3200" dirty="0">
              <a:latin typeface="NikoshBAN" pitchFamily="2" charset="0"/>
              <a:cs typeface="NikoshBAN" pitchFamily="2" charset="0"/>
            </a:endParaRPr>
          </a:p>
        </p:txBody>
      </p:sp>
      <p:sp>
        <p:nvSpPr>
          <p:cNvPr id="49" name="Rounded Rectangular Callout 48"/>
          <p:cNvSpPr/>
          <p:nvPr/>
        </p:nvSpPr>
        <p:spPr>
          <a:xfrm>
            <a:off x="9144000" y="3962400"/>
            <a:ext cx="3133556" cy="1371600"/>
          </a:xfrm>
          <a:prstGeom prst="wedgeRoundRectCallout">
            <a:avLst>
              <a:gd name="adj1" fmla="val 45514"/>
              <a:gd name="adj2" fmla="val 11058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latin typeface="NikoshBAN" pitchFamily="2" charset="0"/>
                <a:cs typeface="NikoshBAN" pitchFamily="2" charset="0"/>
              </a:rPr>
              <a:t>সহজ পদ্ধতির হিসাবে আমরা এ রকম করতে পারি।</a:t>
            </a:r>
            <a:endParaRPr lang="en-US" sz="3200" dirty="0">
              <a:latin typeface="NikoshBAN" pitchFamily="2" charset="0"/>
              <a:cs typeface="NikoshBAN" pitchFamily="2" charset="0"/>
            </a:endParaRPr>
          </a:p>
        </p:txBody>
      </p:sp>
      <p:pic>
        <p:nvPicPr>
          <p:cNvPr id="50" name="Picture 4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7556" y="5486400"/>
            <a:ext cx="1209844" cy="1028844"/>
          </a:xfrm>
          <a:prstGeom prst="rect">
            <a:avLst/>
          </a:prstGeom>
        </p:spPr>
      </p:pic>
    </p:spTree>
    <p:extLst>
      <p:ext uri="{BB962C8B-B14F-4D97-AF65-F5344CB8AC3E}">
        <p14:creationId xmlns:p14="http://schemas.microsoft.com/office/powerpoint/2010/main" val="30206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500"/>
                                        <p:tgtEl>
                                          <p:spTgt spid="29"/>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wipe(left)">
                                      <p:cBhvr>
                                        <p:cTn id="108" dur="500"/>
                                        <p:tgtEl>
                                          <p:spTgt spid="44"/>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left)">
                                      <p:cBhvr>
                                        <p:cTn id="111" dur="500"/>
                                        <p:tgtEl>
                                          <p:spTgt spid="4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wipe(left)">
                                      <p:cBhvr>
                                        <p:cTn id="116" dur="500"/>
                                        <p:tgtEl>
                                          <p:spTgt spid="4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left)">
                                      <p:cBhvr>
                                        <p:cTn id="121" dur="500"/>
                                        <p:tgtEl>
                                          <p:spTgt spid="47"/>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wipe(left)">
                                      <p:cBhvr>
                                        <p:cTn id="124" dur="500"/>
                                        <p:tgtEl>
                                          <p:spTgt spid="48"/>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wipe(left)">
                                      <p:cBhvr>
                                        <p:cTn id="127" dur="5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right)">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wipe(right)">
                                      <p:cBhvr>
                                        <p:cTn id="1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p:bldP spid="13" grpId="0"/>
      <p:bldP spid="14" grpId="0"/>
      <p:bldP spid="15" grpId="0"/>
      <p:bldP spid="16" grpId="0"/>
      <p:bldP spid="17" grpId="0"/>
      <p:bldP spid="19" grpId="0"/>
      <p:bldP spid="21" grpId="0"/>
      <p:bldP spid="24" grpId="0" animBg="1"/>
      <p:bldP spid="25" grpId="0" animBg="1"/>
      <p:bldP spid="27" grpId="0" animBg="1"/>
      <p:bldP spid="28" grpId="0"/>
      <p:bldP spid="30" grpId="0"/>
      <p:bldP spid="43" grpId="0"/>
      <p:bldP spid="44" grpId="0"/>
      <p:bldP spid="45" grpId="0"/>
      <p:bldP spid="46" grpId="0"/>
      <p:bldP spid="48" grpId="0"/>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6200" y="1905000"/>
            <a:ext cx="6172200" cy="350520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0" name="Curved Down Arrow 39"/>
          <p:cNvSpPr/>
          <p:nvPr/>
        </p:nvSpPr>
        <p:spPr>
          <a:xfrm flipV="1">
            <a:off x="2392680" y="4038600"/>
            <a:ext cx="1645920" cy="6096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7467600" y="152400"/>
            <a:ext cx="6172200" cy="350520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Rectangle 5"/>
          <p:cNvSpPr/>
          <p:nvPr/>
        </p:nvSpPr>
        <p:spPr>
          <a:xfrm>
            <a:off x="7467600" y="3733800"/>
            <a:ext cx="6172200" cy="350520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Right Arrow 7"/>
          <p:cNvSpPr/>
          <p:nvPr/>
        </p:nvSpPr>
        <p:spPr>
          <a:xfrm rot="20071754">
            <a:off x="5848617" y="2751436"/>
            <a:ext cx="1660377"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ight Arrow 8"/>
          <p:cNvSpPr/>
          <p:nvPr/>
        </p:nvSpPr>
        <p:spPr>
          <a:xfrm rot="1198957">
            <a:off x="5832361" y="3849049"/>
            <a:ext cx="1660377"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11" name="Straight Connector 10"/>
          <p:cNvCxnSpPr/>
          <p:nvPr/>
        </p:nvCxnSpPr>
        <p:spPr>
          <a:xfrm>
            <a:off x="381000" y="35052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9390" y="2996625"/>
            <a:ext cx="640080" cy="548640"/>
          </a:xfrm>
          <a:prstGeom prst="rect">
            <a:avLst/>
          </a:prstGeom>
          <a:noFill/>
        </p:spPr>
        <p:txBody>
          <a:bodyPr wrap="square" rtlCol="0">
            <a:spAutoFit/>
          </a:bodyPr>
          <a:lstStyle/>
          <a:p>
            <a:r>
              <a:rPr lang="bn-BD" sz="3200" dirty="0">
                <a:latin typeface="NikoshBAN" pitchFamily="2" charset="0"/>
                <a:cs typeface="NikoshBAN" pitchFamily="2" charset="0"/>
              </a:rPr>
              <a:t>১৬</a:t>
            </a:r>
            <a:endParaRPr lang="en-US" sz="3200" dirty="0">
              <a:latin typeface="NikoshBAN" pitchFamily="2" charset="0"/>
              <a:cs typeface="NikoshBAN" pitchFamily="2" charset="0"/>
            </a:endParaRPr>
          </a:p>
        </p:txBody>
      </p:sp>
      <p:sp>
        <p:nvSpPr>
          <p:cNvPr id="14" name="TextBox 13"/>
          <p:cNvSpPr txBox="1"/>
          <p:nvPr/>
        </p:nvSpPr>
        <p:spPr>
          <a:xfrm>
            <a:off x="533400" y="3429000"/>
            <a:ext cx="640080" cy="457200"/>
          </a:xfrm>
          <a:prstGeom prst="rect">
            <a:avLst/>
          </a:prstGeom>
          <a:noFill/>
        </p:spPr>
        <p:txBody>
          <a:bodyPr wrap="square" rtlCol="0">
            <a:spAutoFit/>
          </a:bodyPr>
          <a:lstStyle/>
          <a:p>
            <a:r>
              <a:rPr lang="bn-BD" sz="3200" dirty="0">
                <a:latin typeface="NikoshBAN" pitchFamily="2" charset="0"/>
                <a:cs typeface="NikoshBAN" pitchFamily="2" charset="0"/>
              </a:rPr>
              <a:t>২০</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5" name="TextBox 14"/>
              <p:cNvSpPr txBox="1"/>
              <p:nvPr/>
            </p:nvSpPr>
            <p:spPr>
              <a:xfrm>
                <a:off x="950390" y="2667000"/>
                <a:ext cx="457200" cy="45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bn-BD" sz="3200" i="1" smtClean="0">
                          <a:latin typeface="Cambria Math"/>
                          <a:ea typeface="Cambria Math"/>
                          <a:cs typeface="NikoshBAN" pitchFamily="2" charset="0"/>
                        </a:rPr>
                        <m:t>÷</m:t>
                      </m:r>
                    </m:oMath>
                  </m:oMathPara>
                </a14:m>
                <a:endParaRPr lang="en-US" sz="3200" dirty="0">
                  <a:latin typeface="NikoshBAN" pitchFamily="2" charset="0"/>
                  <a:cs typeface="NikoshBAN" pitchFamily="2"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50390" y="2667000"/>
                <a:ext cx="457200" cy="457200"/>
              </a:xfrm>
              <a:prstGeom prst="rect">
                <a:avLst/>
              </a:prstGeom>
              <a:blipFill rotWithShape="1">
                <a:blip r:embed="rId2"/>
                <a:stretch>
                  <a:fillRect t="-16000" r="-61333" b="-70667"/>
                </a:stretch>
              </a:blipFill>
            </p:spPr>
            <p:txBody>
              <a:bodyPr/>
              <a:lstStyle/>
              <a:p>
                <a:r>
                  <a:rPr lang="en-US">
                    <a:noFill/>
                  </a:rPr>
                  <a:t> </a:t>
                </a:r>
              </a:p>
            </p:txBody>
          </p:sp>
        </mc:Fallback>
      </mc:AlternateContent>
      <p:sp>
        <p:nvSpPr>
          <p:cNvPr id="16" name="TextBox 15"/>
          <p:cNvSpPr txBox="1"/>
          <p:nvPr/>
        </p:nvSpPr>
        <p:spPr>
          <a:xfrm>
            <a:off x="1391351" y="2603212"/>
            <a:ext cx="365760" cy="584775"/>
          </a:xfrm>
          <a:prstGeom prst="rect">
            <a:avLst/>
          </a:prstGeom>
          <a:noFill/>
        </p:spPr>
        <p:txBody>
          <a:bodyPr wrap="square" rtlCol="0">
            <a:spAutoFit/>
          </a:bodyPr>
          <a:lstStyle/>
          <a:p>
            <a:r>
              <a:rPr lang="bn-BD" sz="3200" dirty="0">
                <a:latin typeface="NikoshBAN" pitchFamily="2" charset="0"/>
                <a:cs typeface="NikoshBAN" pitchFamily="2" charset="0"/>
              </a:rPr>
              <a:t>২</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7" name="TextBox 16"/>
              <p:cNvSpPr txBox="1"/>
              <p:nvPr/>
            </p:nvSpPr>
            <p:spPr>
              <a:xfrm>
                <a:off x="950390" y="3990053"/>
                <a:ext cx="457200" cy="45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bn-BD" sz="3200" i="1" smtClean="0">
                          <a:latin typeface="Cambria Math"/>
                          <a:ea typeface="Cambria Math"/>
                          <a:cs typeface="NikoshBAN" pitchFamily="2" charset="0"/>
                        </a:rPr>
                        <m:t>÷</m:t>
                      </m:r>
                    </m:oMath>
                  </m:oMathPara>
                </a14:m>
                <a:endParaRPr lang="en-US" sz="3200" dirty="0">
                  <a:latin typeface="NikoshBAN" pitchFamily="2" charset="0"/>
                  <a:cs typeface="NikoshBAN"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50390" y="3990053"/>
                <a:ext cx="457200" cy="457200"/>
              </a:xfrm>
              <a:prstGeom prst="rect">
                <a:avLst/>
              </a:prstGeom>
              <a:blipFill rotWithShape="1">
                <a:blip r:embed="rId3"/>
                <a:stretch>
                  <a:fillRect t="-16000" r="-61333" b="-72000"/>
                </a:stretch>
              </a:blipFill>
            </p:spPr>
            <p:txBody>
              <a:bodyPr/>
              <a:lstStyle/>
              <a:p>
                <a:r>
                  <a:rPr lang="en-US">
                    <a:noFill/>
                  </a:rPr>
                  <a:t> </a:t>
                </a:r>
              </a:p>
            </p:txBody>
          </p:sp>
        </mc:Fallback>
      </mc:AlternateContent>
      <p:sp>
        <p:nvSpPr>
          <p:cNvPr id="18" name="TextBox 17"/>
          <p:cNvSpPr txBox="1"/>
          <p:nvPr/>
        </p:nvSpPr>
        <p:spPr>
          <a:xfrm>
            <a:off x="1391351" y="3926265"/>
            <a:ext cx="365760" cy="584775"/>
          </a:xfrm>
          <a:prstGeom prst="rect">
            <a:avLst/>
          </a:prstGeom>
          <a:noFill/>
        </p:spPr>
        <p:txBody>
          <a:bodyPr wrap="square" rtlCol="0">
            <a:spAutoFit/>
          </a:bodyPr>
          <a:lstStyle/>
          <a:p>
            <a:r>
              <a:rPr lang="bn-BD" sz="3200" dirty="0">
                <a:latin typeface="NikoshBAN" pitchFamily="2" charset="0"/>
                <a:cs typeface="NikoshBAN" pitchFamily="2" charset="0"/>
              </a:rPr>
              <a:t>২</a:t>
            </a:r>
            <a:endParaRPr lang="en-US" sz="3200" dirty="0">
              <a:latin typeface="NikoshBAN" pitchFamily="2" charset="0"/>
              <a:cs typeface="NikoshBAN" pitchFamily="2" charset="0"/>
            </a:endParaRPr>
          </a:p>
        </p:txBody>
      </p:sp>
      <p:sp>
        <p:nvSpPr>
          <p:cNvPr id="19" name="TextBox 18"/>
          <p:cNvSpPr txBox="1"/>
          <p:nvPr/>
        </p:nvSpPr>
        <p:spPr>
          <a:xfrm>
            <a:off x="1417320" y="3276600"/>
            <a:ext cx="518160" cy="584775"/>
          </a:xfrm>
          <a:prstGeom prst="rect">
            <a:avLst/>
          </a:prstGeom>
          <a:noFill/>
        </p:spPr>
        <p:txBody>
          <a:bodyPr wrap="square" rtlCol="0">
            <a:spAutoFit/>
          </a:bodyPr>
          <a:lstStyle/>
          <a:p>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0" name="TextBox 19"/>
          <p:cNvSpPr txBox="1"/>
          <p:nvPr/>
        </p:nvSpPr>
        <p:spPr>
          <a:xfrm>
            <a:off x="2245790" y="2971800"/>
            <a:ext cx="365760" cy="584775"/>
          </a:xfrm>
          <a:prstGeom prst="rect">
            <a:avLst/>
          </a:prstGeom>
          <a:noFill/>
        </p:spPr>
        <p:txBody>
          <a:bodyPr wrap="square" rtlCol="0">
            <a:spAutoFit/>
          </a:bodyPr>
          <a:lstStyle/>
          <a:p>
            <a:r>
              <a:rPr lang="bn-BD" sz="3200" dirty="0">
                <a:latin typeface="NikoshBAN" pitchFamily="2" charset="0"/>
                <a:cs typeface="NikoshBAN" pitchFamily="2" charset="0"/>
              </a:rPr>
              <a:t>৮</a:t>
            </a:r>
            <a:endParaRPr lang="en-US" sz="3200" dirty="0">
              <a:latin typeface="NikoshBAN" pitchFamily="2" charset="0"/>
              <a:cs typeface="NikoshBAN" pitchFamily="2" charset="0"/>
            </a:endParaRPr>
          </a:p>
        </p:txBody>
      </p:sp>
      <p:sp>
        <p:nvSpPr>
          <p:cNvPr id="23" name="Curved Down Arrow 22"/>
          <p:cNvSpPr/>
          <p:nvPr/>
        </p:nvSpPr>
        <p:spPr>
          <a:xfrm>
            <a:off x="792480" y="2438400"/>
            <a:ext cx="1645920" cy="6096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4" name="Curved Down Arrow 23"/>
          <p:cNvSpPr/>
          <p:nvPr/>
        </p:nvSpPr>
        <p:spPr>
          <a:xfrm flipV="1">
            <a:off x="716280" y="4038600"/>
            <a:ext cx="1645920" cy="6096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2903220" y="3276600"/>
            <a:ext cx="518160" cy="584775"/>
          </a:xfrm>
          <a:prstGeom prst="rect">
            <a:avLst/>
          </a:prstGeom>
          <a:noFill/>
        </p:spPr>
        <p:txBody>
          <a:bodyPr wrap="square" rtlCol="0">
            <a:spAutoFit/>
          </a:bodyPr>
          <a:lstStyle/>
          <a:p>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cxnSp>
        <p:nvCxnSpPr>
          <p:cNvPr id="30" name="Straight Connector 29"/>
          <p:cNvCxnSpPr/>
          <p:nvPr/>
        </p:nvCxnSpPr>
        <p:spPr>
          <a:xfrm>
            <a:off x="1935480" y="3581400"/>
            <a:ext cx="838200" cy="12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33600" y="3581400"/>
            <a:ext cx="548640" cy="457200"/>
          </a:xfrm>
          <a:prstGeom prst="rect">
            <a:avLst/>
          </a:prstGeom>
          <a:noFill/>
        </p:spPr>
        <p:txBody>
          <a:bodyPr wrap="square" rtlCol="0">
            <a:spAutoFit/>
          </a:bodyPr>
          <a:lstStyle/>
          <a:p>
            <a:r>
              <a:rPr lang="bn-BD" sz="3200" dirty="0">
                <a:latin typeface="NikoshBAN" pitchFamily="2" charset="0"/>
                <a:cs typeface="NikoshBAN" pitchFamily="2" charset="0"/>
              </a:rPr>
              <a:t>১০</a:t>
            </a:r>
            <a:endParaRPr lang="en-US" sz="3200" dirty="0">
              <a:latin typeface="NikoshBAN" pitchFamily="2" charset="0"/>
              <a:cs typeface="NikoshBAN" pitchFamily="2" charset="0"/>
            </a:endParaRPr>
          </a:p>
        </p:txBody>
      </p:sp>
      <p:sp>
        <p:nvSpPr>
          <p:cNvPr id="32" name="TextBox 31"/>
          <p:cNvSpPr txBox="1"/>
          <p:nvPr/>
        </p:nvSpPr>
        <p:spPr>
          <a:xfrm>
            <a:off x="3815510" y="3048000"/>
            <a:ext cx="365760" cy="584775"/>
          </a:xfrm>
          <a:prstGeom prst="rect">
            <a:avLst/>
          </a:prstGeom>
          <a:noFill/>
        </p:spPr>
        <p:txBody>
          <a:bodyPr wrap="square" rtlCol="0">
            <a:spAutoFit/>
          </a:bodyPr>
          <a:lstStyle/>
          <a:p>
            <a:r>
              <a:rPr lang="bn-BD" sz="3200" dirty="0">
                <a:latin typeface="NikoshBAN" pitchFamily="2" charset="0"/>
                <a:cs typeface="NikoshBAN" pitchFamily="2" charset="0"/>
              </a:rPr>
              <a:t>৪</a:t>
            </a:r>
            <a:endParaRPr lang="en-US" sz="3200" dirty="0">
              <a:latin typeface="NikoshBAN" pitchFamily="2" charset="0"/>
              <a:cs typeface="NikoshBAN" pitchFamily="2" charset="0"/>
            </a:endParaRPr>
          </a:p>
        </p:txBody>
      </p:sp>
      <p:cxnSp>
        <p:nvCxnSpPr>
          <p:cNvPr id="33" name="Straight Connector 32"/>
          <p:cNvCxnSpPr/>
          <p:nvPr/>
        </p:nvCxnSpPr>
        <p:spPr>
          <a:xfrm>
            <a:off x="3505200" y="3632776"/>
            <a:ext cx="838200" cy="12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79520" y="3632774"/>
            <a:ext cx="365760" cy="584775"/>
          </a:xfrm>
          <a:prstGeom prst="rect">
            <a:avLst/>
          </a:prstGeom>
          <a:noFill/>
        </p:spPr>
        <p:txBody>
          <a:bodyPr wrap="square" rtlCol="0">
            <a:spAutoFit/>
          </a:bodyPr>
          <a:lstStyle/>
          <a:p>
            <a:r>
              <a:rPr lang="bn-BD" sz="3200" dirty="0">
                <a:latin typeface="NikoshBAN" pitchFamily="2" charset="0"/>
                <a:cs typeface="NikoshBAN" pitchFamily="2" charset="0"/>
              </a:rPr>
              <a:t>৫</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35" name="TextBox 34"/>
              <p:cNvSpPr txBox="1"/>
              <p:nvPr/>
            </p:nvSpPr>
            <p:spPr>
              <a:xfrm>
                <a:off x="2667000" y="2654588"/>
                <a:ext cx="457200" cy="45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bn-BD" sz="3200" i="1" smtClean="0">
                          <a:latin typeface="Cambria Math"/>
                          <a:ea typeface="Cambria Math"/>
                          <a:cs typeface="NikoshBAN" pitchFamily="2" charset="0"/>
                        </a:rPr>
                        <m:t>÷</m:t>
                      </m:r>
                    </m:oMath>
                  </m:oMathPara>
                </a14:m>
                <a:endParaRPr lang="en-US" sz="3200" dirty="0">
                  <a:latin typeface="NikoshBAN" pitchFamily="2" charset="0"/>
                  <a:cs typeface="NikoshBAN" pitchFamily="2"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667000" y="2654588"/>
                <a:ext cx="457200" cy="457200"/>
              </a:xfrm>
              <a:prstGeom prst="rect">
                <a:avLst/>
              </a:prstGeom>
              <a:blipFill rotWithShape="1">
                <a:blip r:embed="rId4"/>
                <a:stretch>
                  <a:fillRect t="-16000" r="-61333" b="-72000"/>
                </a:stretch>
              </a:blipFill>
            </p:spPr>
            <p:txBody>
              <a:bodyPr/>
              <a:lstStyle/>
              <a:p>
                <a:r>
                  <a:rPr lang="en-US">
                    <a:noFill/>
                  </a:rPr>
                  <a:t> </a:t>
                </a:r>
              </a:p>
            </p:txBody>
          </p:sp>
        </mc:Fallback>
      </mc:AlternateContent>
      <p:sp>
        <p:nvSpPr>
          <p:cNvPr id="36" name="TextBox 35"/>
          <p:cNvSpPr txBox="1"/>
          <p:nvPr/>
        </p:nvSpPr>
        <p:spPr>
          <a:xfrm>
            <a:off x="3063240" y="2590800"/>
            <a:ext cx="365760" cy="584775"/>
          </a:xfrm>
          <a:prstGeom prst="rect">
            <a:avLst/>
          </a:prstGeom>
          <a:noFill/>
        </p:spPr>
        <p:txBody>
          <a:bodyPr wrap="square" rtlCol="0">
            <a:spAutoFit/>
          </a:bodyPr>
          <a:lstStyle/>
          <a:p>
            <a:r>
              <a:rPr lang="bn-BD" sz="3200" dirty="0">
                <a:latin typeface="NikoshBAN" pitchFamily="2" charset="0"/>
                <a:cs typeface="NikoshBAN" pitchFamily="2" charset="0"/>
              </a:rPr>
              <a:t>২</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37" name="TextBox 36"/>
              <p:cNvSpPr txBox="1"/>
              <p:nvPr/>
            </p:nvSpPr>
            <p:spPr>
              <a:xfrm>
                <a:off x="2590800" y="3977641"/>
                <a:ext cx="457200" cy="45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bn-BD" sz="3200" i="1" smtClean="0">
                          <a:latin typeface="Cambria Math"/>
                          <a:ea typeface="Cambria Math"/>
                          <a:cs typeface="NikoshBAN" pitchFamily="2" charset="0"/>
                        </a:rPr>
                        <m:t>÷</m:t>
                      </m:r>
                    </m:oMath>
                  </m:oMathPara>
                </a14:m>
                <a:endParaRPr lang="en-US" sz="3200" dirty="0">
                  <a:latin typeface="NikoshBAN" pitchFamily="2" charset="0"/>
                  <a:cs typeface="NikoshBAN" pitchFamily="2"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590800" y="3977641"/>
                <a:ext cx="457200" cy="457200"/>
              </a:xfrm>
              <a:prstGeom prst="rect">
                <a:avLst/>
              </a:prstGeom>
              <a:blipFill rotWithShape="1">
                <a:blip r:embed="rId5"/>
                <a:stretch>
                  <a:fillRect t="-16000" r="-61333" b="-70667"/>
                </a:stretch>
              </a:blipFill>
            </p:spPr>
            <p:txBody>
              <a:bodyPr/>
              <a:lstStyle/>
              <a:p>
                <a:r>
                  <a:rPr lang="en-US">
                    <a:noFill/>
                  </a:rPr>
                  <a:t> </a:t>
                </a:r>
              </a:p>
            </p:txBody>
          </p:sp>
        </mc:Fallback>
      </mc:AlternateContent>
      <p:sp>
        <p:nvSpPr>
          <p:cNvPr id="38" name="TextBox 37"/>
          <p:cNvSpPr txBox="1"/>
          <p:nvPr/>
        </p:nvSpPr>
        <p:spPr>
          <a:xfrm>
            <a:off x="3063240" y="3913853"/>
            <a:ext cx="365760" cy="584775"/>
          </a:xfrm>
          <a:prstGeom prst="rect">
            <a:avLst/>
          </a:prstGeom>
          <a:noFill/>
        </p:spPr>
        <p:txBody>
          <a:bodyPr wrap="square" rtlCol="0">
            <a:spAutoFit/>
          </a:bodyPr>
          <a:lstStyle/>
          <a:p>
            <a:r>
              <a:rPr lang="bn-BD" sz="3200" dirty="0">
                <a:latin typeface="NikoshBAN" pitchFamily="2" charset="0"/>
                <a:cs typeface="NikoshBAN" pitchFamily="2" charset="0"/>
              </a:rPr>
              <a:t>২</a:t>
            </a:r>
            <a:endParaRPr lang="en-US" sz="3200" dirty="0">
              <a:latin typeface="NikoshBAN" pitchFamily="2" charset="0"/>
              <a:cs typeface="NikoshBAN" pitchFamily="2" charset="0"/>
            </a:endParaRPr>
          </a:p>
        </p:txBody>
      </p:sp>
      <p:sp>
        <p:nvSpPr>
          <p:cNvPr id="39" name="Curved Down Arrow 38"/>
          <p:cNvSpPr/>
          <p:nvPr/>
        </p:nvSpPr>
        <p:spPr>
          <a:xfrm>
            <a:off x="2468880" y="2438400"/>
            <a:ext cx="1645920" cy="6096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cxnSp>
        <p:nvCxnSpPr>
          <p:cNvPr id="41" name="Straight Connector 40"/>
          <p:cNvCxnSpPr/>
          <p:nvPr/>
        </p:nvCxnSpPr>
        <p:spPr>
          <a:xfrm>
            <a:off x="9067800" y="22098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256190" y="1600200"/>
            <a:ext cx="640080" cy="548640"/>
          </a:xfrm>
          <a:prstGeom prst="rect">
            <a:avLst/>
          </a:prstGeom>
          <a:noFill/>
        </p:spPr>
        <p:txBody>
          <a:bodyPr wrap="square" rtlCol="0">
            <a:spAutoFit/>
          </a:bodyPr>
          <a:lstStyle/>
          <a:p>
            <a:r>
              <a:rPr lang="bn-BD" sz="3200" dirty="0">
                <a:latin typeface="NikoshBAN" pitchFamily="2" charset="0"/>
                <a:cs typeface="NikoshBAN" pitchFamily="2" charset="0"/>
              </a:rPr>
              <a:t>১৬</a:t>
            </a:r>
            <a:endParaRPr lang="en-US" sz="3200" dirty="0">
              <a:latin typeface="NikoshBAN" pitchFamily="2" charset="0"/>
              <a:cs typeface="NikoshBAN" pitchFamily="2" charset="0"/>
            </a:endParaRPr>
          </a:p>
        </p:txBody>
      </p:sp>
      <p:sp>
        <p:nvSpPr>
          <p:cNvPr id="43" name="TextBox 42"/>
          <p:cNvSpPr txBox="1"/>
          <p:nvPr/>
        </p:nvSpPr>
        <p:spPr>
          <a:xfrm>
            <a:off x="9220200" y="2209800"/>
            <a:ext cx="640080" cy="457200"/>
          </a:xfrm>
          <a:prstGeom prst="rect">
            <a:avLst/>
          </a:prstGeom>
          <a:noFill/>
        </p:spPr>
        <p:txBody>
          <a:bodyPr wrap="square" rtlCol="0">
            <a:spAutoFit/>
          </a:bodyPr>
          <a:lstStyle/>
          <a:p>
            <a:r>
              <a:rPr lang="bn-BD" sz="3200" dirty="0">
                <a:latin typeface="NikoshBAN" pitchFamily="2" charset="0"/>
                <a:cs typeface="NikoshBAN" pitchFamily="2" charset="0"/>
              </a:rPr>
              <a:t>২০</a:t>
            </a:r>
            <a:endParaRPr lang="en-US" sz="3200" dirty="0">
              <a:latin typeface="NikoshBAN" pitchFamily="2" charset="0"/>
              <a:cs typeface="NikoshBAN" pitchFamily="2" charset="0"/>
            </a:endParaRPr>
          </a:p>
        </p:txBody>
      </p:sp>
      <p:cxnSp>
        <p:nvCxnSpPr>
          <p:cNvPr id="44" name="Straight Connector 43"/>
          <p:cNvCxnSpPr/>
          <p:nvPr/>
        </p:nvCxnSpPr>
        <p:spPr>
          <a:xfrm>
            <a:off x="9214690" y="2362200"/>
            <a:ext cx="538910" cy="228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5" name="Straight Connector 44"/>
          <p:cNvCxnSpPr/>
          <p:nvPr/>
        </p:nvCxnSpPr>
        <p:spPr>
          <a:xfrm>
            <a:off x="9296400" y="1828800"/>
            <a:ext cx="538910" cy="228600"/>
          </a:xfrm>
          <a:prstGeom prst="line">
            <a:avLst/>
          </a:prstGeom>
          <a:ln/>
        </p:spPr>
        <p:style>
          <a:lnRef idx="1">
            <a:schemeClr val="accent6"/>
          </a:lnRef>
          <a:fillRef idx="0">
            <a:schemeClr val="accent6"/>
          </a:fillRef>
          <a:effectRef idx="0">
            <a:schemeClr val="accent6"/>
          </a:effectRef>
          <a:fontRef idx="minor">
            <a:schemeClr val="tx1"/>
          </a:fontRef>
        </p:style>
      </p:cxnSp>
      <p:sp>
        <p:nvSpPr>
          <p:cNvPr id="46" name="TextBox 45"/>
          <p:cNvSpPr txBox="1"/>
          <p:nvPr/>
        </p:nvSpPr>
        <p:spPr>
          <a:xfrm>
            <a:off x="9677400" y="1091625"/>
            <a:ext cx="365760" cy="584775"/>
          </a:xfrm>
          <a:prstGeom prst="rect">
            <a:avLst/>
          </a:prstGeom>
          <a:noFill/>
        </p:spPr>
        <p:txBody>
          <a:bodyPr wrap="square" rtlCol="0">
            <a:spAutoFit/>
          </a:bodyPr>
          <a:lstStyle/>
          <a:p>
            <a:r>
              <a:rPr lang="bn-BD" sz="3200" dirty="0">
                <a:latin typeface="NikoshBAN" pitchFamily="2" charset="0"/>
                <a:cs typeface="NikoshBAN" pitchFamily="2" charset="0"/>
              </a:rPr>
              <a:t>৮</a:t>
            </a:r>
            <a:endParaRPr lang="en-US" sz="3200" dirty="0">
              <a:latin typeface="NikoshBAN" pitchFamily="2" charset="0"/>
              <a:cs typeface="NikoshBAN" pitchFamily="2" charset="0"/>
            </a:endParaRPr>
          </a:p>
        </p:txBody>
      </p:sp>
      <p:sp>
        <p:nvSpPr>
          <p:cNvPr id="47" name="TextBox 46"/>
          <p:cNvSpPr txBox="1"/>
          <p:nvPr/>
        </p:nvSpPr>
        <p:spPr>
          <a:xfrm>
            <a:off x="9753600" y="2667000"/>
            <a:ext cx="548640" cy="457200"/>
          </a:xfrm>
          <a:prstGeom prst="rect">
            <a:avLst/>
          </a:prstGeom>
          <a:noFill/>
        </p:spPr>
        <p:txBody>
          <a:bodyPr wrap="square" rtlCol="0">
            <a:spAutoFit/>
          </a:bodyPr>
          <a:lstStyle/>
          <a:p>
            <a:r>
              <a:rPr lang="bn-BD" sz="3200" dirty="0">
                <a:latin typeface="NikoshBAN" pitchFamily="2" charset="0"/>
                <a:cs typeface="NikoshBAN" pitchFamily="2" charset="0"/>
              </a:rPr>
              <a:t>১০</a:t>
            </a:r>
            <a:endParaRPr lang="en-US" sz="3200" dirty="0">
              <a:latin typeface="NikoshBAN" pitchFamily="2" charset="0"/>
              <a:cs typeface="NikoshBAN" pitchFamily="2" charset="0"/>
            </a:endParaRPr>
          </a:p>
        </p:txBody>
      </p:sp>
      <p:cxnSp>
        <p:nvCxnSpPr>
          <p:cNvPr id="48" name="Straight Connector 47"/>
          <p:cNvCxnSpPr/>
          <p:nvPr/>
        </p:nvCxnSpPr>
        <p:spPr>
          <a:xfrm>
            <a:off x="9595690" y="1295400"/>
            <a:ext cx="538910" cy="228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a:off x="9753600" y="2895600"/>
            <a:ext cx="538910" cy="228600"/>
          </a:xfrm>
          <a:prstGeom prst="line">
            <a:avLst/>
          </a:prstGeom>
          <a:ln/>
        </p:spPr>
        <p:style>
          <a:lnRef idx="1">
            <a:schemeClr val="accent6"/>
          </a:lnRef>
          <a:fillRef idx="0">
            <a:schemeClr val="accent6"/>
          </a:fillRef>
          <a:effectRef idx="0">
            <a:schemeClr val="accent6"/>
          </a:effectRef>
          <a:fontRef idx="minor">
            <a:schemeClr val="tx1"/>
          </a:fontRef>
        </p:style>
      </p:cxnSp>
      <p:sp>
        <p:nvSpPr>
          <p:cNvPr id="50" name="TextBox 49"/>
          <p:cNvSpPr txBox="1"/>
          <p:nvPr/>
        </p:nvSpPr>
        <p:spPr>
          <a:xfrm>
            <a:off x="10155573" y="775503"/>
            <a:ext cx="365760" cy="584775"/>
          </a:xfrm>
          <a:prstGeom prst="rect">
            <a:avLst/>
          </a:prstGeom>
          <a:noFill/>
        </p:spPr>
        <p:txBody>
          <a:bodyPr wrap="square" rtlCol="0">
            <a:spAutoFit/>
          </a:bodyPr>
          <a:lstStyle/>
          <a:p>
            <a:r>
              <a:rPr lang="bn-BD" sz="3200" dirty="0">
                <a:latin typeface="NikoshBAN" pitchFamily="2" charset="0"/>
                <a:cs typeface="NikoshBAN" pitchFamily="2" charset="0"/>
              </a:rPr>
              <a:t>৪</a:t>
            </a:r>
            <a:endParaRPr lang="en-US" sz="3200" dirty="0">
              <a:latin typeface="NikoshBAN" pitchFamily="2" charset="0"/>
              <a:cs typeface="NikoshBAN" pitchFamily="2" charset="0"/>
            </a:endParaRPr>
          </a:p>
        </p:txBody>
      </p:sp>
      <p:sp>
        <p:nvSpPr>
          <p:cNvPr id="51" name="TextBox 50"/>
          <p:cNvSpPr txBox="1"/>
          <p:nvPr/>
        </p:nvSpPr>
        <p:spPr>
          <a:xfrm>
            <a:off x="10338453" y="3018136"/>
            <a:ext cx="365760" cy="584775"/>
          </a:xfrm>
          <a:prstGeom prst="rect">
            <a:avLst/>
          </a:prstGeom>
          <a:noFill/>
        </p:spPr>
        <p:txBody>
          <a:bodyPr wrap="square" rtlCol="0">
            <a:spAutoFit/>
          </a:bodyPr>
          <a:lstStyle/>
          <a:p>
            <a:r>
              <a:rPr lang="bn-BD" sz="3200" dirty="0">
                <a:latin typeface="NikoshBAN" pitchFamily="2" charset="0"/>
                <a:cs typeface="NikoshBAN" pitchFamily="2" charset="0"/>
              </a:rPr>
              <a:t>৫</a:t>
            </a:r>
            <a:endParaRPr lang="en-US" sz="3200" dirty="0">
              <a:latin typeface="NikoshBAN" pitchFamily="2" charset="0"/>
              <a:cs typeface="NikoshBAN" pitchFamily="2" charset="0"/>
            </a:endParaRPr>
          </a:p>
        </p:txBody>
      </p:sp>
      <p:cxnSp>
        <p:nvCxnSpPr>
          <p:cNvPr id="52" name="Straight Connector 51"/>
          <p:cNvCxnSpPr/>
          <p:nvPr/>
        </p:nvCxnSpPr>
        <p:spPr>
          <a:xfrm>
            <a:off x="9296400" y="50292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484790" y="4419600"/>
            <a:ext cx="640080" cy="548640"/>
          </a:xfrm>
          <a:prstGeom prst="rect">
            <a:avLst/>
          </a:prstGeom>
          <a:noFill/>
        </p:spPr>
        <p:txBody>
          <a:bodyPr wrap="square" rtlCol="0">
            <a:spAutoFit/>
          </a:bodyPr>
          <a:lstStyle/>
          <a:p>
            <a:r>
              <a:rPr lang="bn-BD" sz="3200" dirty="0">
                <a:latin typeface="NikoshBAN" pitchFamily="2" charset="0"/>
                <a:cs typeface="NikoshBAN" pitchFamily="2" charset="0"/>
              </a:rPr>
              <a:t>১৬</a:t>
            </a:r>
            <a:endParaRPr lang="en-US" sz="3200" dirty="0">
              <a:latin typeface="NikoshBAN" pitchFamily="2" charset="0"/>
              <a:cs typeface="NikoshBAN" pitchFamily="2" charset="0"/>
            </a:endParaRPr>
          </a:p>
        </p:txBody>
      </p:sp>
      <p:sp>
        <p:nvSpPr>
          <p:cNvPr id="54" name="TextBox 53"/>
          <p:cNvSpPr txBox="1"/>
          <p:nvPr/>
        </p:nvSpPr>
        <p:spPr>
          <a:xfrm>
            <a:off x="9448800" y="5029200"/>
            <a:ext cx="640080" cy="457200"/>
          </a:xfrm>
          <a:prstGeom prst="rect">
            <a:avLst/>
          </a:prstGeom>
          <a:noFill/>
        </p:spPr>
        <p:txBody>
          <a:bodyPr wrap="square" rtlCol="0">
            <a:spAutoFit/>
          </a:bodyPr>
          <a:lstStyle/>
          <a:p>
            <a:r>
              <a:rPr lang="bn-BD" sz="3200" dirty="0">
                <a:latin typeface="NikoshBAN" pitchFamily="2" charset="0"/>
                <a:cs typeface="NikoshBAN" pitchFamily="2" charset="0"/>
              </a:rPr>
              <a:t>২০</a:t>
            </a:r>
            <a:endParaRPr lang="en-US" sz="3200" dirty="0">
              <a:latin typeface="NikoshBAN" pitchFamily="2" charset="0"/>
              <a:cs typeface="NikoshBAN" pitchFamily="2" charset="0"/>
            </a:endParaRPr>
          </a:p>
        </p:txBody>
      </p:sp>
      <p:cxnSp>
        <p:nvCxnSpPr>
          <p:cNvPr id="55" name="Straight Connector 54"/>
          <p:cNvCxnSpPr/>
          <p:nvPr/>
        </p:nvCxnSpPr>
        <p:spPr>
          <a:xfrm>
            <a:off x="9519490" y="4648200"/>
            <a:ext cx="538910" cy="228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a:xfrm>
            <a:off x="9443290" y="5257800"/>
            <a:ext cx="538910" cy="228600"/>
          </a:xfrm>
          <a:prstGeom prst="line">
            <a:avLst/>
          </a:prstGeom>
          <a:ln/>
        </p:spPr>
        <p:style>
          <a:lnRef idx="1">
            <a:schemeClr val="accent6"/>
          </a:lnRef>
          <a:fillRef idx="0">
            <a:schemeClr val="accent6"/>
          </a:fillRef>
          <a:effectRef idx="0">
            <a:schemeClr val="accent6"/>
          </a:effectRef>
          <a:fontRef idx="minor">
            <a:schemeClr val="tx1"/>
          </a:fontRef>
        </p:style>
      </p:cxnSp>
      <p:sp>
        <p:nvSpPr>
          <p:cNvPr id="57" name="TextBox 56"/>
          <p:cNvSpPr txBox="1"/>
          <p:nvPr/>
        </p:nvSpPr>
        <p:spPr>
          <a:xfrm>
            <a:off x="9982200" y="4038600"/>
            <a:ext cx="365760" cy="584775"/>
          </a:xfrm>
          <a:prstGeom prst="rect">
            <a:avLst/>
          </a:prstGeom>
          <a:noFill/>
        </p:spPr>
        <p:txBody>
          <a:bodyPr wrap="square" rtlCol="0">
            <a:spAutoFit/>
          </a:bodyPr>
          <a:lstStyle/>
          <a:p>
            <a:r>
              <a:rPr lang="bn-BD" sz="3200" dirty="0">
                <a:latin typeface="NikoshBAN" pitchFamily="2" charset="0"/>
                <a:cs typeface="NikoshBAN" pitchFamily="2" charset="0"/>
              </a:rPr>
              <a:t>৪</a:t>
            </a:r>
            <a:endParaRPr lang="en-US" sz="3200" dirty="0">
              <a:latin typeface="NikoshBAN" pitchFamily="2" charset="0"/>
              <a:cs typeface="NikoshBAN" pitchFamily="2" charset="0"/>
            </a:endParaRPr>
          </a:p>
        </p:txBody>
      </p:sp>
      <p:sp>
        <p:nvSpPr>
          <p:cNvPr id="58" name="TextBox 57"/>
          <p:cNvSpPr txBox="1"/>
          <p:nvPr/>
        </p:nvSpPr>
        <p:spPr>
          <a:xfrm>
            <a:off x="10134600" y="5358825"/>
            <a:ext cx="365760" cy="584775"/>
          </a:xfrm>
          <a:prstGeom prst="rect">
            <a:avLst/>
          </a:prstGeom>
          <a:noFill/>
        </p:spPr>
        <p:txBody>
          <a:bodyPr wrap="square" rtlCol="0">
            <a:spAutoFit/>
          </a:bodyPr>
          <a:lstStyle/>
          <a:p>
            <a:r>
              <a:rPr lang="bn-BD" sz="3200" dirty="0">
                <a:latin typeface="NikoshBAN" pitchFamily="2" charset="0"/>
                <a:cs typeface="NikoshBAN" pitchFamily="2" charset="0"/>
              </a:rPr>
              <a:t>৫</a:t>
            </a:r>
            <a:endParaRPr lang="en-US" sz="3200" dirty="0">
              <a:latin typeface="NikoshBAN" pitchFamily="2" charset="0"/>
              <a:cs typeface="NikoshBAN" pitchFamily="2" charset="0"/>
            </a:endParaRPr>
          </a:p>
        </p:txBody>
      </p:sp>
      <p:sp>
        <p:nvSpPr>
          <p:cNvPr id="59" name="TextBox 58"/>
          <p:cNvSpPr txBox="1"/>
          <p:nvPr/>
        </p:nvSpPr>
        <p:spPr>
          <a:xfrm>
            <a:off x="10294620" y="4697851"/>
            <a:ext cx="518160" cy="584775"/>
          </a:xfrm>
          <a:prstGeom prst="rect">
            <a:avLst/>
          </a:prstGeom>
          <a:noFill/>
        </p:spPr>
        <p:txBody>
          <a:bodyPr wrap="square" rtlCol="0">
            <a:spAutoFit/>
          </a:bodyPr>
          <a:lstStyle/>
          <a:p>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60" name="TextBox 59"/>
          <p:cNvSpPr txBox="1"/>
          <p:nvPr/>
        </p:nvSpPr>
        <p:spPr>
          <a:xfrm>
            <a:off x="11206910" y="4469251"/>
            <a:ext cx="365760" cy="584775"/>
          </a:xfrm>
          <a:prstGeom prst="rect">
            <a:avLst/>
          </a:prstGeom>
          <a:noFill/>
        </p:spPr>
        <p:txBody>
          <a:bodyPr wrap="square" rtlCol="0">
            <a:spAutoFit/>
          </a:bodyPr>
          <a:lstStyle/>
          <a:p>
            <a:r>
              <a:rPr lang="bn-BD" sz="3200" dirty="0">
                <a:latin typeface="NikoshBAN" pitchFamily="2" charset="0"/>
                <a:cs typeface="NikoshBAN" pitchFamily="2" charset="0"/>
              </a:rPr>
              <a:t>৪</a:t>
            </a:r>
            <a:endParaRPr lang="en-US" sz="3200" dirty="0">
              <a:latin typeface="NikoshBAN" pitchFamily="2" charset="0"/>
              <a:cs typeface="NikoshBAN" pitchFamily="2" charset="0"/>
            </a:endParaRPr>
          </a:p>
        </p:txBody>
      </p:sp>
      <p:cxnSp>
        <p:nvCxnSpPr>
          <p:cNvPr id="61" name="Straight Connector 60"/>
          <p:cNvCxnSpPr/>
          <p:nvPr/>
        </p:nvCxnSpPr>
        <p:spPr>
          <a:xfrm>
            <a:off x="10896600" y="5054027"/>
            <a:ext cx="838200" cy="12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170920" y="5054025"/>
            <a:ext cx="365760" cy="584775"/>
          </a:xfrm>
          <a:prstGeom prst="rect">
            <a:avLst/>
          </a:prstGeom>
          <a:noFill/>
        </p:spPr>
        <p:txBody>
          <a:bodyPr wrap="square" rtlCol="0">
            <a:spAutoFit/>
          </a:bodyPr>
          <a:lstStyle/>
          <a:p>
            <a:r>
              <a:rPr lang="bn-BD" sz="3200" dirty="0">
                <a:latin typeface="NikoshBAN" pitchFamily="2" charset="0"/>
                <a:cs typeface="NikoshBAN" pitchFamily="2" charset="0"/>
              </a:rPr>
              <a:t>৫</a:t>
            </a:r>
            <a:endParaRPr lang="en-US" sz="3200" dirty="0">
              <a:latin typeface="NikoshBAN" pitchFamily="2" charset="0"/>
              <a:cs typeface="NikoshBAN" pitchFamily="2" charset="0"/>
            </a:endParaRPr>
          </a:p>
        </p:txBody>
      </p:sp>
      <p:sp>
        <p:nvSpPr>
          <p:cNvPr id="63" name="TextBox 62"/>
          <p:cNvSpPr txBox="1"/>
          <p:nvPr/>
        </p:nvSpPr>
        <p:spPr>
          <a:xfrm>
            <a:off x="10210800" y="1905000"/>
            <a:ext cx="518160" cy="584775"/>
          </a:xfrm>
          <a:prstGeom prst="rect">
            <a:avLst/>
          </a:prstGeom>
          <a:noFill/>
        </p:spPr>
        <p:txBody>
          <a:bodyPr wrap="square" rtlCol="0">
            <a:spAutoFit/>
          </a:bodyPr>
          <a:lstStyle/>
          <a:p>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64" name="TextBox 63"/>
          <p:cNvSpPr txBox="1"/>
          <p:nvPr/>
        </p:nvSpPr>
        <p:spPr>
          <a:xfrm>
            <a:off x="11123090" y="1676400"/>
            <a:ext cx="365760" cy="584775"/>
          </a:xfrm>
          <a:prstGeom prst="rect">
            <a:avLst/>
          </a:prstGeom>
          <a:noFill/>
        </p:spPr>
        <p:txBody>
          <a:bodyPr wrap="square" rtlCol="0">
            <a:spAutoFit/>
          </a:bodyPr>
          <a:lstStyle/>
          <a:p>
            <a:r>
              <a:rPr lang="bn-BD" sz="3200" dirty="0">
                <a:latin typeface="NikoshBAN" pitchFamily="2" charset="0"/>
                <a:cs typeface="NikoshBAN" pitchFamily="2" charset="0"/>
              </a:rPr>
              <a:t>৪</a:t>
            </a:r>
            <a:endParaRPr lang="en-US" sz="3200" dirty="0">
              <a:latin typeface="NikoshBAN" pitchFamily="2" charset="0"/>
              <a:cs typeface="NikoshBAN" pitchFamily="2" charset="0"/>
            </a:endParaRPr>
          </a:p>
        </p:txBody>
      </p:sp>
      <p:cxnSp>
        <p:nvCxnSpPr>
          <p:cNvPr id="65" name="Straight Connector 64"/>
          <p:cNvCxnSpPr/>
          <p:nvPr/>
        </p:nvCxnSpPr>
        <p:spPr>
          <a:xfrm>
            <a:off x="10812780" y="2261176"/>
            <a:ext cx="838200" cy="12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087100" y="2261174"/>
            <a:ext cx="365760" cy="584775"/>
          </a:xfrm>
          <a:prstGeom prst="rect">
            <a:avLst/>
          </a:prstGeom>
          <a:noFill/>
        </p:spPr>
        <p:txBody>
          <a:bodyPr wrap="square" rtlCol="0">
            <a:spAutoFit/>
          </a:bodyPr>
          <a:lstStyle/>
          <a:p>
            <a:r>
              <a:rPr lang="bn-BD" sz="3200" dirty="0">
                <a:latin typeface="NikoshBAN" pitchFamily="2" charset="0"/>
                <a:cs typeface="NikoshBAN" pitchFamily="2" charset="0"/>
              </a:rPr>
              <a:t>৫</a:t>
            </a:r>
            <a:endParaRPr lang="en-US" sz="3200" dirty="0">
              <a:latin typeface="NikoshBAN" pitchFamily="2" charset="0"/>
              <a:cs typeface="NikoshBAN" pitchFamily="2" charset="0"/>
            </a:endParaRPr>
          </a:p>
        </p:txBody>
      </p:sp>
      <p:pic>
        <p:nvPicPr>
          <p:cNvPr id="68" name="Picture 6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381000"/>
            <a:ext cx="5077534" cy="933580"/>
          </a:xfrm>
          <a:prstGeom prst="rect">
            <a:avLst/>
          </a:prstGeom>
        </p:spPr>
      </p:pic>
      <p:sp>
        <p:nvSpPr>
          <p:cNvPr id="69" name="TextBox 68"/>
          <p:cNvSpPr txBox="1"/>
          <p:nvPr/>
        </p:nvSpPr>
        <p:spPr>
          <a:xfrm>
            <a:off x="228600" y="5552182"/>
            <a:ext cx="6450205"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200" dirty="0">
                <a:latin typeface="NikoshBAN" pitchFamily="2" charset="0"/>
                <a:cs typeface="NikoshBAN" pitchFamily="2" charset="0"/>
              </a:rPr>
              <a:t>পর পর ২ বার ২ দিয়ে ভাগ করা আর ৪ দিয়ে ভাগ করা একই কথা।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00815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53" presetClass="entr" presetSubtype="16"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p:cTn id="100" dur="500" fill="hold"/>
                                        <p:tgtEl>
                                          <p:spTgt spid="34"/>
                                        </p:tgtEl>
                                        <p:attrNameLst>
                                          <p:attrName>ppt_w</p:attrName>
                                        </p:attrNameLst>
                                      </p:cBhvr>
                                      <p:tavLst>
                                        <p:tav tm="0">
                                          <p:val>
                                            <p:fltVal val="0"/>
                                          </p:val>
                                        </p:tav>
                                        <p:tav tm="100000">
                                          <p:val>
                                            <p:strVal val="#ppt_w"/>
                                          </p:val>
                                        </p:tav>
                                      </p:tavLst>
                                    </p:anim>
                                    <p:anim calcmode="lin" valueType="num">
                                      <p:cBhvr>
                                        <p:cTn id="101" dur="500" fill="hold"/>
                                        <p:tgtEl>
                                          <p:spTgt spid="34"/>
                                        </p:tgtEl>
                                        <p:attrNameLst>
                                          <p:attrName>ppt_h</p:attrName>
                                        </p:attrNameLst>
                                      </p:cBhvr>
                                      <p:tavLst>
                                        <p:tav tm="0">
                                          <p:val>
                                            <p:fltVal val="0"/>
                                          </p:val>
                                        </p:tav>
                                        <p:tav tm="100000">
                                          <p:val>
                                            <p:strVal val="#ppt_h"/>
                                          </p:val>
                                        </p:tav>
                                      </p:tavLst>
                                    </p:anim>
                                    <p:animEffect transition="in" filter="fade">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left)">
                                      <p:cBhvr>
                                        <p:cTn id="107" dur="500"/>
                                        <p:tgtEl>
                                          <p:spTgt spid="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wipe(left)">
                                      <p:cBhvr>
                                        <p:cTn id="112" dur="500"/>
                                        <p:tgtEl>
                                          <p:spTgt spid="41"/>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wipe(left)">
                                      <p:cBhvr>
                                        <p:cTn id="118" dur="500"/>
                                        <p:tgtEl>
                                          <p:spTgt spid="4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wipe(down)">
                                      <p:cBhvr>
                                        <p:cTn id="123" dur="500"/>
                                        <p:tgtEl>
                                          <p:spTgt spid="44"/>
                                        </p:tgtEl>
                                      </p:cBhvr>
                                    </p:animEffect>
                                  </p:childTnLst>
                                </p:cTn>
                              </p:par>
                              <p:par>
                                <p:cTn id="124" presetID="22" presetClass="entr" presetSubtype="4" fill="hold"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wipe(down)">
                                      <p:cBhvr>
                                        <p:cTn id="126" dur="500"/>
                                        <p:tgtEl>
                                          <p:spTgt spid="45"/>
                                        </p:tgtEl>
                                      </p:cBhvr>
                                    </p:animEffect>
                                  </p:childTnLst>
                                </p:cTn>
                              </p:par>
                            </p:childTnLst>
                          </p:cTn>
                        </p:par>
                        <p:par>
                          <p:cTn id="127" fill="hold">
                            <p:stCondLst>
                              <p:cond delay="500"/>
                            </p:stCondLst>
                            <p:childTnLst>
                              <p:par>
                                <p:cTn id="128" presetID="53" presetClass="entr" presetSubtype="16"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p:cTn id="130" dur="500" fill="hold"/>
                                        <p:tgtEl>
                                          <p:spTgt spid="46"/>
                                        </p:tgtEl>
                                        <p:attrNameLst>
                                          <p:attrName>ppt_w</p:attrName>
                                        </p:attrNameLst>
                                      </p:cBhvr>
                                      <p:tavLst>
                                        <p:tav tm="0">
                                          <p:val>
                                            <p:fltVal val="0"/>
                                          </p:val>
                                        </p:tav>
                                        <p:tav tm="100000">
                                          <p:val>
                                            <p:strVal val="#ppt_w"/>
                                          </p:val>
                                        </p:tav>
                                      </p:tavLst>
                                    </p:anim>
                                    <p:anim calcmode="lin" valueType="num">
                                      <p:cBhvr>
                                        <p:cTn id="131" dur="500" fill="hold"/>
                                        <p:tgtEl>
                                          <p:spTgt spid="46"/>
                                        </p:tgtEl>
                                        <p:attrNameLst>
                                          <p:attrName>ppt_h</p:attrName>
                                        </p:attrNameLst>
                                      </p:cBhvr>
                                      <p:tavLst>
                                        <p:tav tm="0">
                                          <p:val>
                                            <p:fltVal val="0"/>
                                          </p:val>
                                        </p:tav>
                                        <p:tav tm="100000">
                                          <p:val>
                                            <p:strVal val="#ppt_h"/>
                                          </p:val>
                                        </p:tav>
                                      </p:tavLst>
                                    </p:anim>
                                    <p:animEffect transition="in" filter="fade">
                                      <p:cBhvr>
                                        <p:cTn id="132" dur="500"/>
                                        <p:tgtEl>
                                          <p:spTgt spid="46"/>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p:cTn id="135" dur="500" fill="hold"/>
                                        <p:tgtEl>
                                          <p:spTgt spid="47"/>
                                        </p:tgtEl>
                                        <p:attrNameLst>
                                          <p:attrName>ppt_w</p:attrName>
                                        </p:attrNameLst>
                                      </p:cBhvr>
                                      <p:tavLst>
                                        <p:tav tm="0">
                                          <p:val>
                                            <p:fltVal val="0"/>
                                          </p:val>
                                        </p:tav>
                                        <p:tav tm="100000">
                                          <p:val>
                                            <p:strVal val="#ppt_w"/>
                                          </p:val>
                                        </p:tav>
                                      </p:tavLst>
                                    </p:anim>
                                    <p:anim calcmode="lin" valueType="num">
                                      <p:cBhvr>
                                        <p:cTn id="136" dur="500" fill="hold"/>
                                        <p:tgtEl>
                                          <p:spTgt spid="47"/>
                                        </p:tgtEl>
                                        <p:attrNameLst>
                                          <p:attrName>ppt_h</p:attrName>
                                        </p:attrNameLst>
                                      </p:cBhvr>
                                      <p:tavLst>
                                        <p:tav tm="0">
                                          <p:val>
                                            <p:fltVal val="0"/>
                                          </p:val>
                                        </p:tav>
                                        <p:tav tm="100000">
                                          <p:val>
                                            <p:strVal val="#ppt_h"/>
                                          </p:val>
                                        </p:tav>
                                      </p:tavLst>
                                    </p:anim>
                                    <p:animEffect transition="in" filter="fade">
                                      <p:cBhvr>
                                        <p:cTn id="137" dur="500"/>
                                        <p:tgtEl>
                                          <p:spTgt spid="47"/>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wipe(down)">
                                      <p:cBhvr>
                                        <p:cTn id="142" dur="500"/>
                                        <p:tgtEl>
                                          <p:spTgt spid="49"/>
                                        </p:tgtEl>
                                      </p:cBhvr>
                                    </p:animEffect>
                                  </p:childTnLst>
                                </p:cTn>
                              </p:par>
                              <p:par>
                                <p:cTn id="143" presetID="22" presetClass="entr" presetSubtype="4" fill="hold" nodeType="with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wipe(down)">
                                      <p:cBhvr>
                                        <p:cTn id="145" dur="500"/>
                                        <p:tgtEl>
                                          <p:spTgt spid="48"/>
                                        </p:tgtEl>
                                      </p:cBhvr>
                                    </p:animEffect>
                                  </p:childTnLst>
                                </p:cTn>
                              </p:par>
                            </p:childTnLst>
                          </p:cTn>
                        </p:par>
                        <p:par>
                          <p:cTn id="146" fill="hold">
                            <p:stCondLst>
                              <p:cond delay="500"/>
                            </p:stCondLst>
                            <p:childTnLst>
                              <p:par>
                                <p:cTn id="147" presetID="53" presetClass="entr" presetSubtype="16"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p:cTn id="149" dur="500" fill="hold"/>
                                        <p:tgtEl>
                                          <p:spTgt spid="50"/>
                                        </p:tgtEl>
                                        <p:attrNameLst>
                                          <p:attrName>ppt_w</p:attrName>
                                        </p:attrNameLst>
                                      </p:cBhvr>
                                      <p:tavLst>
                                        <p:tav tm="0">
                                          <p:val>
                                            <p:fltVal val="0"/>
                                          </p:val>
                                        </p:tav>
                                        <p:tav tm="100000">
                                          <p:val>
                                            <p:strVal val="#ppt_w"/>
                                          </p:val>
                                        </p:tav>
                                      </p:tavLst>
                                    </p:anim>
                                    <p:anim calcmode="lin" valueType="num">
                                      <p:cBhvr>
                                        <p:cTn id="150" dur="500" fill="hold"/>
                                        <p:tgtEl>
                                          <p:spTgt spid="50"/>
                                        </p:tgtEl>
                                        <p:attrNameLst>
                                          <p:attrName>ppt_h</p:attrName>
                                        </p:attrNameLst>
                                      </p:cBhvr>
                                      <p:tavLst>
                                        <p:tav tm="0">
                                          <p:val>
                                            <p:fltVal val="0"/>
                                          </p:val>
                                        </p:tav>
                                        <p:tav tm="100000">
                                          <p:val>
                                            <p:strVal val="#ppt_h"/>
                                          </p:val>
                                        </p:tav>
                                      </p:tavLst>
                                    </p:anim>
                                    <p:animEffect transition="in" filter="fade">
                                      <p:cBhvr>
                                        <p:cTn id="151" dur="500"/>
                                        <p:tgtEl>
                                          <p:spTgt spid="50"/>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51"/>
                                        </p:tgtEl>
                                        <p:attrNameLst>
                                          <p:attrName>style.visibility</p:attrName>
                                        </p:attrNameLst>
                                      </p:cBhvr>
                                      <p:to>
                                        <p:strVal val="visible"/>
                                      </p:to>
                                    </p:set>
                                    <p:anim calcmode="lin" valueType="num">
                                      <p:cBhvr>
                                        <p:cTn id="154" dur="500" fill="hold"/>
                                        <p:tgtEl>
                                          <p:spTgt spid="51"/>
                                        </p:tgtEl>
                                        <p:attrNameLst>
                                          <p:attrName>ppt_w</p:attrName>
                                        </p:attrNameLst>
                                      </p:cBhvr>
                                      <p:tavLst>
                                        <p:tav tm="0">
                                          <p:val>
                                            <p:fltVal val="0"/>
                                          </p:val>
                                        </p:tav>
                                        <p:tav tm="100000">
                                          <p:val>
                                            <p:strVal val="#ppt_w"/>
                                          </p:val>
                                        </p:tav>
                                      </p:tavLst>
                                    </p:anim>
                                    <p:anim calcmode="lin" valueType="num">
                                      <p:cBhvr>
                                        <p:cTn id="155" dur="500" fill="hold"/>
                                        <p:tgtEl>
                                          <p:spTgt spid="51"/>
                                        </p:tgtEl>
                                        <p:attrNameLst>
                                          <p:attrName>ppt_h</p:attrName>
                                        </p:attrNameLst>
                                      </p:cBhvr>
                                      <p:tavLst>
                                        <p:tav tm="0">
                                          <p:val>
                                            <p:fltVal val="0"/>
                                          </p:val>
                                        </p:tav>
                                        <p:tav tm="100000">
                                          <p:val>
                                            <p:strVal val="#ppt_h"/>
                                          </p:val>
                                        </p:tav>
                                      </p:tavLst>
                                    </p:anim>
                                    <p:animEffect transition="in" filter="fade">
                                      <p:cBhvr>
                                        <p:cTn id="156" dur="500"/>
                                        <p:tgtEl>
                                          <p:spTgt spid="51"/>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wipe(left)">
                                      <p:cBhvr>
                                        <p:cTn id="161" dur="500"/>
                                        <p:tgtEl>
                                          <p:spTgt spid="63"/>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64"/>
                                        </p:tgtEl>
                                        <p:attrNameLst>
                                          <p:attrName>style.visibility</p:attrName>
                                        </p:attrNameLst>
                                      </p:cBhvr>
                                      <p:to>
                                        <p:strVal val="visible"/>
                                      </p:to>
                                    </p:set>
                                    <p:animEffect transition="in" filter="wipe(left)">
                                      <p:cBhvr>
                                        <p:cTn id="164" dur="500"/>
                                        <p:tgtEl>
                                          <p:spTgt spid="64"/>
                                        </p:tgtEl>
                                      </p:cBhvr>
                                    </p:animEffect>
                                  </p:childTnLst>
                                </p:cTn>
                              </p:par>
                              <p:par>
                                <p:cTn id="165" presetID="22" presetClass="entr" presetSubtype="8" fill="hold" nodeType="withEffect">
                                  <p:stCondLst>
                                    <p:cond delay="0"/>
                                  </p:stCondLst>
                                  <p:childTnLst>
                                    <p:set>
                                      <p:cBhvr>
                                        <p:cTn id="166" dur="1" fill="hold">
                                          <p:stCondLst>
                                            <p:cond delay="0"/>
                                          </p:stCondLst>
                                        </p:cTn>
                                        <p:tgtEl>
                                          <p:spTgt spid="65"/>
                                        </p:tgtEl>
                                        <p:attrNameLst>
                                          <p:attrName>style.visibility</p:attrName>
                                        </p:attrNameLst>
                                      </p:cBhvr>
                                      <p:to>
                                        <p:strVal val="visible"/>
                                      </p:to>
                                    </p:set>
                                    <p:animEffect transition="in" filter="wipe(left)">
                                      <p:cBhvr>
                                        <p:cTn id="167" dur="500"/>
                                        <p:tgtEl>
                                          <p:spTgt spid="65"/>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66"/>
                                        </p:tgtEl>
                                        <p:attrNameLst>
                                          <p:attrName>style.visibility</p:attrName>
                                        </p:attrNameLst>
                                      </p:cBhvr>
                                      <p:to>
                                        <p:strVal val="visible"/>
                                      </p:to>
                                    </p:set>
                                    <p:animEffect transition="in" filter="wipe(left)">
                                      <p:cBhvr>
                                        <p:cTn id="170" dur="500"/>
                                        <p:tgtEl>
                                          <p:spTgt spid="6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9"/>
                                        </p:tgtEl>
                                        <p:attrNameLst>
                                          <p:attrName>style.visibility</p:attrName>
                                        </p:attrNameLst>
                                      </p:cBhvr>
                                      <p:to>
                                        <p:strVal val="visible"/>
                                      </p:to>
                                    </p:set>
                                    <p:animEffect transition="in" filter="wipe(left)">
                                      <p:cBhvr>
                                        <p:cTn id="175" dur="500"/>
                                        <p:tgtEl>
                                          <p:spTgt spid="9"/>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52"/>
                                        </p:tgtEl>
                                        <p:attrNameLst>
                                          <p:attrName>style.visibility</p:attrName>
                                        </p:attrNameLst>
                                      </p:cBhvr>
                                      <p:to>
                                        <p:strVal val="visible"/>
                                      </p:to>
                                    </p:set>
                                    <p:animEffect transition="in" filter="wipe(left)">
                                      <p:cBhvr>
                                        <p:cTn id="180" dur="500"/>
                                        <p:tgtEl>
                                          <p:spTgt spid="52"/>
                                        </p:tgtEl>
                                      </p:cBhvr>
                                    </p:animEffect>
                                  </p:childTnLst>
                                </p:cTn>
                              </p:par>
                              <p:par>
                                <p:cTn id="181" presetID="22" presetClass="entr" presetSubtype="8" fill="hold" grpId="0" nodeType="with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left)">
                                      <p:cBhvr>
                                        <p:cTn id="183" dur="500"/>
                                        <p:tgtEl>
                                          <p:spTgt spid="53"/>
                                        </p:tgtEl>
                                      </p:cBhvr>
                                    </p:animEffect>
                                  </p:childTnLst>
                                </p:cTn>
                              </p:par>
                              <p:par>
                                <p:cTn id="184" presetID="22" presetClass="entr" presetSubtype="8" fill="hold" grpId="0" nodeType="withEffect">
                                  <p:stCondLst>
                                    <p:cond delay="0"/>
                                  </p:stCondLst>
                                  <p:childTnLst>
                                    <p:set>
                                      <p:cBhvr>
                                        <p:cTn id="185" dur="1" fill="hold">
                                          <p:stCondLst>
                                            <p:cond delay="0"/>
                                          </p:stCondLst>
                                        </p:cTn>
                                        <p:tgtEl>
                                          <p:spTgt spid="54"/>
                                        </p:tgtEl>
                                        <p:attrNameLst>
                                          <p:attrName>style.visibility</p:attrName>
                                        </p:attrNameLst>
                                      </p:cBhvr>
                                      <p:to>
                                        <p:strVal val="visible"/>
                                      </p:to>
                                    </p:set>
                                    <p:animEffect transition="in" filter="wipe(left)">
                                      <p:cBhvr>
                                        <p:cTn id="186" dur="500"/>
                                        <p:tgtEl>
                                          <p:spTgt spid="54"/>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nodeType="click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wipe(down)">
                                      <p:cBhvr>
                                        <p:cTn id="191" dur="500"/>
                                        <p:tgtEl>
                                          <p:spTgt spid="55"/>
                                        </p:tgtEl>
                                      </p:cBhvr>
                                    </p:animEffect>
                                  </p:childTnLst>
                                </p:cTn>
                              </p:par>
                              <p:par>
                                <p:cTn id="192" presetID="22" presetClass="entr" presetSubtype="4" fill="hold" nodeType="withEffect">
                                  <p:stCondLst>
                                    <p:cond delay="0"/>
                                  </p:stCondLst>
                                  <p:childTnLst>
                                    <p:set>
                                      <p:cBhvr>
                                        <p:cTn id="193" dur="1" fill="hold">
                                          <p:stCondLst>
                                            <p:cond delay="0"/>
                                          </p:stCondLst>
                                        </p:cTn>
                                        <p:tgtEl>
                                          <p:spTgt spid="56"/>
                                        </p:tgtEl>
                                        <p:attrNameLst>
                                          <p:attrName>style.visibility</p:attrName>
                                        </p:attrNameLst>
                                      </p:cBhvr>
                                      <p:to>
                                        <p:strVal val="visible"/>
                                      </p:to>
                                    </p:set>
                                    <p:animEffect transition="in" filter="wipe(down)">
                                      <p:cBhvr>
                                        <p:cTn id="194" dur="500"/>
                                        <p:tgtEl>
                                          <p:spTgt spid="56"/>
                                        </p:tgtEl>
                                      </p:cBhvr>
                                    </p:animEffect>
                                  </p:childTnLst>
                                </p:cTn>
                              </p:par>
                            </p:childTnLst>
                          </p:cTn>
                        </p:par>
                        <p:par>
                          <p:cTn id="195" fill="hold">
                            <p:stCondLst>
                              <p:cond delay="500"/>
                            </p:stCondLst>
                            <p:childTnLst>
                              <p:par>
                                <p:cTn id="196" presetID="53" presetClass="entr" presetSubtype="16" fill="hold" grpId="0" nodeType="afterEffect">
                                  <p:stCondLst>
                                    <p:cond delay="0"/>
                                  </p:stCondLst>
                                  <p:childTnLst>
                                    <p:set>
                                      <p:cBhvr>
                                        <p:cTn id="197" dur="1" fill="hold">
                                          <p:stCondLst>
                                            <p:cond delay="0"/>
                                          </p:stCondLst>
                                        </p:cTn>
                                        <p:tgtEl>
                                          <p:spTgt spid="57"/>
                                        </p:tgtEl>
                                        <p:attrNameLst>
                                          <p:attrName>style.visibility</p:attrName>
                                        </p:attrNameLst>
                                      </p:cBhvr>
                                      <p:to>
                                        <p:strVal val="visible"/>
                                      </p:to>
                                    </p:set>
                                    <p:anim calcmode="lin" valueType="num">
                                      <p:cBhvr>
                                        <p:cTn id="198" dur="500" fill="hold"/>
                                        <p:tgtEl>
                                          <p:spTgt spid="57"/>
                                        </p:tgtEl>
                                        <p:attrNameLst>
                                          <p:attrName>ppt_w</p:attrName>
                                        </p:attrNameLst>
                                      </p:cBhvr>
                                      <p:tavLst>
                                        <p:tav tm="0">
                                          <p:val>
                                            <p:fltVal val="0"/>
                                          </p:val>
                                        </p:tav>
                                        <p:tav tm="100000">
                                          <p:val>
                                            <p:strVal val="#ppt_w"/>
                                          </p:val>
                                        </p:tav>
                                      </p:tavLst>
                                    </p:anim>
                                    <p:anim calcmode="lin" valueType="num">
                                      <p:cBhvr>
                                        <p:cTn id="199" dur="500" fill="hold"/>
                                        <p:tgtEl>
                                          <p:spTgt spid="57"/>
                                        </p:tgtEl>
                                        <p:attrNameLst>
                                          <p:attrName>ppt_h</p:attrName>
                                        </p:attrNameLst>
                                      </p:cBhvr>
                                      <p:tavLst>
                                        <p:tav tm="0">
                                          <p:val>
                                            <p:fltVal val="0"/>
                                          </p:val>
                                        </p:tav>
                                        <p:tav tm="100000">
                                          <p:val>
                                            <p:strVal val="#ppt_h"/>
                                          </p:val>
                                        </p:tav>
                                      </p:tavLst>
                                    </p:anim>
                                    <p:animEffect transition="in" filter="fade">
                                      <p:cBhvr>
                                        <p:cTn id="200" dur="500"/>
                                        <p:tgtEl>
                                          <p:spTgt spid="57"/>
                                        </p:tgtEl>
                                      </p:cBhvr>
                                    </p:animEffect>
                                  </p:childTnLst>
                                </p:cTn>
                              </p:par>
                              <p:par>
                                <p:cTn id="201" presetID="53" presetClass="entr" presetSubtype="16" fill="hold" grpId="0" nodeType="withEffect">
                                  <p:stCondLst>
                                    <p:cond delay="0"/>
                                  </p:stCondLst>
                                  <p:childTnLst>
                                    <p:set>
                                      <p:cBhvr>
                                        <p:cTn id="202" dur="1" fill="hold">
                                          <p:stCondLst>
                                            <p:cond delay="0"/>
                                          </p:stCondLst>
                                        </p:cTn>
                                        <p:tgtEl>
                                          <p:spTgt spid="58"/>
                                        </p:tgtEl>
                                        <p:attrNameLst>
                                          <p:attrName>style.visibility</p:attrName>
                                        </p:attrNameLst>
                                      </p:cBhvr>
                                      <p:to>
                                        <p:strVal val="visible"/>
                                      </p:to>
                                    </p:set>
                                    <p:anim calcmode="lin" valueType="num">
                                      <p:cBhvr>
                                        <p:cTn id="203" dur="500" fill="hold"/>
                                        <p:tgtEl>
                                          <p:spTgt spid="58"/>
                                        </p:tgtEl>
                                        <p:attrNameLst>
                                          <p:attrName>ppt_w</p:attrName>
                                        </p:attrNameLst>
                                      </p:cBhvr>
                                      <p:tavLst>
                                        <p:tav tm="0">
                                          <p:val>
                                            <p:fltVal val="0"/>
                                          </p:val>
                                        </p:tav>
                                        <p:tav tm="100000">
                                          <p:val>
                                            <p:strVal val="#ppt_w"/>
                                          </p:val>
                                        </p:tav>
                                      </p:tavLst>
                                    </p:anim>
                                    <p:anim calcmode="lin" valueType="num">
                                      <p:cBhvr>
                                        <p:cTn id="204" dur="500" fill="hold"/>
                                        <p:tgtEl>
                                          <p:spTgt spid="58"/>
                                        </p:tgtEl>
                                        <p:attrNameLst>
                                          <p:attrName>ppt_h</p:attrName>
                                        </p:attrNameLst>
                                      </p:cBhvr>
                                      <p:tavLst>
                                        <p:tav tm="0">
                                          <p:val>
                                            <p:fltVal val="0"/>
                                          </p:val>
                                        </p:tav>
                                        <p:tav tm="100000">
                                          <p:val>
                                            <p:strVal val="#ppt_h"/>
                                          </p:val>
                                        </p:tav>
                                      </p:tavLst>
                                    </p:anim>
                                    <p:animEffect transition="in" filter="fade">
                                      <p:cBhvr>
                                        <p:cTn id="205" dur="500"/>
                                        <p:tgtEl>
                                          <p:spTgt spid="58"/>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59"/>
                                        </p:tgtEl>
                                        <p:attrNameLst>
                                          <p:attrName>style.visibility</p:attrName>
                                        </p:attrNameLst>
                                      </p:cBhvr>
                                      <p:to>
                                        <p:strVal val="visible"/>
                                      </p:to>
                                    </p:set>
                                    <p:animEffect transition="in" filter="wipe(left)">
                                      <p:cBhvr>
                                        <p:cTn id="210" dur="500"/>
                                        <p:tgtEl>
                                          <p:spTgt spid="59"/>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60"/>
                                        </p:tgtEl>
                                        <p:attrNameLst>
                                          <p:attrName>style.visibility</p:attrName>
                                        </p:attrNameLst>
                                      </p:cBhvr>
                                      <p:to>
                                        <p:strVal val="visible"/>
                                      </p:to>
                                    </p:set>
                                    <p:animEffect transition="in" filter="wipe(left)">
                                      <p:cBhvr>
                                        <p:cTn id="213" dur="500"/>
                                        <p:tgtEl>
                                          <p:spTgt spid="60"/>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62"/>
                                        </p:tgtEl>
                                        <p:attrNameLst>
                                          <p:attrName>style.visibility</p:attrName>
                                        </p:attrNameLst>
                                      </p:cBhvr>
                                      <p:to>
                                        <p:strVal val="visible"/>
                                      </p:to>
                                    </p:set>
                                    <p:animEffect transition="in" filter="wipe(left)">
                                      <p:cBhvr>
                                        <p:cTn id="216" dur="500"/>
                                        <p:tgtEl>
                                          <p:spTgt spid="62"/>
                                        </p:tgtEl>
                                      </p:cBhvr>
                                    </p:animEffect>
                                  </p:childTnLst>
                                </p:cTn>
                              </p:par>
                              <p:par>
                                <p:cTn id="217" presetID="22" presetClass="entr" presetSubtype="8" fill="hold" nodeType="with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wipe(left)">
                                      <p:cBhvr>
                                        <p:cTn id="219" dur="500"/>
                                        <p:tgtEl>
                                          <p:spTgt spid="6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69"/>
                                        </p:tgtEl>
                                        <p:attrNameLst>
                                          <p:attrName>style.visibility</p:attrName>
                                        </p:attrNameLst>
                                      </p:cBhvr>
                                      <p:to>
                                        <p:strVal val="visible"/>
                                      </p:to>
                                    </p:set>
                                    <p:animEffect transition="in" filter="wipe(left)">
                                      <p:cBhvr>
                                        <p:cTn id="22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 grpId="0" animBg="1"/>
      <p:bldP spid="9" grpId="0" animBg="1"/>
      <p:bldP spid="13" grpId="0"/>
      <p:bldP spid="14" grpId="0"/>
      <p:bldP spid="15" grpId="0"/>
      <p:bldP spid="16" grpId="0"/>
      <p:bldP spid="17" grpId="0"/>
      <p:bldP spid="18" grpId="0"/>
      <p:bldP spid="19" grpId="0"/>
      <p:bldP spid="20" grpId="0"/>
      <p:bldP spid="23" grpId="0" animBg="1"/>
      <p:bldP spid="24" grpId="0" animBg="1"/>
      <p:bldP spid="27" grpId="0"/>
      <p:bldP spid="31" grpId="0"/>
      <p:bldP spid="32" grpId="0"/>
      <p:bldP spid="34" grpId="0"/>
      <p:bldP spid="35" grpId="0"/>
      <p:bldP spid="36" grpId="0"/>
      <p:bldP spid="37" grpId="0"/>
      <p:bldP spid="38" grpId="0"/>
      <p:bldP spid="39" grpId="0" animBg="1"/>
      <p:bldP spid="42" grpId="0"/>
      <p:bldP spid="43" grpId="0"/>
      <p:bldP spid="46" grpId="0"/>
      <p:bldP spid="47" grpId="0"/>
      <p:bldP spid="50" grpId="0"/>
      <p:bldP spid="51" grpId="0"/>
      <p:bldP spid="53" grpId="0"/>
      <p:bldP spid="54" grpId="0"/>
      <p:bldP spid="57" grpId="0"/>
      <p:bldP spid="58" grpId="0"/>
      <p:bldP spid="59" grpId="0"/>
      <p:bldP spid="60" grpId="0"/>
      <p:bldP spid="62" grpId="0"/>
      <p:bldP spid="63" grpId="0"/>
      <p:bldP spid="64" grpId="0"/>
      <p:bldP spid="66" grpId="0"/>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9600"/>
            <a:ext cx="1905000" cy="1645227"/>
          </a:xfrm>
          <a:prstGeom prst="rect">
            <a:avLst/>
          </a:prstGeom>
        </p:spPr>
      </p:pic>
      <p:sp>
        <p:nvSpPr>
          <p:cNvPr id="3" name="Rectangular Callout 2"/>
          <p:cNvSpPr/>
          <p:nvPr/>
        </p:nvSpPr>
        <p:spPr>
          <a:xfrm>
            <a:off x="2621280" y="670213"/>
            <a:ext cx="4267200" cy="762000"/>
          </a:xfrm>
          <a:prstGeom prst="wedgeRectCallout">
            <a:avLst>
              <a:gd name="adj1" fmla="val -59937"/>
              <a:gd name="adj2" fmla="val 4479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a:solidFill>
                  <a:sysClr val="windowText" lastClr="000000"/>
                </a:solidFill>
                <a:latin typeface="NikoshBAN" pitchFamily="2" charset="0"/>
                <a:cs typeface="NikoshBAN" pitchFamily="2" charset="0"/>
              </a:rPr>
              <a:t>১৬ এবং ২০ এর গ,সা,গু হলো ৪।  </a:t>
            </a:r>
            <a:endParaRPr lang="en-US" sz="3200" dirty="0">
              <a:solidFill>
                <a:sysClr val="windowText" lastClr="000000"/>
              </a:solidFill>
              <a:latin typeface="NikoshBAN" pitchFamily="2" charset="0"/>
              <a:cs typeface="NikoshBAN" pitchFamily="2" charset="0"/>
            </a:endParaRPr>
          </a:p>
        </p:txBody>
      </p:sp>
      <p:sp>
        <p:nvSpPr>
          <p:cNvPr id="5" name="Rounded Rectangle 4"/>
          <p:cNvSpPr/>
          <p:nvPr/>
        </p:nvSpPr>
        <p:spPr>
          <a:xfrm>
            <a:off x="838200" y="2895600"/>
            <a:ext cx="12039600" cy="1752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0">
            <a:schemeClr val="accent6"/>
          </a:lnRef>
          <a:fillRef idx="3">
            <a:schemeClr val="accent6"/>
          </a:fillRef>
          <a:effectRef idx="3">
            <a:schemeClr val="accent6"/>
          </a:effectRef>
          <a:fontRef idx="minor">
            <a:schemeClr val="lt1"/>
          </a:fontRef>
        </p:style>
        <p:txBody>
          <a:bodyPr rtlCol="0" anchor="ctr"/>
          <a:lstStyle/>
          <a:p>
            <a:pPr marL="571500" indent="-571500">
              <a:buFont typeface="Wingdings" pitchFamily="2" charset="2"/>
              <a:buChar char="q"/>
            </a:pPr>
            <a:r>
              <a:rPr lang="bn-BD" sz="3600" b="1" dirty="0">
                <a:solidFill>
                  <a:sysClr val="windowText" lastClr="000000"/>
                </a:solidFill>
                <a:latin typeface="NikoshBAN" pitchFamily="2" charset="0"/>
                <a:cs typeface="NikoshBAN" pitchFamily="2" charset="0"/>
              </a:rPr>
              <a:t>ভগ্নাংশকে ছোট করার সময় আমরা সাধারণত হরকে যতটা সম্ভব ছোট করার চেষ্টা করি এবং ভগ্নাংশটির লঘিষ্ঠ আকারটি পাই। হর লবকে গ,সা,গু দ্বারা ভাগ করে খুব সহজেই ভগ্নাংশের লঘিষ্ঠ আকার পেতে পারি। </a:t>
            </a:r>
            <a:endParaRPr lang="en-US" sz="3600" b="1"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15764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19812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3200" dirty="0">
                <a:solidFill>
                  <a:sysClr val="windowText" lastClr="000000"/>
                </a:solidFill>
                <a:latin typeface="NikoshBAN" pitchFamily="2" charset="0"/>
                <a:cs typeface="NikoshBAN" pitchFamily="2" charset="0"/>
              </a:rPr>
              <a:t>জোড়ায় কাজ</a:t>
            </a:r>
            <a:endParaRPr lang="en-US" sz="3200" dirty="0">
              <a:solidFill>
                <a:sysClr val="windowText" lastClr="000000"/>
              </a:solidFill>
              <a:latin typeface="NikoshBAN" pitchFamily="2" charset="0"/>
              <a:cs typeface="NikoshBAN" pitchFamily="2"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14374"/>
            <a:ext cx="12877800" cy="2776625"/>
          </a:xfrm>
          <a:prstGeom prst="rect">
            <a:avLst/>
          </a:prstGeom>
        </p:spPr>
      </p:pic>
    </p:spTree>
    <p:extLst>
      <p:ext uri="{BB962C8B-B14F-4D97-AF65-F5344CB8AC3E}">
        <p14:creationId xmlns:p14="http://schemas.microsoft.com/office/powerpoint/2010/main" val="401295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 y="1444572"/>
            <a:ext cx="13645700" cy="4712387"/>
            <a:chOff x="1" y="1444572"/>
            <a:chExt cx="13645700" cy="4712387"/>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4572"/>
              <a:ext cx="3375026" cy="4651428"/>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446168"/>
              <a:ext cx="3363341" cy="4676052"/>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1448283"/>
              <a:ext cx="3363341" cy="4708676"/>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1447800"/>
              <a:ext cx="3434901" cy="4701224"/>
            </a:xfrm>
            <a:prstGeom prst="rect">
              <a:avLst/>
            </a:prstGeom>
          </p:spPr>
        </p:pic>
      </p:grpSp>
      <p:sp>
        <p:nvSpPr>
          <p:cNvPr id="9" name="TextBox 8"/>
          <p:cNvSpPr txBox="1"/>
          <p:nvPr/>
        </p:nvSpPr>
        <p:spPr>
          <a:xfrm>
            <a:off x="1905000" y="426720"/>
            <a:ext cx="99060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3200" dirty="0">
                <a:latin typeface="NikoshBAN" pitchFamily="2" charset="0"/>
                <a:cs typeface="NikoshBAN" pitchFamily="2" charset="0"/>
              </a:rPr>
              <a:t>তোমার পাঠ্য বইয়ের ৯০ পৃষ্ঠা হতে  ৯৩ পৃষ্ঠা পর্যন্ত মনোযোগ সহকারে দেখ।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8810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676400"/>
            <a:ext cx="9296396" cy="15240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401" y="3802420"/>
            <a:ext cx="9078395" cy="1528827"/>
          </a:xfrm>
          <a:prstGeom prst="rect">
            <a:avLst/>
          </a:prstGeom>
        </p:spPr>
      </p:pic>
      <p:sp>
        <p:nvSpPr>
          <p:cNvPr id="6" name="TextBox 5"/>
          <p:cNvSpPr txBox="1"/>
          <p:nvPr/>
        </p:nvSpPr>
        <p:spPr>
          <a:xfrm>
            <a:off x="228600" y="76200"/>
            <a:ext cx="19812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3200" dirty="0">
                <a:solidFill>
                  <a:sysClr val="windowText" lastClr="000000"/>
                </a:solidFill>
                <a:latin typeface="NikoshBAN" pitchFamily="2" charset="0"/>
                <a:cs typeface="NikoshBAN" pitchFamily="2" charset="0"/>
              </a:rPr>
              <a:t>দলীয় কাজ</a:t>
            </a:r>
            <a:endParaRPr lang="en-US" sz="3200"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416853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19812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3200" dirty="0">
                <a:solidFill>
                  <a:sysClr val="windowText" lastClr="000000"/>
                </a:solidFill>
                <a:latin typeface="NikoshBAN" pitchFamily="2" charset="0"/>
                <a:cs typeface="NikoshBAN" pitchFamily="2" charset="0"/>
              </a:rPr>
              <a:t>বাড়ির কাজ</a:t>
            </a:r>
            <a:endParaRPr lang="en-US" sz="3200" dirty="0">
              <a:solidFill>
                <a:sysClr val="windowText" lastClr="000000"/>
              </a:solidFill>
              <a:latin typeface="NikoshBAN" pitchFamily="2" charset="0"/>
              <a:cs typeface="NikoshBAN" pitchFamily="2"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660975"/>
            <a:ext cx="8911019" cy="6028498"/>
          </a:xfrm>
          <a:prstGeom prst="rect">
            <a:avLst/>
          </a:prstGeom>
        </p:spPr>
      </p:pic>
    </p:spTree>
    <p:extLst>
      <p:ext uri="{BB962C8B-B14F-4D97-AF65-F5344CB8AC3E}">
        <p14:creationId xmlns:p14="http://schemas.microsoft.com/office/powerpoint/2010/main" val="367072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48600" y="3200400"/>
            <a:ext cx="5562600" cy="2895600"/>
          </a:xfrm>
          <a:prstGeom prst="rect">
            <a:avLst/>
          </a:prstGeom>
          <a:noFill/>
        </p:spPr>
        <p:txBody>
          <a:bodyPr wrap="square" rtlCol="0">
            <a:prstTxWarp prst="textPlain">
              <a:avLst/>
            </a:prstTxWarp>
            <a:spAutoFit/>
          </a:bodyPr>
          <a:lstStyle/>
          <a:p>
            <a:r>
              <a:rPr lang="bn-BD" b="1" dirty="0">
                <a:solidFill>
                  <a:sysClr val="windowText" lastClr="000000"/>
                </a:solidFill>
                <a:latin typeface="NikoshBAN" pitchFamily="2" charset="0"/>
                <a:cs typeface="NikoshBAN" pitchFamily="2" charset="0"/>
              </a:rPr>
              <a:t>শ্রেণিঃ চতুর্থ</a:t>
            </a:r>
          </a:p>
          <a:p>
            <a:r>
              <a:rPr lang="bn-BD" b="1" dirty="0">
                <a:solidFill>
                  <a:sysClr val="windowText" lastClr="000000"/>
                </a:solidFill>
                <a:latin typeface="NikoshBAN" pitchFamily="2" charset="0"/>
                <a:cs typeface="NikoshBAN" pitchFamily="2" charset="0"/>
              </a:rPr>
              <a:t>বিষয়ঃ প্রাথমিক গণিত</a:t>
            </a:r>
          </a:p>
          <a:p>
            <a:r>
              <a:rPr lang="bn-BD" b="1" dirty="0">
                <a:solidFill>
                  <a:sysClr val="windowText" lastClr="000000"/>
                </a:solidFill>
                <a:latin typeface="NikoshBAN" pitchFamily="2" charset="0"/>
                <a:cs typeface="NikoshBAN" pitchFamily="2" charset="0"/>
              </a:rPr>
              <a:t>অধ্যায়ঃ ৮ (সাধারণ ভগ্নাংশ )</a:t>
            </a:r>
          </a:p>
          <a:p>
            <a:r>
              <a:rPr lang="bn-BD" b="1" dirty="0">
                <a:solidFill>
                  <a:sysClr val="windowText" lastClr="000000"/>
                </a:solidFill>
                <a:latin typeface="NikoshBAN" pitchFamily="2" charset="0"/>
                <a:cs typeface="NikoshBAN" pitchFamily="2" charset="0"/>
              </a:rPr>
              <a:t>সময়ঃ ৪০ মিনিট</a:t>
            </a:r>
            <a:endParaRPr lang="en-US" b="1" dirty="0">
              <a:solidFill>
                <a:sysClr val="windowText" lastClr="000000"/>
              </a:solidFill>
              <a:latin typeface="NikoshBAN" pitchFamily="2" charset="0"/>
              <a:cs typeface="NikoshBAN" pitchFamily="2" charset="0"/>
            </a:endParaRPr>
          </a:p>
        </p:txBody>
      </p:sp>
      <p:sp>
        <p:nvSpPr>
          <p:cNvPr id="4" name="TextBox 3"/>
          <p:cNvSpPr txBox="1"/>
          <p:nvPr/>
        </p:nvSpPr>
        <p:spPr>
          <a:xfrm>
            <a:off x="152400" y="3276600"/>
            <a:ext cx="6858000" cy="3962400"/>
          </a:xfrm>
          <a:prstGeom prst="rect">
            <a:avLst/>
          </a:prstGeom>
          <a:noFill/>
        </p:spPr>
        <p:txBody>
          <a:bodyPr wrap="square" rtlCol="0">
            <a:prstTxWarp prst="textPlain">
              <a:avLst/>
            </a:prstTxWarp>
            <a:spAutoFit/>
          </a:bodyPr>
          <a:lstStyle/>
          <a:p>
            <a:r>
              <a:rPr lang="bn-BD" b="1" dirty="0">
                <a:solidFill>
                  <a:sysClr val="windowText" lastClr="000000"/>
                </a:solidFill>
                <a:latin typeface="NikoshBAN" pitchFamily="2" charset="0"/>
                <a:cs typeface="NikoshBAN" pitchFamily="2" charset="0"/>
              </a:rPr>
              <a:t>মোঃ </a:t>
            </a:r>
            <a:r>
              <a:rPr lang="bn-IN" b="1" dirty="0">
                <a:solidFill>
                  <a:sysClr val="windowText" lastClr="000000"/>
                </a:solidFill>
                <a:latin typeface="NikoshBAN" pitchFamily="2" charset="0"/>
                <a:cs typeface="NikoshBAN" pitchFamily="2" charset="0"/>
              </a:rPr>
              <a:t>আব্দুর রকিব </a:t>
            </a:r>
            <a:endParaRPr lang="en-US" b="1" dirty="0">
              <a:solidFill>
                <a:sysClr val="windowText" lastClr="000000"/>
              </a:solidFill>
              <a:latin typeface="NikoshBAN" pitchFamily="2" charset="0"/>
              <a:cs typeface="NikoshBAN" pitchFamily="2" charset="0"/>
            </a:endParaRPr>
          </a:p>
          <a:p>
            <a:r>
              <a:rPr lang="bn-BD" b="1" dirty="0">
                <a:solidFill>
                  <a:sysClr val="windowText" lastClr="000000"/>
                </a:solidFill>
                <a:latin typeface="NikoshBAN" pitchFamily="2" charset="0"/>
                <a:cs typeface="NikoshBAN" pitchFamily="2" charset="0"/>
              </a:rPr>
              <a:t>সহকা</a:t>
            </a:r>
            <a:r>
              <a:rPr lang="bn-IN" b="1" dirty="0">
                <a:solidFill>
                  <a:sysClr val="windowText" lastClr="000000"/>
                </a:solidFill>
                <a:latin typeface="NikoshBAN" pitchFamily="2" charset="0"/>
                <a:cs typeface="NikoshBAN" pitchFamily="2" charset="0"/>
              </a:rPr>
              <a:t>রী </a:t>
            </a:r>
            <a:r>
              <a:rPr lang="bn-BD" b="1" dirty="0">
                <a:solidFill>
                  <a:sysClr val="windowText" lastClr="000000"/>
                </a:solidFill>
                <a:latin typeface="NikoshBAN" pitchFamily="2" charset="0"/>
                <a:cs typeface="NikoshBAN" pitchFamily="2" charset="0"/>
              </a:rPr>
              <a:t>শিক্ষক</a:t>
            </a:r>
            <a:endParaRPr lang="en-US" b="1" dirty="0">
              <a:solidFill>
                <a:sysClr val="windowText" lastClr="000000"/>
              </a:solidFill>
              <a:latin typeface="NikoshBAN" pitchFamily="2" charset="0"/>
              <a:cs typeface="NikoshBAN" pitchFamily="2" charset="0"/>
            </a:endParaRPr>
          </a:p>
          <a:p>
            <a:r>
              <a:rPr lang="bn-IN" b="1" dirty="0">
                <a:solidFill>
                  <a:sysClr val="windowText" lastClr="000000"/>
                </a:solidFill>
                <a:latin typeface="NikoshBAN" pitchFamily="2" charset="0"/>
                <a:cs typeface="NikoshBAN" pitchFamily="2" charset="0"/>
              </a:rPr>
              <a:t>ছত্রাজিতপুর</a:t>
            </a:r>
            <a:r>
              <a:rPr lang="bn-BD" b="1" dirty="0">
                <a:solidFill>
                  <a:sysClr val="windowText" lastClr="000000"/>
                </a:solidFill>
                <a:latin typeface="NikoshBAN" pitchFamily="2" charset="0"/>
                <a:cs typeface="NikoshBAN" pitchFamily="2" charset="0"/>
              </a:rPr>
              <a:t> সরকারি প্রাথমিক বিদ্যালয়।</a:t>
            </a:r>
          </a:p>
          <a:p>
            <a:r>
              <a:rPr lang="bn-IN" b="1" dirty="0">
                <a:solidFill>
                  <a:sysClr val="windowText" lastClr="000000"/>
                </a:solidFill>
                <a:latin typeface="NikoshBAN" pitchFamily="2" charset="0"/>
                <a:cs typeface="NikoshBAN" pitchFamily="2" charset="0"/>
              </a:rPr>
              <a:t>শিবগঞ্জ, চাঁপাইনবাবগঞ্জ</a:t>
            </a:r>
            <a:r>
              <a:rPr lang="bn-BD" b="1" dirty="0">
                <a:solidFill>
                  <a:sysClr val="windowText" lastClr="000000"/>
                </a:solidFill>
                <a:latin typeface="NikoshBAN" pitchFamily="2" charset="0"/>
                <a:cs typeface="NikoshBAN" pitchFamily="2" charset="0"/>
              </a:rPr>
              <a:t>।</a:t>
            </a:r>
            <a:endParaRPr lang="en-US" b="1" dirty="0">
              <a:solidFill>
                <a:sysClr val="windowText" lastClr="000000"/>
              </a:solidFill>
              <a:latin typeface="NikoshBAN" pitchFamily="2" charset="0"/>
              <a:cs typeface="NikoshBAN" pitchFamily="2" charset="0"/>
            </a:endParaRPr>
          </a:p>
          <a:p>
            <a:r>
              <a:rPr lang="en-US" b="1" dirty="0">
                <a:solidFill>
                  <a:sysClr val="windowText" lastClr="000000"/>
                </a:solidFill>
                <a:latin typeface="NikoshBAN" pitchFamily="2" charset="0"/>
                <a:cs typeface="NikoshBAN" pitchFamily="2" charset="0"/>
              </a:rPr>
              <a:t>Email: marokibgpst@gamil.com</a:t>
            </a:r>
          </a:p>
        </p:txBody>
      </p:sp>
      <p:sp>
        <p:nvSpPr>
          <p:cNvPr id="5" name="Up-Down Arrow 4"/>
          <p:cNvSpPr/>
          <p:nvPr/>
        </p:nvSpPr>
        <p:spPr>
          <a:xfrm>
            <a:off x="7010400" y="0"/>
            <a:ext cx="914400" cy="7315200"/>
          </a:xfrm>
          <a:prstGeom prst="upDownArrow">
            <a:avLst>
              <a:gd name="adj1" fmla="val 50785"/>
              <a:gd name="adj2" fmla="val 135294"/>
            </a:avLst>
          </a:prstGeom>
          <a:solidFill>
            <a:schemeClr val="accent4">
              <a:lumMod val="60000"/>
              <a:lumOff val="4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EEE7F6-D7AC-425F-BBA2-6E6D1E19E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95147"/>
            <a:ext cx="2709472" cy="3150421"/>
          </a:xfrm>
          <a:prstGeom prst="rect">
            <a:avLst/>
          </a:prstGeom>
        </p:spPr>
      </p:pic>
    </p:spTree>
    <p:extLst>
      <p:ext uri="{BB962C8B-B14F-4D97-AF65-F5344CB8AC3E}">
        <p14:creationId xmlns:p14="http://schemas.microsoft.com/office/powerpoint/2010/main" val="555481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animEffect transition="in" filter="fade">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97" y="2514600"/>
            <a:ext cx="13613021" cy="3154710"/>
          </a:xfrm>
          <a:prstGeom prst="rect">
            <a:avLst/>
          </a:prstGeom>
          <a:noFill/>
        </p:spPr>
        <p:txBody>
          <a:bodyPr wrap="none" lIns="91440" tIns="45720" rIns="91440" bIns="45720">
            <a:spAutoFit/>
            <a:scene3d>
              <a:camera prst="isometricOffAxis1Right"/>
              <a:lightRig rig="flat" dir="tl">
                <a:rot lat="0" lon="0" rev="6600000"/>
              </a:lightRig>
            </a:scene3d>
            <a:sp3d extrusionH="25400" contourW="8890">
              <a:bevelT w="38100" h="31750" prst="angle"/>
              <a:contourClr>
                <a:schemeClr val="accent2">
                  <a:shade val="75000"/>
                </a:schemeClr>
              </a:contourClr>
            </a:sp3d>
          </a:bodyPr>
          <a:lstStyle/>
          <a:p>
            <a:pPr algn="ctr"/>
            <a:r>
              <a:rPr lang="bn-BD" sz="19900" b="1" dirty="0">
                <a:ln w="11430">
                  <a:solidFill>
                    <a:srgbClr val="FF0000"/>
                  </a:solidFill>
                </a:ln>
                <a:solidFill>
                  <a:srgbClr val="00B0F0"/>
                </a:solidFill>
                <a:effectLst>
                  <a:glow rad="63500">
                    <a:schemeClr val="accent3">
                      <a:satMod val="175000"/>
                      <a:alpha val="40000"/>
                    </a:schemeClr>
                  </a:glow>
                  <a:outerShdw blurRad="50800" dist="38100" dir="5400000" algn="t" rotWithShape="0">
                    <a:prstClr val="black">
                      <a:alpha val="40000"/>
                    </a:prstClr>
                  </a:outerShdw>
                </a:effectLst>
                <a:latin typeface="NikoshBAN" pitchFamily="2" charset="0"/>
                <a:cs typeface="NikoshBAN" pitchFamily="2" charset="0"/>
              </a:rPr>
              <a:t>সবাইকে ধন্যবাদ </a:t>
            </a:r>
            <a:endParaRPr lang="en-US" sz="19900" b="1" cap="none" spc="0" dirty="0">
              <a:ln w="11430">
                <a:solidFill>
                  <a:srgbClr val="FF0000"/>
                </a:solidFill>
              </a:ln>
              <a:solidFill>
                <a:srgbClr val="00B0F0"/>
              </a:solidFill>
              <a:effectLst>
                <a:glow rad="63500">
                  <a:schemeClr val="accent3">
                    <a:satMod val="175000"/>
                    <a:alpha val="40000"/>
                  </a:schemeClr>
                </a:glow>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54084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repeatCount="indefinite" fill="hold" grpId="1" nodeType="withEffect">
                                  <p:stCondLst>
                                    <p:cond delay="0"/>
                                  </p:stCondLst>
                                  <p:childTnLst>
                                    <p:animEffect transition="out" filter="fade">
                                      <p:cBhvr>
                                        <p:cTn id="10" dur="2000" tmFilter="0, 0; .2, .5; .8, .5; 1, 0"/>
                                        <p:tgtEl>
                                          <p:spTgt spid="4"/>
                                        </p:tgtEl>
                                      </p:cBhvr>
                                    </p:animEffect>
                                    <p:animScale>
                                      <p:cBhvr>
                                        <p:cTn id="11"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425" y="304800"/>
            <a:ext cx="13011150" cy="5786203"/>
            <a:chOff x="352425" y="824458"/>
            <a:chExt cx="13011150" cy="5786203"/>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70" b="9631"/>
            <a:stretch/>
          </p:blipFill>
          <p:spPr bwMode="auto">
            <a:xfrm>
              <a:off x="352425" y="824458"/>
              <a:ext cx="13011150" cy="578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486400"/>
              <a:ext cx="1671638" cy="990600"/>
            </a:xfrm>
            <a:prstGeom prst="rect">
              <a:avLst/>
            </a:prstGeom>
          </p:spPr>
        </p:pic>
      </p:gr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57901" y="3899942"/>
            <a:ext cx="4152899" cy="313774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7317581" y="4966742"/>
            <a:ext cx="835819" cy="9906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9762"/>
          <a:stretch/>
        </p:blipFill>
        <p:spPr>
          <a:xfrm>
            <a:off x="8134350" y="4966742"/>
            <a:ext cx="839788" cy="990600"/>
          </a:xfrm>
          <a:prstGeom prst="rect">
            <a:avLst/>
          </a:prstGeom>
        </p:spPr>
      </p:pic>
      <p:cxnSp>
        <p:nvCxnSpPr>
          <p:cNvPr id="8" name="Straight Connector 7"/>
          <p:cNvCxnSpPr/>
          <p:nvPr/>
        </p:nvCxnSpPr>
        <p:spPr>
          <a:xfrm flipV="1">
            <a:off x="8153400" y="5004842"/>
            <a:ext cx="0" cy="4953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409950" y="5881142"/>
                <a:ext cx="6896100" cy="922432"/>
              </a:xfrm>
              <a:prstGeom prst="rect">
                <a:avLst/>
              </a:prstGeom>
              <a:noFill/>
            </p:spPr>
            <p:txBody>
              <a:bodyPr wrap="square" rtlCol="0">
                <a:spAutoFit/>
              </a:bodyPr>
              <a:lstStyle/>
              <a:p>
                <a:r>
                  <a:rPr lang="bn-BD" sz="3200" dirty="0">
                    <a:latin typeface="NikoshBAN" pitchFamily="2" charset="0"/>
                    <a:cs typeface="NikoshBAN" pitchFamily="2" charset="0"/>
                  </a:rPr>
                  <a:t>প্রত্যেকে রুটি পাবে অর্ধেক করে যা লেখা হয় </a:t>
                </a:r>
                <a14:m>
                  <m:oMath xmlns:m="http://schemas.openxmlformats.org/officeDocument/2006/math">
                    <m:f>
                      <m:fPr>
                        <m:ctrlPr>
                          <a:rPr lang="bn-BD" sz="3200" i="1" smtClean="0">
                            <a:latin typeface="Cambria Math" panose="02040503050406030204" pitchFamily="18" charset="0"/>
                          </a:rPr>
                        </m:ctrlPr>
                      </m:fPr>
                      <m:num>
                        <m:r>
                          <a:rPr lang="bn-BD" sz="3200" b="0" i="1" smtClean="0">
                            <a:latin typeface="Cambria Math"/>
                          </a:rPr>
                          <m:t>১</m:t>
                        </m:r>
                      </m:num>
                      <m:den>
                        <m:r>
                          <a:rPr lang="bn-BD" sz="3200" b="0" i="1" smtClean="0">
                            <a:latin typeface="Cambria Math"/>
                          </a:rPr>
                          <m:t>২</m:t>
                        </m:r>
                      </m:den>
                    </m:f>
                  </m:oMath>
                </a14:m>
                <a:r>
                  <a:rPr lang="bn-BD" sz="3200" dirty="0">
                    <a:latin typeface="NikoshBAN" pitchFamily="2" charset="0"/>
                    <a:cs typeface="NikoshBAN" pitchFamily="2" charset="0"/>
                  </a:rPr>
                  <a:t> করে। </a:t>
                </a:r>
                <a:endParaRPr lang="en-US" sz="3200" dirty="0">
                  <a:latin typeface="NikoshBAN" pitchFamily="2" charset="0"/>
                  <a:cs typeface="NikoshBAN"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9950" y="5881142"/>
                <a:ext cx="6896100" cy="922432"/>
              </a:xfrm>
              <a:prstGeom prst="rect">
                <a:avLst/>
              </a:prstGeom>
              <a:blipFill rotWithShape="1">
                <a:blip r:embed="rId6"/>
                <a:stretch>
                  <a:fillRect l="-2208" r="-1590" b="-9934"/>
                </a:stretch>
              </a:blipFill>
            </p:spPr>
            <p:txBody>
              <a:bodyPr/>
              <a:lstStyle/>
              <a:p>
                <a:r>
                  <a:rPr lang="en-US">
                    <a:noFill/>
                  </a:rPr>
                  <a:t> </a:t>
                </a:r>
              </a:p>
            </p:txBody>
          </p:sp>
        </mc:Fallback>
      </mc:AlternateContent>
    </p:spTree>
    <p:extLst>
      <p:ext uri="{BB962C8B-B14F-4D97-AF65-F5344CB8AC3E}">
        <p14:creationId xmlns:p14="http://schemas.microsoft.com/office/powerpoint/2010/main" val="51194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0"/>
                                        <p:tgtEl>
                                          <p:spTgt spid="8"/>
                                        </p:tgtEl>
                                      </p:cBhvr>
                                    </p:animEffect>
                                  </p:childTnLst>
                                </p:cTn>
                              </p:par>
                            </p:childTnLst>
                          </p:cTn>
                        </p:par>
                        <p:par>
                          <p:cTn id="21" fill="hold">
                            <p:stCondLst>
                              <p:cond delay="5000"/>
                            </p:stCondLst>
                            <p:childTnLst>
                              <p:par>
                                <p:cTn id="22" presetID="10" presetClass="exit" presetSubtype="0" fill="hold" nodeType="after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500"/>
                            </p:stCondLst>
                            <p:childTnLst>
                              <p:par>
                                <p:cTn id="26" presetID="63" presetClass="path" presetSubtype="0" accel="50000" decel="50000" fill="hold" nodeType="afterEffect">
                                  <p:stCondLst>
                                    <p:cond delay="0"/>
                                  </p:stCondLst>
                                  <p:childTnLst>
                                    <p:animMotion origin="layout" path="M -1.11111E-6 1.66667E-6 L 0.02083 0.00521 " pathEditMode="relative" rAng="0" ptsTypes="AA">
                                      <p:cBhvr>
                                        <p:cTn id="27" dur="2000" fill="hold"/>
                                        <p:tgtEl>
                                          <p:spTgt spid="7"/>
                                        </p:tgtEl>
                                        <p:attrNameLst>
                                          <p:attrName>ppt_x</p:attrName>
                                          <p:attrName>ppt_y</p:attrName>
                                        </p:attrNameLst>
                                      </p:cBhvr>
                                      <p:rCtr x="1042" y="260"/>
                                    </p:animMotion>
                                  </p:childTnLst>
                                </p:cTn>
                              </p:par>
                              <p:par>
                                <p:cTn id="28" presetID="35" presetClass="path" presetSubtype="0" accel="50000" decel="50000" fill="hold" nodeType="withEffect">
                                  <p:stCondLst>
                                    <p:cond delay="0"/>
                                  </p:stCondLst>
                                  <p:childTnLst>
                                    <p:animMotion origin="layout" path="M 1.11111E-6 1.66667E-6 L -0.025 0.00521 " pathEditMode="relative" rAng="0" ptsTypes="AA">
                                      <p:cBhvr>
                                        <p:cTn id="29" dur="2000" fill="hold"/>
                                        <p:tgtEl>
                                          <p:spTgt spid="6"/>
                                        </p:tgtEl>
                                        <p:attrNameLst>
                                          <p:attrName>ppt_x</p:attrName>
                                          <p:attrName>ppt_y</p:attrName>
                                        </p:attrNameLst>
                                      </p:cBhvr>
                                      <p:rCtr x="-1250" y="260"/>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6286500" y="1981200"/>
            <a:ext cx="1371600" cy="2286000"/>
          </a:xfrm>
          <a:prstGeom prst="downArrow">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Plaque 2"/>
          <p:cNvSpPr/>
          <p:nvPr/>
        </p:nvSpPr>
        <p:spPr>
          <a:xfrm>
            <a:off x="2286000" y="685800"/>
            <a:ext cx="9372600" cy="1447800"/>
          </a:xfrm>
          <a:prstGeom prst="plaque">
            <a:avLst>
              <a:gd name="adj" fmla="val 50000"/>
            </a:avLst>
          </a:prstGeom>
          <a:solidFill>
            <a:srgbClr val="FF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11500" b="1" dirty="0">
                <a:ln w="17780" cmpd="sng">
                  <a:solidFill>
                    <a:sysClr val="windowText" lastClr="000000"/>
                  </a:solidFill>
                  <a:prstDash val="solid"/>
                  <a:miter lim="800000"/>
                </a:ln>
                <a:solidFill>
                  <a:srgbClr val="00B050"/>
                </a:solidFill>
                <a:effectLst>
                  <a:outerShdw blurRad="55000" dist="50800" dir="5400000" algn="tl">
                    <a:srgbClr val="000000">
                      <a:alpha val="33000"/>
                    </a:srgbClr>
                  </a:outerShdw>
                </a:effectLst>
                <a:latin typeface="NikoshBAN" pitchFamily="2" charset="0"/>
                <a:cs typeface="NikoshBAN" pitchFamily="2" charset="0"/>
              </a:rPr>
              <a:t>আজকের পাঠ </a:t>
            </a:r>
            <a:endParaRPr lang="en-US" sz="11500" b="1" dirty="0">
              <a:ln w="17780" cmpd="sng">
                <a:solidFill>
                  <a:sysClr val="windowText" lastClr="000000"/>
                </a:solidFill>
                <a:prstDash val="solid"/>
                <a:miter lim="800000"/>
              </a:ln>
              <a:solidFill>
                <a:srgbClr val="00B050"/>
              </a:solidFill>
              <a:effectLst>
                <a:outerShdw blurRad="55000" dist="50800" dir="5400000" algn="tl">
                  <a:srgbClr val="000000">
                    <a:alpha val="33000"/>
                  </a:srgbClr>
                </a:outerShdw>
              </a:effectLst>
              <a:latin typeface="NikoshBAN" pitchFamily="2" charset="0"/>
              <a:cs typeface="NikoshBAN" pitchFamily="2" charset="0"/>
            </a:endParaRPr>
          </a:p>
        </p:txBody>
      </p:sp>
      <p:sp>
        <p:nvSpPr>
          <p:cNvPr id="4" name="Down Ribbon 3"/>
          <p:cNvSpPr/>
          <p:nvPr/>
        </p:nvSpPr>
        <p:spPr>
          <a:xfrm>
            <a:off x="1752600" y="4038600"/>
            <a:ext cx="10439400" cy="2895600"/>
          </a:xfrm>
          <a:prstGeom prst="ribbon">
            <a:avLst>
              <a:gd name="adj1" fmla="val 10909"/>
              <a:gd name="adj2" fmla="val 67180"/>
            </a:avLst>
          </a:prstGeom>
          <a:gradFill flip="none" rotWithShape="1">
            <a:gsLst>
              <a:gs pos="0">
                <a:schemeClr val="tx2">
                  <a:lumMod val="60000"/>
                  <a:lumOff val="40000"/>
                </a:schemeClr>
              </a:gs>
              <a:gs pos="44000">
                <a:srgbClr val="FF6633"/>
              </a:gs>
              <a:gs pos="56000">
                <a:schemeClr val="tx2">
                  <a:lumMod val="0"/>
                </a:schemeClr>
              </a:gs>
              <a:gs pos="27000">
                <a:srgbClr val="01A78F"/>
              </a:gs>
              <a:gs pos="79000">
                <a:srgbClr val="3366F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9600" b="1" dirty="0">
                <a:ln w="11430"/>
                <a:solidFill>
                  <a:schemeClr val="accent2">
                    <a:lumMod val="20000"/>
                    <a:lumOff val="80000"/>
                  </a:schemeClr>
                </a:solidFill>
                <a:effectLst>
                  <a:outerShdw blurRad="80000" dist="40000" dir="5040000" algn="tl">
                    <a:srgbClr val="000000">
                      <a:alpha val="30000"/>
                    </a:srgbClr>
                  </a:outerShdw>
                </a:effectLst>
                <a:latin typeface="NikoshBAN" pitchFamily="2" charset="0"/>
                <a:cs typeface="NikoshBAN" pitchFamily="2" charset="0"/>
              </a:rPr>
              <a:t>সাধারণ ভগ্নাংশ</a:t>
            </a:r>
          </a:p>
          <a:p>
            <a:pPr algn="ctr"/>
            <a:r>
              <a:rPr lang="bn-BD" sz="9600" b="1" dirty="0">
                <a:ln w="11430"/>
                <a:solidFill>
                  <a:schemeClr val="accent2">
                    <a:lumMod val="75000"/>
                  </a:schemeClr>
                </a:solidFill>
                <a:effectLst>
                  <a:outerShdw blurRad="80000" dist="40000" dir="5040000" algn="tl">
                    <a:srgbClr val="000000">
                      <a:alpha val="30000"/>
                    </a:srgbClr>
                  </a:outerShdw>
                </a:effectLst>
                <a:latin typeface="NikoshBAN" pitchFamily="2" charset="0"/>
                <a:cs typeface="NikoshBAN" pitchFamily="2" charset="0"/>
              </a:rPr>
              <a:t>সমতুল ভগ্নাংশ  </a:t>
            </a:r>
            <a:endParaRPr lang="en-US" sz="9600" b="1" dirty="0">
              <a:ln w="11430"/>
              <a:solidFill>
                <a:schemeClr val="accent2">
                  <a:lumMod val="75000"/>
                </a:schemeClr>
              </a:solidFill>
              <a:effectLst>
                <a:outerShdw blurRad="80000" dist="40000" dir="5040000" algn="tl">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0822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17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22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723900" y="2362200"/>
            <a:ext cx="12268200" cy="3581400"/>
          </a:xfrm>
          <a:prstGeom prst="bevel">
            <a:avLst>
              <a:gd name="adj" fmla="val 24050"/>
            </a:avLst>
          </a:prstGeom>
          <a:solidFill>
            <a:srgbClr val="00B050"/>
          </a:solidFill>
          <a:ln w="76200" cmpd="tri">
            <a:solidFill>
              <a:srgbClr val="FFFF00"/>
            </a:solidFill>
          </a:ln>
          <a:effectLst>
            <a:innerShdw blurRad="63500" dist="50800" dir="108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r>
              <a:rPr lang="bn-BD" sz="4800" dirty="0">
                <a:ln w="18415" cmpd="sng">
                  <a:solidFill>
                    <a:sysClr val="windowText" lastClr="000000"/>
                  </a:solidFill>
                  <a:prstDash val="solid"/>
                </a:ln>
                <a:solidFill>
                  <a:srgbClr val="FFC000"/>
                </a:solidFill>
                <a:effectLst>
                  <a:outerShdw blurRad="63500" dir="3600000" algn="tl" rotWithShape="0">
                    <a:srgbClr val="000000">
                      <a:alpha val="70000"/>
                    </a:srgbClr>
                  </a:outerShdw>
                </a:effectLst>
                <a:latin typeface="NikoshBAN" pitchFamily="2" charset="0"/>
                <a:cs typeface="NikoshBAN" pitchFamily="2" charset="0"/>
              </a:rPr>
              <a:t>১৯.২.১ ভগ্নাংশের লঘিষ্ঠ আকার চিনতে পারবে। </a:t>
            </a:r>
          </a:p>
          <a:p>
            <a:r>
              <a:rPr lang="bn-BD" sz="4800" dirty="0">
                <a:ln w="18415" cmpd="sng">
                  <a:solidFill>
                    <a:sysClr val="windowText" lastClr="000000"/>
                  </a:solidFill>
                  <a:prstDash val="solid"/>
                </a:ln>
                <a:solidFill>
                  <a:srgbClr val="FFC000"/>
                </a:solidFill>
                <a:effectLst>
                  <a:outerShdw blurRad="63500" dir="3600000" algn="tl" rotWithShape="0">
                    <a:srgbClr val="000000">
                      <a:alpha val="70000"/>
                    </a:srgbClr>
                  </a:outerShdw>
                </a:effectLst>
                <a:latin typeface="NikoshBAN" pitchFamily="2" charset="0"/>
                <a:cs typeface="NikoshBAN" pitchFamily="2" charset="0"/>
              </a:rPr>
              <a:t>১৯.২.২ ভগ্নাংশকে লঘিষ্ঠ আকারে প্রকাশ করতে পারবে। </a:t>
            </a:r>
            <a:endParaRPr lang="en-US" sz="4800" dirty="0">
              <a:ln w="18415" cmpd="sng">
                <a:solidFill>
                  <a:sysClr val="windowText" lastClr="000000"/>
                </a:solidFill>
                <a:prstDash val="solid"/>
              </a:ln>
              <a:solidFill>
                <a:srgbClr val="FFC000"/>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Cube 4"/>
          <p:cNvSpPr/>
          <p:nvPr/>
        </p:nvSpPr>
        <p:spPr>
          <a:xfrm>
            <a:off x="3924300" y="228600"/>
            <a:ext cx="5867400" cy="1295400"/>
          </a:xfrm>
          <a:prstGeom prst="cube">
            <a:avLst>
              <a:gd name="adj" fmla="val 27941"/>
            </a:avLst>
          </a:prstGeom>
          <a:solidFill>
            <a:schemeClr val="tx2">
              <a:lumMod val="60000"/>
              <a:lumOff val="40000"/>
            </a:schemeClr>
          </a:solidFill>
          <a:ln w="57150">
            <a:solidFill>
              <a:srgbClr val="FFFF00"/>
            </a:solidFill>
          </a:ln>
          <a:effectLst>
            <a:outerShdw blurRad="152400" dist="317500" dir="5400000" sx="90000" sy="-19000" rotWithShape="0">
              <a:prstClr val="black">
                <a:alpha val="15000"/>
              </a:prstClr>
            </a:outerShdw>
          </a:effectLst>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11500" b="1" dirty="0">
                <a:ln w="11430"/>
                <a:solidFill>
                  <a:srgbClr val="00B050"/>
                </a:solidFill>
                <a:effectLst>
                  <a:outerShdw blurRad="80000" dist="40000" dir="5040000" algn="tl">
                    <a:srgbClr val="000000">
                      <a:alpha val="30000"/>
                    </a:srgbClr>
                  </a:outerShdw>
                </a:effectLst>
                <a:latin typeface="NikoshBAN" pitchFamily="2" charset="0"/>
                <a:cs typeface="NikoshBAN" pitchFamily="2" charset="0"/>
              </a:rPr>
              <a:t>শিখনফল</a:t>
            </a:r>
            <a:r>
              <a:rPr lang="bn-BD" sz="11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endParaRPr lang="en-US" sz="11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4705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3886200" y="76200"/>
            <a:ext cx="4114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a:latin typeface="NikoshBAN" pitchFamily="2" charset="0"/>
                <a:cs typeface="NikoshBAN" pitchFamily="2" charset="0"/>
              </a:rPr>
              <a:t>এসো রং করি এবং তুলনা করি। </a:t>
            </a:r>
            <a:endParaRPr lang="en-US" sz="3200" dirty="0">
              <a:latin typeface="NikoshBAN" pitchFamily="2" charset="0"/>
              <a:cs typeface="NikoshBAN"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92009874"/>
              </p:ext>
            </p:extLst>
          </p:nvPr>
        </p:nvGraphicFramePr>
        <p:xfrm>
          <a:off x="1066800" y="1143000"/>
          <a:ext cx="9144000" cy="57912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840">
                <a:tc>
                  <a:txBody>
                    <a:bodyPr/>
                    <a:lstStyle/>
                    <a:p>
                      <a:endParaRPr lang="en-US" sz="3200" dirty="0">
                        <a:latin typeface="NikoshBAN" pitchFamily="2" charset="0"/>
                        <a:cs typeface="NikoshBAN" pitchFamily="2" charset="0"/>
                      </a:endParaRPr>
                    </a:p>
                  </a:txBody>
                  <a:tcPr/>
                </a:tc>
                <a:tc>
                  <a:txBody>
                    <a:bodyPr/>
                    <a:lstStyle/>
                    <a:p>
                      <a:endParaRPr lang="en-US" sz="3200" dirty="0">
                        <a:latin typeface="NikoshBAN" pitchFamily="2" charset="0"/>
                        <a:cs typeface="NikoshBAN" pitchFamily="2" charset="0"/>
                      </a:endParaRP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08917305"/>
              </p:ext>
            </p:extLst>
          </p:nvPr>
        </p:nvGraphicFramePr>
        <p:xfrm>
          <a:off x="1066800" y="3048000"/>
          <a:ext cx="9144000" cy="5791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370840">
                <a:tc>
                  <a:txBody>
                    <a:bodyPr/>
                    <a:lstStyle/>
                    <a:p>
                      <a:endParaRPr lang="en-US" sz="3200" dirty="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dirty="0">
                        <a:latin typeface="NikoshBAN" pitchFamily="2" charset="0"/>
                        <a:cs typeface="NikoshBAN" pitchFamily="2" charset="0"/>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6030910"/>
              </p:ext>
            </p:extLst>
          </p:nvPr>
        </p:nvGraphicFramePr>
        <p:xfrm>
          <a:off x="1066800" y="2101314"/>
          <a:ext cx="9144000" cy="5791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endParaRPr lang="en-US" sz="3200" dirty="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dirty="0">
                        <a:latin typeface="NikoshBAN" pitchFamily="2" charset="0"/>
                        <a:cs typeface="NikoshBAN" pitchFamily="2" charset="0"/>
                      </a:endParaRP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73042095"/>
              </p:ext>
            </p:extLst>
          </p:nvPr>
        </p:nvGraphicFramePr>
        <p:xfrm>
          <a:off x="1066800" y="3992880"/>
          <a:ext cx="9144000" cy="57912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370840">
                <a:tc>
                  <a:txBody>
                    <a:bodyPr/>
                    <a:lstStyle/>
                    <a:p>
                      <a:endParaRPr lang="en-US" sz="3200" dirty="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dirty="0">
                        <a:latin typeface="NikoshBAN" pitchFamily="2" charset="0"/>
                        <a:cs typeface="NikoshBAN" pitchFamily="2" charset="0"/>
                      </a:endParaRPr>
                    </a:p>
                  </a:txBody>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13" name="TextBox 12"/>
              <p:cNvSpPr txBox="1"/>
              <p:nvPr/>
            </p:nvSpPr>
            <p:spPr>
              <a:xfrm>
                <a:off x="381000" y="838200"/>
                <a:ext cx="457200" cy="10473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১</m:t>
                          </m:r>
                        </m:num>
                        <m:den>
                          <m:r>
                            <a:rPr lang="bn-BD" sz="3200" b="0" i="1" smtClean="0">
                              <a:latin typeface="Cambria Math"/>
                            </a:rPr>
                            <m:t>২</m:t>
                          </m:r>
                        </m:den>
                      </m:f>
                    </m:oMath>
                  </m:oMathPara>
                </a14:m>
                <a:endParaRPr lang="en-US" sz="3200" dirty="0">
                  <a:latin typeface="NikoshBAN" pitchFamily="2" charset="0"/>
                  <a:cs typeface="NikoshBAN" pitchFamily="2"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81000" y="838200"/>
                <a:ext cx="457200" cy="1047338"/>
              </a:xfrm>
              <a:prstGeom prst="rect">
                <a:avLst/>
              </a:prstGeom>
              <a:blipFill rotWithShape="1">
                <a:blip r:embed="rId3"/>
                <a:stretch>
                  <a:fillRect r="-54667" b="-2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6200" y="1828800"/>
                <a:ext cx="457200" cy="1034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২</m:t>
                          </m:r>
                        </m:num>
                        <m:den>
                          <m:r>
                            <a:rPr lang="bn-BD" sz="3200" b="0" i="1" smtClean="0">
                              <a:latin typeface="Cambria Math"/>
                            </a:rPr>
                            <m:t>৪</m:t>
                          </m:r>
                        </m:den>
                      </m:f>
                    </m:oMath>
                  </m:oMathPara>
                </a14:m>
                <a:endParaRPr lang="en-US" sz="3200" dirty="0">
                  <a:latin typeface="NikoshBAN" pitchFamily="2" charset="0"/>
                  <a:cs typeface="NikoshBAN" pitchFamily="2"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6200" y="1828800"/>
                <a:ext cx="457200" cy="1034514"/>
              </a:xfrm>
              <a:prstGeom prst="rect">
                <a:avLst/>
              </a:prstGeom>
              <a:blipFill rotWithShape="1">
                <a:blip r:embed="rId4"/>
                <a:stretch>
                  <a:fillRect r="-54667" b="-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65760" y="2743200"/>
                <a:ext cx="548640" cy="10103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৩</m:t>
                          </m:r>
                        </m:num>
                        <m:den>
                          <m:r>
                            <a:rPr lang="bn-BD" sz="3200" b="0" i="1" smtClean="0">
                              <a:latin typeface="Cambria Math"/>
                            </a:rPr>
                            <m:t>৬</m:t>
                          </m:r>
                        </m:den>
                      </m:f>
                    </m:oMath>
                  </m:oMathPara>
                </a14:m>
                <a:endParaRPr lang="en-US" sz="3200" dirty="0">
                  <a:latin typeface="NikoshBAN" pitchFamily="2" charset="0"/>
                  <a:cs typeface="NikoshBAN" pitchFamily="2"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65760" y="2743200"/>
                <a:ext cx="548640" cy="1010341"/>
              </a:xfrm>
              <a:prstGeom prst="rect">
                <a:avLst/>
              </a:prstGeom>
              <a:blipFill rotWithShape="1">
                <a:blip r:embed="rId5"/>
                <a:stretch>
                  <a:fillRect r="-42222" b="-4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6200" y="3657600"/>
                <a:ext cx="548640" cy="1034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৪</m:t>
                          </m:r>
                        </m:num>
                        <m:den>
                          <m:r>
                            <a:rPr lang="bn-BD" sz="3200" b="0" i="1" smtClean="0">
                              <a:latin typeface="Cambria Math"/>
                            </a:rPr>
                            <m:t>৮</m:t>
                          </m:r>
                        </m:den>
                      </m:f>
                    </m:oMath>
                  </m:oMathPara>
                </a14:m>
                <a:endParaRPr lang="en-US" sz="3200" dirty="0">
                  <a:latin typeface="NikoshBAN" pitchFamily="2" charset="0"/>
                  <a:cs typeface="NikoshBAN"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6200" y="3657600"/>
                <a:ext cx="548640" cy="1034514"/>
              </a:xfrm>
              <a:prstGeom prst="rect">
                <a:avLst/>
              </a:prstGeom>
              <a:blipFill rotWithShape="1">
                <a:blip r:embed="rId6"/>
                <a:stretch>
                  <a:fillRect r="-40000" b="-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65760" y="4693920"/>
                <a:ext cx="548640" cy="10972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৫</m:t>
                          </m:r>
                        </m:num>
                        <m:den>
                          <m:r>
                            <a:rPr lang="bn-BD" sz="3200" b="0" i="1" smtClean="0">
                              <a:latin typeface="Cambria Math"/>
                            </a:rPr>
                            <m:t>১০</m:t>
                          </m:r>
                        </m:den>
                      </m:f>
                    </m:oMath>
                  </m:oMathPara>
                </a14:m>
                <a:endParaRPr lang="en-US" sz="3200" dirty="0">
                  <a:latin typeface="NikoshBAN" pitchFamily="2" charset="0"/>
                  <a:cs typeface="NikoshBAN"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65760" y="4693920"/>
                <a:ext cx="548640" cy="1097280"/>
              </a:xfrm>
              <a:prstGeom prst="rect">
                <a:avLst/>
              </a:prstGeom>
              <a:blipFill rotWithShape="1">
                <a:blip r:embed="rId7"/>
                <a:stretch>
                  <a:fillRect r="-65556"/>
                </a:stretch>
              </a:blipFill>
            </p:spPr>
            <p:txBody>
              <a:bodyPr/>
              <a:lstStyle/>
              <a:p>
                <a:r>
                  <a:rPr lang="en-US">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1837846601"/>
              </p:ext>
            </p:extLst>
          </p:nvPr>
        </p:nvGraphicFramePr>
        <p:xfrm>
          <a:off x="1066800" y="4909086"/>
          <a:ext cx="9144000" cy="57912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14400">
                  <a:extLst>
                    <a:ext uri="{9D8B030D-6E8A-4147-A177-3AD203B41FA5}">
                      <a16:colId xmlns:a16="http://schemas.microsoft.com/office/drawing/2014/main" val="20009"/>
                    </a:ext>
                  </a:extLst>
                </a:gridCol>
              </a:tblGrid>
              <a:tr h="370840">
                <a:tc>
                  <a:txBody>
                    <a:bodyPr/>
                    <a:lstStyle/>
                    <a:p>
                      <a:endParaRPr lang="en-US" sz="3200" dirty="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a:latin typeface="NikoshBAN" pitchFamily="2" charset="0"/>
                        <a:cs typeface="NikoshBAN" pitchFamily="2" charset="0"/>
                      </a:endParaRPr>
                    </a:p>
                  </a:txBody>
                  <a:tcPr/>
                </a:tc>
                <a:tc>
                  <a:txBody>
                    <a:bodyPr/>
                    <a:lstStyle/>
                    <a:p>
                      <a:endParaRPr lang="en-US" sz="3200" dirty="0">
                        <a:latin typeface="NikoshBAN" pitchFamily="2" charset="0"/>
                        <a:cs typeface="NikoshBAN" pitchFamily="2" charset="0"/>
                      </a:endParaRPr>
                    </a:p>
                  </a:txBody>
                  <a:tcPr/>
                </a:tc>
                <a:extLst>
                  <a:ext uri="{0D108BD9-81ED-4DB2-BD59-A6C34878D82A}">
                    <a16:rowId xmlns:a16="http://schemas.microsoft.com/office/drawing/2014/main" val="10000"/>
                  </a:ext>
                </a:extLst>
              </a:tr>
            </a:tbl>
          </a:graphicData>
        </a:graphic>
      </p:graphicFrame>
      <p:sp>
        <p:nvSpPr>
          <p:cNvPr id="19" name="Oval 18"/>
          <p:cNvSpPr/>
          <p:nvPr/>
        </p:nvSpPr>
        <p:spPr>
          <a:xfrm>
            <a:off x="10393680" y="990600"/>
            <a:ext cx="914400" cy="870486"/>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ysClr val="windowText" lastClr="000000"/>
                </a:solidFill>
                <a:latin typeface="NikoshBAN" pitchFamily="2" charset="0"/>
                <a:cs typeface="NikoshBAN" pitchFamily="2" charset="0"/>
              </a:rPr>
              <a:t>ক্লিক</a:t>
            </a:r>
            <a:endParaRPr lang="en-US" dirty="0">
              <a:solidFill>
                <a:sysClr val="windowText" lastClr="000000"/>
              </a:solidFill>
              <a:latin typeface="NikoshBAN" pitchFamily="2" charset="0"/>
              <a:cs typeface="NikoshBAN" pitchFamily="2" charset="0"/>
            </a:endParaRPr>
          </a:p>
        </p:txBody>
      </p:sp>
      <p:sp>
        <p:nvSpPr>
          <p:cNvPr id="20" name="Oval 19"/>
          <p:cNvSpPr/>
          <p:nvPr/>
        </p:nvSpPr>
        <p:spPr>
          <a:xfrm>
            <a:off x="10363200" y="1910814"/>
            <a:ext cx="914400" cy="87048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ysClr val="windowText" lastClr="000000"/>
                </a:solidFill>
                <a:latin typeface="NikoshBAN" pitchFamily="2" charset="0"/>
                <a:cs typeface="NikoshBAN" pitchFamily="2" charset="0"/>
              </a:rPr>
              <a:t>ক্লিক</a:t>
            </a:r>
            <a:endParaRPr lang="en-US" dirty="0">
              <a:solidFill>
                <a:sysClr val="windowText" lastClr="000000"/>
              </a:solidFill>
              <a:latin typeface="NikoshBAN" pitchFamily="2" charset="0"/>
              <a:cs typeface="NikoshBAN" pitchFamily="2" charset="0"/>
            </a:endParaRPr>
          </a:p>
        </p:txBody>
      </p:sp>
      <p:sp>
        <p:nvSpPr>
          <p:cNvPr id="22" name="Oval 21"/>
          <p:cNvSpPr/>
          <p:nvPr/>
        </p:nvSpPr>
        <p:spPr>
          <a:xfrm>
            <a:off x="10363200" y="2867815"/>
            <a:ext cx="914400" cy="870486"/>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bn-BD" dirty="0">
                <a:solidFill>
                  <a:sysClr val="windowText" lastClr="000000"/>
                </a:solidFill>
                <a:latin typeface="NikoshBAN" pitchFamily="2" charset="0"/>
                <a:cs typeface="NikoshBAN" pitchFamily="2" charset="0"/>
              </a:rPr>
              <a:t>ক্লিক</a:t>
            </a:r>
            <a:endParaRPr lang="en-US" dirty="0">
              <a:solidFill>
                <a:sysClr val="windowText" lastClr="000000"/>
              </a:solidFill>
              <a:latin typeface="NikoshBAN" pitchFamily="2" charset="0"/>
              <a:cs typeface="NikoshBAN" pitchFamily="2" charset="0"/>
            </a:endParaRPr>
          </a:p>
        </p:txBody>
      </p:sp>
      <p:sp>
        <p:nvSpPr>
          <p:cNvPr id="24" name="Oval 23"/>
          <p:cNvSpPr/>
          <p:nvPr/>
        </p:nvSpPr>
        <p:spPr>
          <a:xfrm>
            <a:off x="10363200" y="3821628"/>
            <a:ext cx="914400" cy="870486"/>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bn-BD" dirty="0">
                <a:solidFill>
                  <a:sysClr val="windowText" lastClr="000000"/>
                </a:solidFill>
                <a:latin typeface="NikoshBAN" pitchFamily="2" charset="0"/>
                <a:cs typeface="NikoshBAN" pitchFamily="2" charset="0"/>
              </a:rPr>
              <a:t>ক্লিক</a:t>
            </a:r>
            <a:endParaRPr lang="en-US" dirty="0">
              <a:solidFill>
                <a:sysClr val="windowText" lastClr="000000"/>
              </a:solidFill>
              <a:latin typeface="NikoshBAN" pitchFamily="2" charset="0"/>
              <a:cs typeface="NikoshBAN" pitchFamily="2" charset="0"/>
            </a:endParaRPr>
          </a:p>
        </p:txBody>
      </p:sp>
      <p:sp>
        <p:nvSpPr>
          <p:cNvPr id="25" name="Oval 24"/>
          <p:cNvSpPr/>
          <p:nvPr/>
        </p:nvSpPr>
        <p:spPr>
          <a:xfrm>
            <a:off x="10363200" y="4756686"/>
            <a:ext cx="914400" cy="87048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a:solidFill>
                  <a:sysClr val="windowText" lastClr="000000"/>
                </a:solidFill>
                <a:latin typeface="NikoshBAN" pitchFamily="2" charset="0"/>
                <a:cs typeface="NikoshBAN" pitchFamily="2" charset="0"/>
              </a:rPr>
              <a:t>ক্লিক</a:t>
            </a:r>
            <a:endParaRPr lang="en-US" dirty="0">
              <a:solidFill>
                <a:sysClr val="windowText" lastClr="000000"/>
              </a:solidFill>
              <a:latin typeface="NikoshBAN" pitchFamily="2" charset="0"/>
              <a:cs typeface="NikoshBAN" pitchFamily="2" charset="0"/>
            </a:endParaRPr>
          </a:p>
        </p:txBody>
      </p:sp>
      <p:sp>
        <p:nvSpPr>
          <p:cNvPr id="26" name="Rectangle 25"/>
          <p:cNvSpPr/>
          <p:nvPr/>
        </p:nvSpPr>
        <p:spPr>
          <a:xfrm>
            <a:off x="1066800" y="1143000"/>
            <a:ext cx="4572000" cy="609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7" name="Rectangle 26"/>
          <p:cNvSpPr/>
          <p:nvPr/>
        </p:nvSpPr>
        <p:spPr>
          <a:xfrm>
            <a:off x="1066800" y="2101314"/>
            <a:ext cx="22860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a:off x="3352800" y="2101314"/>
            <a:ext cx="22860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1" name="Rectangle 30"/>
          <p:cNvSpPr/>
          <p:nvPr/>
        </p:nvSpPr>
        <p:spPr>
          <a:xfrm>
            <a:off x="1066800" y="3962401"/>
            <a:ext cx="1143000" cy="609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Rectangle 31"/>
          <p:cNvSpPr/>
          <p:nvPr/>
        </p:nvSpPr>
        <p:spPr>
          <a:xfrm>
            <a:off x="1066800" y="4909086"/>
            <a:ext cx="914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Rectangle 32"/>
          <p:cNvSpPr/>
          <p:nvPr/>
        </p:nvSpPr>
        <p:spPr>
          <a:xfrm>
            <a:off x="1066800" y="3048000"/>
            <a:ext cx="152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4" name="Rectangle 33"/>
          <p:cNvSpPr/>
          <p:nvPr/>
        </p:nvSpPr>
        <p:spPr>
          <a:xfrm>
            <a:off x="2590800" y="3048000"/>
            <a:ext cx="152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5" name="Rectangle 34"/>
          <p:cNvSpPr/>
          <p:nvPr/>
        </p:nvSpPr>
        <p:spPr>
          <a:xfrm>
            <a:off x="4114800" y="3048000"/>
            <a:ext cx="152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6" name="Rectangle 35"/>
          <p:cNvSpPr/>
          <p:nvPr/>
        </p:nvSpPr>
        <p:spPr>
          <a:xfrm>
            <a:off x="2209800" y="3962401"/>
            <a:ext cx="1143000" cy="609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8" name="Rectangle 37"/>
          <p:cNvSpPr/>
          <p:nvPr/>
        </p:nvSpPr>
        <p:spPr>
          <a:xfrm>
            <a:off x="3314700" y="3962401"/>
            <a:ext cx="1143000" cy="609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9" name="Rectangle 38"/>
          <p:cNvSpPr/>
          <p:nvPr/>
        </p:nvSpPr>
        <p:spPr>
          <a:xfrm>
            <a:off x="4457700" y="3962401"/>
            <a:ext cx="1181100" cy="609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2" name="Rectangle 41"/>
          <p:cNvSpPr/>
          <p:nvPr/>
        </p:nvSpPr>
        <p:spPr>
          <a:xfrm>
            <a:off x="1981200" y="4909086"/>
            <a:ext cx="914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Rectangle 42"/>
          <p:cNvSpPr/>
          <p:nvPr/>
        </p:nvSpPr>
        <p:spPr>
          <a:xfrm>
            <a:off x="2895600" y="4909086"/>
            <a:ext cx="914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4" name="Rectangle 43"/>
          <p:cNvSpPr/>
          <p:nvPr/>
        </p:nvSpPr>
        <p:spPr>
          <a:xfrm>
            <a:off x="3810000" y="4909086"/>
            <a:ext cx="914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5" name="Rectangle 44"/>
          <p:cNvSpPr/>
          <p:nvPr/>
        </p:nvSpPr>
        <p:spPr>
          <a:xfrm>
            <a:off x="4648200" y="4909086"/>
            <a:ext cx="9906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6" name="Picture 4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34746" y="1981200"/>
            <a:ext cx="1105054" cy="924054"/>
          </a:xfrm>
          <a:prstGeom prst="rect">
            <a:avLst/>
          </a:prstGeom>
        </p:spPr>
      </p:pic>
      <p:sp>
        <p:nvSpPr>
          <p:cNvPr id="47" name="Cloud Callout 46"/>
          <p:cNvSpPr/>
          <p:nvPr/>
        </p:nvSpPr>
        <p:spPr>
          <a:xfrm>
            <a:off x="11277600" y="65690"/>
            <a:ext cx="2362200" cy="1594386"/>
          </a:xfrm>
          <a:prstGeom prst="cloudCallout">
            <a:avLst>
              <a:gd name="adj1" fmla="val 5863"/>
              <a:gd name="adj2" fmla="val 812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BAN" pitchFamily="2" charset="0"/>
                <a:cs typeface="NikoshBAN" pitchFamily="2" charset="0"/>
              </a:rPr>
              <a:t>আমরা কি কিছু খুঁজে পাচ্ছি?</a:t>
            </a:r>
            <a:endParaRPr lang="en-US" sz="3200" dirty="0">
              <a:latin typeface="NikoshBAN" pitchFamily="2" charset="0"/>
              <a:cs typeface="NikoshBAN" pitchFamily="2" charset="0"/>
            </a:endParaRPr>
          </a:p>
        </p:txBody>
      </p:sp>
      <p:grpSp>
        <p:nvGrpSpPr>
          <p:cNvPr id="62" name="Group 61"/>
          <p:cNvGrpSpPr/>
          <p:nvPr/>
        </p:nvGrpSpPr>
        <p:grpSpPr>
          <a:xfrm>
            <a:off x="-13182600" y="5638800"/>
            <a:ext cx="13106400" cy="737175"/>
            <a:chOff x="-13182600" y="5638800"/>
            <a:chExt cx="13106400" cy="737175"/>
          </a:xfrm>
        </p:grpSpPr>
        <p:sp>
          <p:nvSpPr>
            <p:cNvPr id="48" name="TextBox 47"/>
            <p:cNvSpPr txBox="1"/>
            <p:nvPr/>
          </p:nvSpPr>
          <p:spPr>
            <a:xfrm>
              <a:off x="-13182600" y="5791200"/>
              <a:ext cx="13106400" cy="584775"/>
            </a:xfrm>
            <a:prstGeom prst="rect">
              <a:avLst/>
            </a:prstGeom>
            <a:noFill/>
          </p:spPr>
          <p:txBody>
            <a:bodyPr wrap="square" rtlCol="0">
              <a:spAutoFit/>
            </a:bodyPr>
            <a:lstStyle/>
            <a:p>
              <a:r>
                <a:rPr lang="bn-BD" sz="3200" dirty="0">
                  <a:latin typeface="NikoshBAN" pitchFamily="2" charset="0"/>
                  <a:cs typeface="NikoshBAN" pitchFamily="2" charset="0"/>
                </a:rPr>
                <a:t>সবগুলো ভগ্নাংশের মান সমান। এদেরকে সমতুল ভগ্নাংশ বলে।                                সমতুল ভগ্নাংশ।                                  </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49" name="TextBox 48"/>
                <p:cNvSpPr txBox="1"/>
                <p:nvPr/>
              </p:nvSpPr>
              <p:spPr>
                <a:xfrm>
                  <a:off x="-5486400" y="5638800"/>
                  <a:ext cx="514372" cy="689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bn-BD" sz="2000" b="0" i="1" smtClean="0">
                                <a:latin typeface="Cambria Math"/>
                              </a:rPr>
                              <m:t>১</m:t>
                            </m:r>
                          </m:num>
                          <m:den>
                            <m:r>
                              <a:rPr lang="bn-BD" sz="2000" b="0" i="1" smtClean="0">
                                <a:latin typeface="Cambria Math"/>
                              </a:rPr>
                              <m:t>২</m:t>
                            </m:r>
                          </m:den>
                        </m:f>
                        <m:r>
                          <a:rPr lang="bn-BD" sz="2000" b="0" i="1" smtClean="0">
                            <a:latin typeface="Cambria Math"/>
                          </a:rPr>
                          <m:t>,</m:t>
                        </m:r>
                      </m:oMath>
                    </m:oMathPara>
                  </a14:m>
                  <a:endParaRPr lang="en-US" sz="2000" dirty="0">
                    <a:latin typeface="NikoshBAN" pitchFamily="2" charset="0"/>
                    <a:cs typeface="NikoshBAN" pitchFamily="2"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486400" y="5638800"/>
                  <a:ext cx="514372" cy="689228"/>
                </a:xfrm>
                <a:prstGeom prst="rect">
                  <a:avLst/>
                </a:prstGeom>
                <a:blipFill rotWithShape="1">
                  <a:blip r:embed="rId9"/>
                  <a:stretch>
                    <a:fillRect r="-16667" b="-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62153" y="5638800"/>
                  <a:ext cx="514372" cy="6812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bn-BD" sz="2000" b="0" i="1" smtClean="0">
                                <a:latin typeface="Cambria Math"/>
                              </a:rPr>
                              <m:t>২</m:t>
                            </m:r>
                          </m:num>
                          <m:den>
                            <m:r>
                              <a:rPr lang="bn-BD" sz="2000" b="0" i="1" smtClean="0">
                                <a:latin typeface="Cambria Math"/>
                              </a:rPr>
                              <m:t>৪</m:t>
                            </m:r>
                          </m:den>
                        </m:f>
                        <m:r>
                          <a:rPr lang="bn-BD" sz="2000" b="0" i="1" smtClean="0">
                            <a:latin typeface="Cambria Math"/>
                          </a:rPr>
                          <m:t>,</m:t>
                        </m:r>
                      </m:oMath>
                    </m:oMathPara>
                  </a14:m>
                  <a:endParaRPr lang="en-US" sz="2000" dirty="0">
                    <a:latin typeface="NikoshBAN" pitchFamily="2" charset="0"/>
                    <a:cs typeface="NikoshBAN" pitchFamily="2"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962153" y="5638800"/>
                  <a:ext cx="514372" cy="681212"/>
                </a:xfrm>
                <a:prstGeom prst="rect">
                  <a:avLst/>
                </a:prstGeom>
                <a:blipFill rotWithShape="1">
                  <a:blip r:embed="rId10"/>
                  <a:stretch>
                    <a:fillRect r="-16667"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447781" y="5638800"/>
                  <a:ext cx="556050" cy="6659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bn-BD" sz="2000" b="0" i="1" smtClean="0">
                                <a:latin typeface="Cambria Math"/>
                              </a:rPr>
                              <m:t>৩</m:t>
                            </m:r>
                          </m:num>
                          <m:den>
                            <m:r>
                              <a:rPr lang="bn-BD" sz="2000" b="0" i="1" smtClean="0">
                                <a:latin typeface="Cambria Math"/>
                              </a:rPr>
                              <m:t>৬</m:t>
                            </m:r>
                          </m:den>
                        </m:f>
                        <m:r>
                          <a:rPr lang="bn-BD" sz="2000" b="0" i="1" smtClean="0">
                            <a:latin typeface="Cambria Math"/>
                          </a:rPr>
                          <m:t>,</m:t>
                        </m:r>
                      </m:oMath>
                    </m:oMathPara>
                  </a14:m>
                  <a:endParaRPr lang="en-US" sz="2000" dirty="0">
                    <a:latin typeface="NikoshBAN" pitchFamily="2" charset="0"/>
                    <a:cs typeface="NikoshBAN" pitchFamily="2"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447781" y="5638800"/>
                  <a:ext cx="556050" cy="665952"/>
                </a:xfrm>
                <a:prstGeom prst="rect">
                  <a:avLst/>
                </a:prstGeom>
                <a:blipFill rotWithShape="1">
                  <a:blip r:embed="rId11"/>
                  <a:stretch>
                    <a:fillRect r="-16304" b="-1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922264" y="5718428"/>
                  <a:ext cx="1045479" cy="603178"/>
                </a:xfrm>
                <a:prstGeom prst="rect">
                  <a:avLst/>
                </a:prstGeom>
                <a:noFill/>
              </p:spPr>
              <p:txBody>
                <a:bodyPr wrap="none" rtlCol="0">
                  <a:spAutoFit/>
                </a:bodyPr>
                <a:lstStyle/>
                <a:p>
                  <a14:m>
                    <m:oMath xmlns:m="http://schemas.openxmlformats.org/officeDocument/2006/math">
                      <m:f>
                        <m:fPr>
                          <m:ctrlPr>
                            <a:rPr lang="en-US" sz="2000" i="1" smtClean="0">
                              <a:latin typeface="Cambria Math" panose="02040503050406030204" pitchFamily="18" charset="0"/>
                            </a:rPr>
                          </m:ctrlPr>
                        </m:fPr>
                        <m:num>
                          <m:r>
                            <a:rPr lang="bn-BD" sz="2000" b="0" i="1" smtClean="0">
                              <a:latin typeface="Cambria Math"/>
                            </a:rPr>
                            <m:t>৪</m:t>
                          </m:r>
                        </m:num>
                        <m:den>
                          <m:r>
                            <a:rPr lang="bn-BD" sz="2000" b="0" i="1" smtClean="0">
                              <a:latin typeface="Cambria Math"/>
                            </a:rPr>
                            <m:t>৮</m:t>
                          </m:r>
                        </m:den>
                      </m:f>
                    </m:oMath>
                  </a14:m>
                  <a:r>
                    <a:rPr lang="bn-BD" sz="3200" dirty="0">
                      <a:latin typeface="NikoshBAN" pitchFamily="2" charset="0"/>
                      <a:cs typeface="NikoshBAN" pitchFamily="2" charset="0"/>
                    </a:rPr>
                    <a:t> এবং</a:t>
                  </a:r>
                  <a:endParaRPr lang="en-US" sz="3200" dirty="0">
                    <a:latin typeface="NikoshBAN" pitchFamily="2" charset="0"/>
                    <a:cs typeface="NikoshBAN" pitchFamily="2"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922264" y="5718428"/>
                  <a:ext cx="1045479" cy="603178"/>
                </a:xfrm>
                <a:prstGeom prst="rect">
                  <a:avLst/>
                </a:prstGeom>
                <a:blipFill rotWithShape="1">
                  <a:blip r:embed="rId12"/>
                  <a:stretch>
                    <a:fillRect t="-11111" r="-23392" b="-31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003209" y="5715000"/>
                  <a:ext cx="412409" cy="603178"/>
                </a:xfrm>
                <a:prstGeom prst="rect">
                  <a:avLst/>
                </a:prstGeom>
                <a:noFill/>
              </p:spPr>
              <p:txBody>
                <a:bodyPr wrap="square" rtlCol="0">
                  <a:spAutoFit/>
                </a:bodyPr>
                <a:lstStyle/>
                <a:p>
                  <a14:m>
                    <m:oMath xmlns:m="http://schemas.openxmlformats.org/officeDocument/2006/math">
                      <m:f>
                        <m:fPr>
                          <m:ctrlPr>
                            <a:rPr lang="en-US" sz="2000" i="1" smtClean="0">
                              <a:latin typeface="Cambria Math" panose="02040503050406030204" pitchFamily="18" charset="0"/>
                            </a:rPr>
                          </m:ctrlPr>
                        </m:fPr>
                        <m:num>
                          <m:r>
                            <a:rPr lang="bn-BD" sz="2000" b="0" i="1" smtClean="0">
                              <a:latin typeface="Cambria Math"/>
                            </a:rPr>
                            <m:t>৫</m:t>
                          </m:r>
                        </m:num>
                        <m:den>
                          <m:r>
                            <a:rPr lang="bn-BD" sz="2000" b="0" i="1" smtClean="0">
                              <a:latin typeface="Cambria Math"/>
                            </a:rPr>
                            <m:t>১০</m:t>
                          </m:r>
                        </m:den>
                      </m:f>
                    </m:oMath>
                  </a14:m>
                  <a:r>
                    <a:rPr lang="bn-BD" sz="2000" dirty="0">
                      <a:latin typeface="NikoshBAN" pitchFamily="2" charset="0"/>
                      <a:cs typeface="NikoshBAN" pitchFamily="2" charset="0"/>
                    </a:rPr>
                    <a:t>   </a:t>
                  </a:r>
                  <a:endParaRPr lang="en-US" sz="2000" dirty="0">
                    <a:latin typeface="NikoshBAN" pitchFamily="2" charset="0"/>
                    <a:cs typeface="NikoshBAN" pitchFamily="2"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003209" y="5715000"/>
                  <a:ext cx="412409" cy="603178"/>
                </a:xfrm>
                <a:prstGeom prst="rect">
                  <a:avLst/>
                </a:prstGeom>
                <a:blipFill rotWithShape="1">
                  <a:blip r:embed="rId13"/>
                  <a:stretch>
                    <a:fillRect r="-89706" b="-8163"/>
                  </a:stretch>
                </a:blipFill>
              </p:spPr>
              <p:txBody>
                <a:bodyPr/>
                <a:lstStyle/>
                <a:p>
                  <a:r>
                    <a:rPr lang="en-US">
                      <a:noFill/>
                    </a:rPr>
                    <a:t> </a:t>
                  </a:r>
                </a:p>
              </p:txBody>
            </p:sp>
          </mc:Fallback>
        </mc:AlternateContent>
      </p:grpSp>
      <p:grpSp>
        <p:nvGrpSpPr>
          <p:cNvPr id="63" name="Group 62"/>
          <p:cNvGrpSpPr/>
          <p:nvPr/>
        </p:nvGrpSpPr>
        <p:grpSpPr>
          <a:xfrm>
            <a:off x="2781301" y="6248400"/>
            <a:ext cx="4914899" cy="916661"/>
            <a:chOff x="2781301" y="6248400"/>
            <a:chExt cx="4914899" cy="916661"/>
          </a:xfrm>
        </p:grpSpPr>
        <p:sp>
          <p:nvSpPr>
            <p:cNvPr id="56" name="TextBox 55"/>
            <p:cNvSpPr txBox="1"/>
            <p:nvPr/>
          </p:nvSpPr>
          <p:spPr>
            <a:xfrm>
              <a:off x="2781301" y="6548735"/>
              <a:ext cx="1104900" cy="584775"/>
            </a:xfrm>
            <a:prstGeom prst="rect">
              <a:avLst/>
            </a:prstGeom>
            <a:noFill/>
          </p:spPr>
          <p:txBody>
            <a:bodyPr wrap="square" rtlCol="0">
              <a:spAutoFit/>
            </a:bodyPr>
            <a:lstStyle/>
            <a:p>
              <a:r>
                <a:rPr lang="bn-BD" sz="3200" dirty="0">
                  <a:latin typeface="NikoshBAN" pitchFamily="2" charset="0"/>
                  <a:cs typeface="NikoshBAN" pitchFamily="2" charset="0"/>
                </a:rPr>
                <a:t>সুতরাং </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57" name="TextBox 56"/>
                <p:cNvSpPr txBox="1"/>
                <p:nvPr/>
              </p:nvSpPr>
              <p:spPr>
                <a:xfrm>
                  <a:off x="4267200" y="6324600"/>
                  <a:ext cx="825867" cy="818557"/>
                </a:xfrm>
                <a:prstGeom prst="rect">
                  <a:avLst/>
                </a:prstGeom>
                <a:noFill/>
              </p:spPr>
              <p:txBody>
                <a:bodyPr wrap="none" rtlCol="0">
                  <a:spAutoFit/>
                </a:bodyPr>
                <a:lstStyle/>
                <a:p>
                  <a14:m>
                    <m:oMath xmlns:m="http://schemas.openxmlformats.org/officeDocument/2006/math">
                      <m:f>
                        <m:fPr>
                          <m:ctrlPr>
                            <a:rPr lang="en-US" sz="2800" i="1" smtClean="0">
                              <a:latin typeface="Cambria Math" panose="02040503050406030204" pitchFamily="18" charset="0"/>
                            </a:rPr>
                          </m:ctrlPr>
                        </m:fPr>
                        <m:num>
                          <m:r>
                            <a:rPr lang="bn-BD" sz="2800" b="0" i="1" smtClean="0">
                              <a:latin typeface="Cambria Math"/>
                            </a:rPr>
                            <m:t>১</m:t>
                          </m:r>
                        </m:num>
                        <m:den>
                          <m:r>
                            <a:rPr lang="bn-BD" sz="2800" b="0" i="1" smtClean="0">
                              <a:latin typeface="Cambria Math"/>
                            </a:rPr>
                            <m:t>২</m:t>
                          </m:r>
                        </m:den>
                      </m:f>
                    </m:oMath>
                  </a14:m>
                  <a:r>
                    <a:rPr lang="bn-BD" sz="2800" dirty="0">
                      <a:latin typeface="NikoshBAN" pitchFamily="2" charset="0"/>
                      <a:cs typeface="NikoshBAN" pitchFamily="2" charset="0"/>
                    </a:rPr>
                    <a:t> = </a:t>
                  </a:r>
                  <a:endParaRPr lang="en-US" sz="2800" dirty="0">
                    <a:latin typeface="NikoshBAN" pitchFamily="2" charset="0"/>
                    <a:cs typeface="NikoshBAN" pitchFamily="2"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267200" y="6324600"/>
                  <a:ext cx="825867" cy="818557"/>
                </a:xfrm>
                <a:prstGeom prst="rect">
                  <a:avLst/>
                </a:prstGeom>
                <a:blipFill rotWithShape="1">
                  <a:blip r:embed="rId14"/>
                  <a:stretch>
                    <a:fillRect r="-24444"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831898" y="6248400"/>
                  <a:ext cx="959302" cy="9166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bn-BD" sz="2800" b="0" i="1" smtClean="0">
                                <a:latin typeface="Cambria Math"/>
                              </a:rPr>
                              <m:t>২</m:t>
                            </m:r>
                          </m:num>
                          <m:den>
                            <m:r>
                              <a:rPr lang="bn-BD" sz="2800" b="0" i="1" smtClean="0">
                                <a:latin typeface="Cambria Math"/>
                              </a:rPr>
                              <m:t>৪</m:t>
                            </m:r>
                          </m:den>
                        </m:f>
                        <m:r>
                          <a:rPr lang="bn-BD" sz="2800" b="0" i="1" smtClean="0">
                            <a:latin typeface="Cambria Math"/>
                          </a:rPr>
                          <m:t>= </m:t>
                        </m:r>
                      </m:oMath>
                    </m:oMathPara>
                  </a14:m>
                  <a:endParaRPr lang="en-US" sz="2800" dirty="0">
                    <a:latin typeface="NikoshBAN" pitchFamily="2" charset="0"/>
                    <a:cs typeface="NikoshBAN"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4831898" y="6248400"/>
                  <a:ext cx="959302" cy="916661"/>
                </a:xfrm>
                <a:prstGeom prst="rect">
                  <a:avLst/>
                </a:prstGeom>
                <a:blipFill rotWithShape="1">
                  <a:blip r:embed="rId15"/>
                  <a:stretch>
                    <a:fillRect r="-17197" b="-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562600" y="6324600"/>
                  <a:ext cx="883575" cy="786177"/>
                </a:xfrm>
                <a:prstGeom prst="rect">
                  <a:avLst/>
                </a:prstGeom>
                <a:noFill/>
              </p:spPr>
              <p:txBody>
                <a:bodyPr wrap="none" rtlCol="0">
                  <a:spAutoFit/>
                </a:bodyPr>
                <a:lstStyle/>
                <a:p>
                  <a14:m>
                    <m:oMath xmlns:m="http://schemas.openxmlformats.org/officeDocument/2006/math">
                      <m:f>
                        <m:fPr>
                          <m:ctrlPr>
                            <a:rPr lang="en-US" sz="2800" i="1" smtClean="0">
                              <a:latin typeface="Cambria Math" panose="02040503050406030204" pitchFamily="18" charset="0"/>
                            </a:rPr>
                          </m:ctrlPr>
                        </m:fPr>
                        <m:num>
                          <m:r>
                            <a:rPr lang="bn-BD" sz="2800" b="0" i="1" smtClean="0">
                              <a:latin typeface="Cambria Math"/>
                            </a:rPr>
                            <m:t>৩</m:t>
                          </m:r>
                        </m:num>
                        <m:den>
                          <m:r>
                            <a:rPr lang="bn-BD" sz="2800" b="0" i="1" smtClean="0">
                              <a:latin typeface="Cambria Math"/>
                            </a:rPr>
                            <m:t>৬</m:t>
                          </m:r>
                        </m:den>
                      </m:f>
                    </m:oMath>
                  </a14:m>
                  <a:r>
                    <a:rPr lang="bn-BD" sz="2800" dirty="0">
                      <a:latin typeface="NikoshBAN" pitchFamily="2" charset="0"/>
                      <a:cs typeface="NikoshBAN" pitchFamily="2" charset="0"/>
                    </a:rPr>
                    <a:t> = </a:t>
                  </a:r>
                  <a:endParaRPr lang="en-US" sz="2800" dirty="0">
                    <a:latin typeface="NikoshBAN" pitchFamily="2" charset="0"/>
                    <a:cs typeface="NikoshBAN" pitchFamily="2"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5562600" y="6324600"/>
                  <a:ext cx="883575" cy="786177"/>
                </a:xfrm>
                <a:prstGeom prst="rect">
                  <a:avLst/>
                </a:prstGeom>
                <a:blipFill rotWithShape="1">
                  <a:blip r:embed="rId16"/>
                  <a:stretch>
                    <a:fillRect r="-22917"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408668" y="6324600"/>
                  <a:ext cx="904415" cy="807337"/>
                </a:xfrm>
                <a:prstGeom prst="rect">
                  <a:avLst/>
                </a:prstGeom>
                <a:noFill/>
              </p:spPr>
              <p:txBody>
                <a:bodyPr wrap="none" rtlCol="0">
                  <a:spAutoFit/>
                </a:bodyPr>
                <a:lstStyle/>
                <a:p>
                  <a14:m>
                    <m:oMath xmlns:m="http://schemas.openxmlformats.org/officeDocument/2006/math">
                      <m:f>
                        <m:fPr>
                          <m:ctrlPr>
                            <a:rPr lang="en-US" sz="2800" i="1" smtClean="0">
                              <a:latin typeface="Cambria Math" panose="02040503050406030204" pitchFamily="18" charset="0"/>
                            </a:rPr>
                          </m:ctrlPr>
                        </m:fPr>
                        <m:num>
                          <m:r>
                            <a:rPr lang="bn-BD" sz="2800" b="0" i="1" smtClean="0">
                              <a:latin typeface="Cambria Math"/>
                            </a:rPr>
                            <m:t>৪</m:t>
                          </m:r>
                        </m:num>
                        <m:den>
                          <m:r>
                            <a:rPr lang="bn-BD" sz="2800" b="0" i="1" smtClean="0">
                              <a:latin typeface="Cambria Math"/>
                            </a:rPr>
                            <m:t>৮</m:t>
                          </m:r>
                        </m:den>
                      </m:f>
                    </m:oMath>
                  </a14:m>
                  <a:r>
                    <a:rPr lang="bn-BD" sz="4000" dirty="0">
                      <a:latin typeface="NikoshBAN" pitchFamily="2" charset="0"/>
                      <a:cs typeface="NikoshBAN" pitchFamily="2" charset="0"/>
                    </a:rPr>
                    <a:t> =</a:t>
                  </a:r>
                  <a:endParaRPr lang="en-US" sz="4000" dirty="0">
                    <a:latin typeface="NikoshBAN" pitchFamily="2" charset="0"/>
                    <a:cs typeface="NikoshBAN" pitchFamily="2"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408668" y="6324600"/>
                  <a:ext cx="904415" cy="807337"/>
                </a:xfrm>
                <a:prstGeom prst="rect">
                  <a:avLst/>
                </a:prstGeom>
                <a:blipFill rotWithShape="1">
                  <a:blip r:embed="rId17"/>
                  <a:stretch>
                    <a:fillRect t="-4545" r="-36242" b="-28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283791" y="6324600"/>
                  <a:ext cx="412409" cy="807337"/>
                </a:xfrm>
                <a:prstGeom prst="rect">
                  <a:avLst/>
                </a:prstGeom>
                <a:noFill/>
              </p:spPr>
              <p:txBody>
                <a:bodyPr wrap="square" rtlCol="0">
                  <a:spAutoFit/>
                </a:bodyPr>
                <a:lstStyle/>
                <a:p>
                  <a14:m>
                    <m:oMath xmlns:m="http://schemas.openxmlformats.org/officeDocument/2006/math">
                      <m:f>
                        <m:fPr>
                          <m:ctrlPr>
                            <a:rPr lang="en-US" sz="2800" i="1" smtClean="0">
                              <a:latin typeface="Cambria Math" panose="02040503050406030204" pitchFamily="18" charset="0"/>
                            </a:rPr>
                          </m:ctrlPr>
                        </m:fPr>
                        <m:num>
                          <m:r>
                            <a:rPr lang="bn-BD" sz="2800" b="0" i="1" smtClean="0">
                              <a:latin typeface="Cambria Math"/>
                            </a:rPr>
                            <m:t>৫</m:t>
                          </m:r>
                        </m:num>
                        <m:den>
                          <m:r>
                            <a:rPr lang="bn-BD" sz="2800" b="0" i="1" smtClean="0">
                              <a:latin typeface="Cambria Math"/>
                            </a:rPr>
                            <m:t>১০</m:t>
                          </m:r>
                        </m:den>
                      </m:f>
                    </m:oMath>
                  </a14:m>
                  <a:r>
                    <a:rPr lang="bn-BD" sz="2800" dirty="0">
                      <a:latin typeface="NikoshBAN" pitchFamily="2" charset="0"/>
                      <a:cs typeface="NikoshBAN" pitchFamily="2" charset="0"/>
                    </a:rPr>
                    <a:t>   </a:t>
                  </a:r>
                  <a:endParaRPr lang="en-US" sz="2800" dirty="0">
                    <a:latin typeface="NikoshBAN" pitchFamily="2" charset="0"/>
                    <a:cs typeface="NikoshBAN" pitchFamily="2"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283791" y="6324600"/>
                  <a:ext cx="412409" cy="807337"/>
                </a:xfrm>
                <a:prstGeom prst="rect">
                  <a:avLst/>
                </a:prstGeom>
                <a:blipFill rotWithShape="1">
                  <a:blip r:embed="rId18"/>
                  <a:stretch>
                    <a:fillRect r="-157353" b="-10606"/>
                  </a:stretch>
                </a:blipFill>
              </p:spPr>
              <p:txBody>
                <a:bodyPr/>
                <a:lstStyle/>
                <a:p>
                  <a:r>
                    <a:rPr lang="en-US">
                      <a:noFill/>
                    </a:rPr>
                    <a:t> </a:t>
                  </a:r>
                </a:p>
              </p:txBody>
            </p:sp>
          </mc:Fallback>
        </mc:AlternateContent>
      </p:grpSp>
      <p:pic>
        <p:nvPicPr>
          <p:cNvPr id="64" name="Picture 63" descr="Screen Clipping"/>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12725400" y="5962306"/>
            <a:ext cx="914400" cy="1105369"/>
          </a:xfrm>
          <a:prstGeom prst="rect">
            <a:avLst/>
          </a:prstGeom>
        </p:spPr>
      </p:pic>
      <p:sp>
        <p:nvSpPr>
          <p:cNvPr id="65" name="Cloud Callout 64"/>
          <p:cNvSpPr/>
          <p:nvPr/>
        </p:nvSpPr>
        <p:spPr>
          <a:xfrm>
            <a:off x="11308080" y="3048000"/>
            <a:ext cx="2407920" cy="2286000"/>
          </a:xfrm>
          <a:prstGeom prst="cloudCallout">
            <a:avLst>
              <a:gd name="adj1" fmla="val 15832"/>
              <a:gd name="adj2" fmla="val 928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dirty="0">
                <a:solidFill>
                  <a:sysClr val="windowText" lastClr="000000"/>
                </a:solidFill>
                <a:latin typeface="NikoshBAN" pitchFamily="2" charset="0"/>
                <a:cs typeface="NikoshBAN" pitchFamily="2" charset="0"/>
              </a:rPr>
              <a:t>যে কোন ভগ্নাংশের অনেকগুলো সমতুল ভগ্নাংশ থাকে। </a:t>
            </a:r>
            <a:endParaRPr lang="en-US"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22953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right)">
                                      <p:cBhvr>
                                        <p:cTn id="72" dur="500"/>
                                        <p:tgtEl>
                                          <p:spTgt spid="46"/>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down)">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2" repeatCount="indefinite" fill="hold" nodeType="click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0000" fill="hold"/>
                                        <p:tgtEl>
                                          <p:spTgt spid="62"/>
                                        </p:tgtEl>
                                        <p:attrNameLst>
                                          <p:attrName>ppt_x</p:attrName>
                                        </p:attrNameLst>
                                      </p:cBhvr>
                                      <p:tavLst>
                                        <p:tav tm="0">
                                          <p:val>
                                            <p:strVal val="1+#ppt_w/2"/>
                                          </p:val>
                                        </p:tav>
                                        <p:tav tm="100000">
                                          <p:val>
                                            <p:strVal val="#ppt_x"/>
                                          </p:val>
                                        </p:tav>
                                      </p:tavLst>
                                    </p:anim>
                                    <p:anim calcmode="lin" valueType="num">
                                      <p:cBhvr additive="base">
                                        <p:cTn id="82" dur="10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ipe(left)">
                                      <p:cBhvr>
                                        <p:cTn id="87" dur="2000"/>
                                        <p:tgtEl>
                                          <p:spTgt spid="6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right)">
                                      <p:cBhvr>
                                        <p:cTn id="92" dur="500"/>
                                        <p:tgtEl>
                                          <p:spTgt spid="64"/>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down)">
                                      <p:cBhvr>
                                        <p:cTn id="9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9"/>
                    </p:tgtEl>
                  </p:cond>
                </p:stCondLst>
                <p:endSync evt="end" delay="0">
                  <p:rtn val="all"/>
                </p:endSync>
                <p:childTnLst>
                  <p:par>
                    <p:cTn id="98" fill="hold">
                      <p:stCondLst>
                        <p:cond delay="0"/>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500"/>
                                        <p:tgtEl>
                                          <p:spTgt spid="26"/>
                                        </p:tgtEl>
                                      </p:cBhvr>
                                    </p:animEffect>
                                  </p:childTnLst>
                                </p:cTn>
                              </p:par>
                            </p:childTnLst>
                          </p:cTn>
                        </p:par>
                      </p:childTnLst>
                    </p:cTn>
                  </p:par>
                </p:childTnLst>
              </p:cTn>
              <p:nextCondLst>
                <p:cond evt="onClick" delay="0">
                  <p:tgtEl>
                    <p:spTgt spid="19"/>
                  </p:tgtEl>
                </p:cond>
              </p:nextCondLst>
            </p:seq>
            <p:seq concurrent="1" nextAc="seek">
              <p:cTn id="103" restart="whenNotActive" fill="hold" evtFilter="cancelBubble" nodeType="interactiveSeq">
                <p:stCondLst>
                  <p:cond evt="onClick" delay="0">
                    <p:tgtEl>
                      <p:spTgt spid="20"/>
                    </p:tgtEl>
                  </p:cond>
                </p:stCondLst>
                <p:endSync evt="end" delay="0">
                  <p:rtn val="all"/>
                </p:endSync>
                <p:childTnLst>
                  <p:par>
                    <p:cTn id="104" fill="hold">
                      <p:stCondLst>
                        <p:cond delay="0"/>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left)">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500"/>
                                        <p:tgtEl>
                                          <p:spTgt spid="28"/>
                                        </p:tgtEl>
                                      </p:cBhvr>
                                    </p:animEffec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wipe(left)">
                                      <p:cBhvr>
                                        <p:cTn id="124" dur="500"/>
                                        <p:tgtEl>
                                          <p:spTgt spid="3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wipe(left)">
                                      <p:cBhvr>
                                        <p:cTn id="129" dur="500"/>
                                        <p:tgtEl>
                                          <p:spTgt spid="35"/>
                                        </p:tgtEl>
                                      </p:cBhvr>
                                    </p:animEffect>
                                  </p:childTnLst>
                                </p:cTn>
                              </p:par>
                            </p:childTnLst>
                          </p:cTn>
                        </p:par>
                      </p:childTnLst>
                    </p:cTn>
                  </p:par>
                </p:childTnLst>
              </p:cTn>
              <p:nextCondLst>
                <p:cond evt="onClick" delay="0">
                  <p:tgtEl>
                    <p:spTgt spid="22"/>
                  </p:tgtEl>
                </p:cond>
              </p:nextCondLst>
            </p:seq>
            <p:seq concurrent="1" nextAc="seek">
              <p:cTn id="130" restart="whenNotActive" fill="hold" evtFilter="cancelBubble" nodeType="interactiveSeq">
                <p:stCondLst>
                  <p:cond evt="onClick" delay="0">
                    <p:tgtEl>
                      <p:spTgt spid="24"/>
                    </p:tgtEl>
                  </p:cond>
                </p:stCondLst>
                <p:endSync evt="end" delay="0">
                  <p:rtn val="all"/>
                </p:endSync>
                <p:childTnLst>
                  <p:par>
                    <p:cTn id="131" fill="hold">
                      <p:stCondLst>
                        <p:cond delay="0"/>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ipe(left)">
                                      <p:cBhvr>
                                        <p:cTn id="135" dur="500"/>
                                        <p:tgtEl>
                                          <p:spTgt spid="3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wipe(left)">
                                      <p:cBhvr>
                                        <p:cTn id="145" dur="500"/>
                                        <p:tgtEl>
                                          <p:spTgt spid="38"/>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39"/>
                                        </p:tgtEl>
                                        <p:attrNameLst>
                                          <p:attrName>style.visibility</p:attrName>
                                        </p:attrNameLst>
                                      </p:cBhvr>
                                      <p:to>
                                        <p:strVal val="visible"/>
                                      </p:to>
                                    </p:set>
                                    <p:animEffect transition="in" filter="wipe(left)">
                                      <p:cBhvr>
                                        <p:cTn id="150" dur="500"/>
                                        <p:tgtEl>
                                          <p:spTgt spid="39"/>
                                        </p:tgtEl>
                                      </p:cBhvr>
                                    </p:animEffect>
                                  </p:childTnLst>
                                </p:cTn>
                              </p:par>
                            </p:childTnLst>
                          </p:cTn>
                        </p:par>
                      </p:childTnLst>
                    </p:cTn>
                  </p:par>
                </p:childTnLst>
              </p:cTn>
              <p:nextCondLst>
                <p:cond evt="onClick" delay="0">
                  <p:tgtEl>
                    <p:spTgt spid="24"/>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wipe(left)">
                                      <p:cBhvr>
                                        <p:cTn id="156" dur="500"/>
                                        <p:tgtEl>
                                          <p:spTgt spid="32"/>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wipe(left)">
                                      <p:cBhvr>
                                        <p:cTn id="161" dur="500"/>
                                        <p:tgtEl>
                                          <p:spTgt spid="42"/>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43"/>
                                        </p:tgtEl>
                                        <p:attrNameLst>
                                          <p:attrName>style.visibility</p:attrName>
                                        </p:attrNameLst>
                                      </p:cBhvr>
                                      <p:to>
                                        <p:strVal val="visible"/>
                                      </p:to>
                                    </p:set>
                                    <p:animEffect transition="in" filter="wipe(left)">
                                      <p:cBhvr>
                                        <p:cTn id="166" dur="500"/>
                                        <p:tgtEl>
                                          <p:spTgt spid="4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44"/>
                                        </p:tgtEl>
                                        <p:attrNameLst>
                                          <p:attrName>style.visibility</p:attrName>
                                        </p:attrNameLst>
                                      </p:cBhvr>
                                      <p:to>
                                        <p:strVal val="visible"/>
                                      </p:to>
                                    </p:set>
                                    <p:animEffect transition="in" filter="wipe(left)">
                                      <p:cBhvr>
                                        <p:cTn id="171" dur="500"/>
                                        <p:tgtEl>
                                          <p:spTgt spid="44"/>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wipe(left)">
                                      <p:cBhvr>
                                        <p:cTn id="176" dur="500"/>
                                        <p:tgtEl>
                                          <p:spTgt spid="45"/>
                                        </p:tgtEl>
                                      </p:cBhvr>
                                    </p:animEffect>
                                  </p:childTnLst>
                                </p:cTn>
                              </p:par>
                            </p:childTnLst>
                          </p:cTn>
                        </p:par>
                      </p:childTnLst>
                    </p:cTn>
                  </p:par>
                </p:childTnLst>
              </p:cTn>
              <p:nextCondLst>
                <p:cond evt="onClick" delay="0">
                  <p:tgtEl>
                    <p:spTgt spid="25"/>
                  </p:tgtEl>
                </p:cond>
              </p:nextCondLst>
            </p:seq>
          </p:childTnLst>
        </p:cTn>
      </p:par>
    </p:tnLst>
    <p:bldLst>
      <p:bldP spid="5" grpId="0" animBg="1"/>
      <p:bldP spid="13" grpId="0"/>
      <p:bldP spid="14" grpId="0"/>
      <p:bldP spid="15" grpId="0"/>
      <p:bldP spid="16" grpId="0"/>
      <p:bldP spid="17" grpId="0"/>
      <p:bldP spid="19" grpId="0" animBg="1"/>
      <p:bldP spid="20" grpId="0" animBg="1"/>
      <p:bldP spid="22" grpId="0" animBg="1"/>
      <p:bldP spid="24" grpId="0" animBg="1"/>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8" grpId="0" animBg="1"/>
      <p:bldP spid="39" grpId="0" animBg="1"/>
      <p:bldP spid="42" grpId="0" animBg="1"/>
      <p:bldP spid="43" grpId="0" animBg="1"/>
      <p:bldP spid="44" grpId="0" animBg="1"/>
      <p:bldP spid="45" grpId="0" animBg="1"/>
      <p:bldP spid="47"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304800" y="228599"/>
                <a:ext cx="4648200" cy="896271"/>
              </a:xfrm>
              <a:prstGeom prst="rect">
                <a:avLst/>
              </a:prstGeom>
              <a:noFill/>
            </p:spPr>
            <p:txBody>
              <a:bodyPr wrap="square" rtlCol="0">
                <a:spAutoFit/>
              </a:bodyPr>
              <a:lstStyle/>
              <a:p>
                <a:r>
                  <a:rPr lang="bn-BD" sz="3200" dirty="0">
                    <a:latin typeface="NikoshBAN" pitchFamily="2" charset="0"/>
                    <a:cs typeface="NikoshBAN" pitchFamily="2" charset="0"/>
                  </a:rPr>
                  <a:t>১) </a:t>
                </a:r>
                <a14:m>
                  <m:oMath xmlns:m="http://schemas.openxmlformats.org/officeDocument/2006/math">
                    <m:f>
                      <m:fPr>
                        <m:ctrlPr>
                          <a:rPr lang="bn-BD" sz="3200" i="1" smtClean="0">
                            <a:latin typeface="Cambria Math" panose="02040503050406030204" pitchFamily="18" charset="0"/>
                          </a:rPr>
                        </m:ctrlPr>
                      </m:fPr>
                      <m:num>
                        <m:r>
                          <a:rPr lang="bn-BD" sz="3200" b="0" i="1" smtClean="0">
                            <a:latin typeface="Cambria Math"/>
                          </a:rPr>
                          <m:t>১</m:t>
                        </m:r>
                      </m:num>
                      <m:den>
                        <m:r>
                          <a:rPr lang="bn-BD" sz="3200" b="0" i="1" smtClean="0">
                            <a:latin typeface="Cambria Math"/>
                          </a:rPr>
                          <m:t>৩</m:t>
                        </m:r>
                      </m:den>
                    </m:f>
                  </m:oMath>
                </a14:m>
                <a:r>
                  <a:rPr lang="bn-BD" sz="3200" dirty="0">
                    <a:latin typeface="NikoshBAN" pitchFamily="2" charset="0"/>
                    <a:cs typeface="NikoshBAN" pitchFamily="2" charset="0"/>
                  </a:rPr>
                  <a:t> এর সমতুল ভগ্নাংশ বের কর। </a:t>
                </a:r>
                <a:endParaRPr lang="en-US" sz="3200" dirty="0">
                  <a:latin typeface="NikoshBAN" pitchFamily="2" charset="0"/>
                  <a:cs typeface="NikoshBAN"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4800" y="228599"/>
                <a:ext cx="4648200" cy="896271"/>
              </a:xfrm>
              <a:prstGeom prst="rect">
                <a:avLst/>
              </a:prstGeom>
              <a:blipFill rotWithShape="1">
                <a:blip r:embed="rId2"/>
                <a:stretch>
                  <a:fillRect l="-3277" r="-4325" b="-12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24400" y="228600"/>
                <a:ext cx="4648200" cy="896271"/>
              </a:xfrm>
              <a:prstGeom prst="rect">
                <a:avLst/>
              </a:prstGeom>
              <a:noFill/>
            </p:spPr>
            <p:txBody>
              <a:bodyPr wrap="square" rtlCol="0">
                <a:spAutoFit/>
              </a:bodyPr>
              <a:lstStyle/>
              <a:p>
                <a:r>
                  <a:rPr lang="bn-BD" sz="3200" dirty="0">
                    <a:latin typeface="NikoshBAN" pitchFamily="2" charset="0"/>
                    <a:cs typeface="NikoshBAN" pitchFamily="2" charset="0"/>
                  </a:rPr>
                  <a:t>২) </a:t>
                </a:r>
                <a14:m>
                  <m:oMath xmlns:m="http://schemas.openxmlformats.org/officeDocument/2006/math">
                    <m:f>
                      <m:fPr>
                        <m:ctrlPr>
                          <a:rPr lang="bn-BD" sz="3200" i="1" smtClean="0">
                            <a:latin typeface="Cambria Math" panose="02040503050406030204" pitchFamily="18" charset="0"/>
                          </a:rPr>
                        </m:ctrlPr>
                      </m:fPr>
                      <m:num>
                        <m:r>
                          <a:rPr lang="bn-BD" sz="3200" b="0" i="1" smtClean="0">
                            <a:latin typeface="Cambria Math"/>
                          </a:rPr>
                          <m:t>২</m:t>
                        </m:r>
                      </m:num>
                      <m:den>
                        <m:r>
                          <a:rPr lang="bn-BD" sz="3200" b="0" i="1" smtClean="0">
                            <a:latin typeface="Cambria Math"/>
                          </a:rPr>
                          <m:t>৩</m:t>
                        </m:r>
                      </m:den>
                    </m:f>
                  </m:oMath>
                </a14:m>
                <a:r>
                  <a:rPr lang="bn-BD" sz="3200" dirty="0">
                    <a:latin typeface="NikoshBAN" pitchFamily="2" charset="0"/>
                    <a:cs typeface="NikoshBAN" pitchFamily="2" charset="0"/>
                  </a:rPr>
                  <a:t> এর সমতুল ভগ্নাংশ বের কর। </a:t>
                </a:r>
                <a:endParaRPr lang="en-US" sz="3200" dirty="0">
                  <a:latin typeface="NikoshBAN" pitchFamily="2" charset="0"/>
                  <a:cs typeface="NikoshBAN"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24400" y="228600"/>
                <a:ext cx="4648200" cy="896271"/>
              </a:xfrm>
              <a:prstGeom prst="rect">
                <a:avLst/>
              </a:prstGeom>
              <a:blipFill rotWithShape="1">
                <a:blip r:embed="rId3"/>
                <a:stretch>
                  <a:fillRect l="-3277" r="-4849" b="-12245"/>
                </a:stretch>
              </a:blipFill>
            </p:spPr>
            <p:txBody>
              <a:bodyPr/>
              <a:lstStyle/>
              <a:p>
                <a:r>
                  <a:rPr lang="en-US">
                    <a:noFill/>
                  </a:rPr>
                  <a:t> </a:t>
                </a:r>
              </a:p>
            </p:txBody>
          </p:sp>
        </mc:Fallback>
      </mc:AlternateContent>
      <p:sp>
        <p:nvSpPr>
          <p:cNvPr id="9" name="TextBox 8"/>
          <p:cNvSpPr txBox="1"/>
          <p:nvPr/>
        </p:nvSpPr>
        <p:spPr>
          <a:xfrm>
            <a:off x="304800" y="990600"/>
            <a:ext cx="6705600" cy="584775"/>
          </a:xfrm>
          <a:prstGeom prst="rect">
            <a:avLst/>
          </a:prstGeom>
          <a:noFill/>
        </p:spPr>
        <p:txBody>
          <a:bodyPr wrap="square" rtlCol="0">
            <a:spAutoFit/>
          </a:bodyPr>
          <a:lstStyle/>
          <a:p>
            <a:r>
              <a:rPr lang="bn-BD" sz="3200" dirty="0">
                <a:latin typeface="NikoshBAN" pitchFamily="2" charset="0"/>
                <a:cs typeface="NikoshBAN" pitchFamily="2" charset="0"/>
              </a:rPr>
              <a:t>৩) সমতুল ভগ্নাংশের অন্যন্য উদাহরণ খুঁজে বের কর। </a:t>
            </a:r>
            <a:endParaRPr lang="en-US" sz="3200" dirty="0">
              <a:latin typeface="NikoshBAN" pitchFamily="2" charset="0"/>
              <a:cs typeface="NikoshBAN"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54464470"/>
              </p:ext>
            </p:extLst>
          </p:nvPr>
        </p:nvGraphicFramePr>
        <p:xfrm>
          <a:off x="685800" y="1828800"/>
          <a:ext cx="11353800" cy="33528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20000"/>
                    </a:ext>
                  </a:extLst>
                </a:gridCol>
                <a:gridCol w="5676900">
                  <a:extLst>
                    <a:ext uri="{9D8B030D-6E8A-4147-A177-3AD203B41FA5}">
                      <a16:colId xmlns:a16="http://schemas.microsoft.com/office/drawing/2014/main" val="20001"/>
                    </a:ext>
                  </a:extLst>
                </a:gridCol>
              </a:tblGrid>
              <a:tr h="304267">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27129585"/>
              </p:ext>
            </p:extLst>
          </p:nvPr>
        </p:nvGraphicFramePr>
        <p:xfrm>
          <a:off x="685800" y="2285999"/>
          <a:ext cx="11353800" cy="523405"/>
        </p:xfrm>
        <a:graphic>
          <a:graphicData uri="http://schemas.openxmlformats.org/drawingml/2006/table">
            <a:tbl>
              <a:tblPr firstRow="1" bandRow="1">
                <a:tableStyleId>{5940675A-B579-460E-94D1-54222C63F5DA}</a:tableStyleId>
              </a:tblPr>
              <a:tblGrid>
                <a:gridCol w="3784600">
                  <a:extLst>
                    <a:ext uri="{9D8B030D-6E8A-4147-A177-3AD203B41FA5}">
                      <a16:colId xmlns:a16="http://schemas.microsoft.com/office/drawing/2014/main" val="20000"/>
                    </a:ext>
                  </a:extLst>
                </a:gridCol>
                <a:gridCol w="3784600">
                  <a:extLst>
                    <a:ext uri="{9D8B030D-6E8A-4147-A177-3AD203B41FA5}">
                      <a16:colId xmlns:a16="http://schemas.microsoft.com/office/drawing/2014/main" val="20001"/>
                    </a:ext>
                  </a:extLst>
                </a:gridCol>
                <a:gridCol w="3784600">
                  <a:extLst>
                    <a:ext uri="{9D8B030D-6E8A-4147-A177-3AD203B41FA5}">
                      <a16:colId xmlns:a16="http://schemas.microsoft.com/office/drawing/2014/main" val="20002"/>
                    </a:ext>
                  </a:extLst>
                </a:gridCol>
              </a:tblGrid>
              <a:tr h="523405">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06880028"/>
              </p:ext>
            </p:extLst>
          </p:nvPr>
        </p:nvGraphicFramePr>
        <p:xfrm>
          <a:off x="685800" y="2905595"/>
          <a:ext cx="11353800" cy="523405"/>
        </p:xfrm>
        <a:graphic>
          <a:graphicData uri="http://schemas.openxmlformats.org/drawingml/2006/table">
            <a:tbl>
              <a:tblPr firstRow="1" bandRow="1">
                <a:tableStyleId>{5940675A-B579-460E-94D1-54222C63F5DA}</a:tableStyleId>
              </a:tblPr>
              <a:tblGrid>
                <a:gridCol w="2838450">
                  <a:extLst>
                    <a:ext uri="{9D8B030D-6E8A-4147-A177-3AD203B41FA5}">
                      <a16:colId xmlns:a16="http://schemas.microsoft.com/office/drawing/2014/main" val="20000"/>
                    </a:ext>
                  </a:extLst>
                </a:gridCol>
                <a:gridCol w="2838450">
                  <a:extLst>
                    <a:ext uri="{9D8B030D-6E8A-4147-A177-3AD203B41FA5}">
                      <a16:colId xmlns:a16="http://schemas.microsoft.com/office/drawing/2014/main" val="20001"/>
                    </a:ext>
                  </a:extLst>
                </a:gridCol>
                <a:gridCol w="2838450">
                  <a:extLst>
                    <a:ext uri="{9D8B030D-6E8A-4147-A177-3AD203B41FA5}">
                      <a16:colId xmlns:a16="http://schemas.microsoft.com/office/drawing/2014/main" val="20002"/>
                    </a:ext>
                  </a:extLst>
                </a:gridCol>
                <a:gridCol w="2838450">
                  <a:extLst>
                    <a:ext uri="{9D8B030D-6E8A-4147-A177-3AD203B41FA5}">
                      <a16:colId xmlns:a16="http://schemas.microsoft.com/office/drawing/2014/main" val="20003"/>
                    </a:ext>
                  </a:extLst>
                </a:gridCol>
              </a:tblGrid>
              <a:tr h="523405">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3379378"/>
              </p:ext>
            </p:extLst>
          </p:nvPr>
        </p:nvGraphicFramePr>
        <p:xfrm>
          <a:off x="685800" y="3525191"/>
          <a:ext cx="11353800" cy="523405"/>
        </p:xfrm>
        <a:graphic>
          <a:graphicData uri="http://schemas.openxmlformats.org/drawingml/2006/table">
            <a:tbl>
              <a:tblPr firstRow="1" bandRow="1">
                <a:tableStyleId>{5940675A-B579-460E-94D1-54222C63F5DA}</a:tableStyleId>
              </a:tblPr>
              <a:tblGrid>
                <a:gridCol w="2270760">
                  <a:extLst>
                    <a:ext uri="{9D8B030D-6E8A-4147-A177-3AD203B41FA5}">
                      <a16:colId xmlns:a16="http://schemas.microsoft.com/office/drawing/2014/main" val="20000"/>
                    </a:ext>
                  </a:extLst>
                </a:gridCol>
                <a:gridCol w="2270760">
                  <a:extLst>
                    <a:ext uri="{9D8B030D-6E8A-4147-A177-3AD203B41FA5}">
                      <a16:colId xmlns:a16="http://schemas.microsoft.com/office/drawing/2014/main" val="20001"/>
                    </a:ext>
                  </a:extLst>
                </a:gridCol>
                <a:gridCol w="2270760">
                  <a:extLst>
                    <a:ext uri="{9D8B030D-6E8A-4147-A177-3AD203B41FA5}">
                      <a16:colId xmlns:a16="http://schemas.microsoft.com/office/drawing/2014/main" val="20002"/>
                    </a:ext>
                  </a:extLst>
                </a:gridCol>
                <a:gridCol w="2270760">
                  <a:extLst>
                    <a:ext uri="{9D8B030D-6E8A-4147-A177-3AD203B41FA5}">
                      <a16:colId xmlns:a16="http://schemas.microsoft.com/office/drawing/2014/main" val="20003"/>
                    </a:ext>
                  </a:extLst>
                </a:gridCol>
                <a:gridCol w="2270760">
                  <a:extLst>
                    <a:ext uri="{9D8B030D-6E8A-4147-A177-3AD203B41FA5}">
                      <a16:colId xmlns:a16="http://schemas.microsoft.com/office/drawing/2014/main" val="20004"/>
                    </a:ext>
                  </a:extLst>
                </a:gridCol>
              </a:tblGrid>
              <a:tr h="523405">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62199129"/>
              </p:ext>
            </p:extLst>
          </p:nvPr>
        </p:nvGraphicFramePr>
        <p:xfrm>
          <a:off x="685800" y="4144787"/>
          <a:ext cx="11353800" cy="523405"/>
        </p:xfrm>
        <a:graphic>
          <a:graphicData uri="http://schemas.openxmlformats.org/drawingml/2006/table">
            <a:tbl>
              <a:tblPr firstRow="1" bandRow="1">
                <a:tableStyleId>{5940675A-B579-460E-94D1-54222C63F5DA}</a:tableStyleId>
              </a:tblPr>
              <a:tblGrid>
                <a:gridCol w="1892300">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2300">
                  <a:extLst>
                    <a:ext uri="{9D8B030D-6E8A-4147-A177-3AD203B41FA5}">
                      <a16:colId xmlns:a16="http://schemas.microsoft.com/office/drawing/2014/main" val="20002"/>
                    </a:ext>
                  </a:extLst>
                </a:gridCol>
                <a:gridCol w="1892300">
                  <a:extLst>
                    <a:ext uri="{9D8B030D-6E8A-4147-A177-3AD203B41FA5}">
                      <a16:colId xmlns:a16="http://schemas.microsoft.com/office/drawing/2014/main" val="20003"/>
                    </a:ext>
                  </a:extLst>
                </a:gridCol>
                <a:gridCol w="1892300">
                  <a:extLst>
                    <a:ext uri="{9D8B030D-6E8A-4147-A177-3AD203B41FA5}">
                      <a16:colId xmlns:a16="http://schemas.microsoft.com/office/drawing/2014/main" val="20004"/>
                    </a:ext>
                  </a:extLst>
                </a:gridCol>
                <a:gridCol w="1892300">
                  <a:extLst>
                    <a:ext uri="{9D8B030D-6E8A-4147-A177-3AD203B41FA5}">
                      <a16:colId xmlns:a16="http://schemas.microsoft.com/office/drawing/2014/main" val="20005"/>
                    </a:ext>
                  </a:extLst>
                </a:gridCol>
              </a:tblGrid>
              <a:tr h="523405">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4437437"/>
              </p:ext>
            </p:extLst>
          </p:nvPr>
        </p:nvGraphicFramePr>
        <p:xfrm>
          <a:off x="685800" y="4724400"/>
          <a:ext cx="11353797" cy="523405"/>
        </p:xfrm>
        <a:graphic>
          <a:graphicData uri="http://schemas.openxmlformats.org/drawingml/2006/table">
            <a:tbl>
              <a:tblPr firstRow="1" bandRow="1">
                <a:tableStyleId>{5940675A-B579-460E-94D1-54222C63F5DA}</a:tableStyleId>
              </a:tblPr>
              <a:tblGrid>
                <a:gridCol w="1621971">
                  <a:extLst>
                    <a:ext uri="{9D8B030D-6E8A-4147-A177-3AD203B41FA5}">
                      <a16:colId xmlns:a16="http://schemas.microsoft.com/office/drawing/2014/main" val="20000"/>
                    </a:ext>
                  </a:extLst>
                </a:gridCol>
                <a:gridCol w="1621971">
                  <a:extLst>
                    <a:ext uri="{9D8B030D-6E8A-4147-A177-3AD203B41FA5}">
                      <a16:colId xmlns:a16="http://schemas.microsoft.com/office/drawing/2014/main" val="20001"/>
                    </a:ext>
                  </a:extLst>
                </a:gridCol>
                <a:gridCol w="1621971">
                  <a:extLst>
                    <a:ext uri="{9D8B030D-6E8A-4147-A177-3AD203B41FA5}">
                      <a16:colId xmlns:a16="http://schemas.microsoft.com/office/drawing/2014/main" val="20002"/>
                    </a:ext>
                  </a:extLst>
                </a:gridCol>
                <a:gridCol w="1621971">
                  <a:extLst>
                    <a:ext uri="{9D8B030D-6E8A-4147-A177-3AD203B41FA5}">
                      <a16:colId xmlns:a16="http://schemas.microsoft.com/office/drawing/2014/main" val="20003"/>
                    </a:ext>
                  </a:extLst>
                </a:gridCol>
                <a:gridCol w="1621971">
                  <a:extLst>
                    <a:ext uri="{9D8B030D-6E8A-4147-A177-3AD203B41FA5}">
                      <a16:colId xmlns:a16="http://schemas.microsoft.com/office/drawing/2014/main" val="20004"/>
                    </a:ext>
                  </a:extLst>
                </a:gridCol>
                <a:gridCol w="1621971">
                  <a:extLst>
                    <a:ext uri="{9D8B030D-6E8A-4147-A177-3AD203B41FA5}">
                      <a16:colId xmlns:a16="http://schemas.microsoft.com/office/drawing/2014/main" val="20005"/>
                    </a:ext>
                  </a:extLst>
                </a:gridCol>
                <a:gridCol w="1621971">
                  <a:extLst>
                    <a:ext uri="{9D8B030D-6E8A-4147-A177-3AD203B41FA5}">
                      <a16:colId xmlns:a16="http://schemas.microsoft.com/office/drawing/2014/main" val="20006"/>
                    </a:ext>
                  </a:extLst>
                </a:gridCol>
              </a:tblGrid>
              <a:tr h="523405">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07965961"/>
              </p:ext>
            </p:extLst>
          </p:nvPr>
        </p:nvGraphicFramePr>
        <p:xfrm>
          <a:off x="685800" y="5383979"/>
          <a:ext cx="11353800" cy="523405"/>
        </p:xfrm>
        <a:graphic>
          <a:graphicData uri="http://schemas.openxmlformats.org/drawingml/2006/table">
            <a:tbl>
              <a:tblPr firstRow="1" bandRow="1">
                <a:tableStyleId>{5940675A-B579-460E-94D1-54222C63F5DA}</a:tableStyleId>
              </a:tblPr>
              <a:tblGrid>
                <a:gridCol w="141922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1419225">
                  <a:extLst>
                    <a:ext uri="{9D8B030D-6E8A-4147-A177-3AD203B41FA5}">
                      <a16:colId xmlns:a16="http://schemas.microsoft.com/office/drawing/2014/main" val="20004"/>
                    </a:ext>
                  </a:extLst>
                </a:gridCol>
                <a:gridCol w="1419225">
                  <a:extLst>
                    <a:ext uri="{9D8B030D-6E8A-4147-A177-3AD203B41FA5}">
                      <a16:colId xmlns:a16="http://schemas.microsoft.com/office/drawing/2014/main" val="20005"/>
                    </a:ext>
                  </a:extLst>
                </a:gridCol>
                <a:gridCol w="1419225">
                  <a:extLst>
                    <a:ext uri="{9D8B030D-6E8A-4147-A177-3AD203B41FA5}">
                      <a16:colId xmlns:a16="http://schemas.microsoft.com/office/drawing/2014/main" val="20006"/>
                    </a:ext>
                  </a:extLst>
                </a:gridCol>
                <a:gridCol w="1419225">
                  <a:extLst>
                    <a:ext uri="{9D8B030D-6E8A-4147-A177-3AD203B41FA5}">
                      <a16:colId xmlns:a16="http://schemas.microsoft.com/office/drawing/2014/main" val="20007"/>
                    </a:ext>
                  </a:extLst>
                </a:gridCol>
              </a:tblGrid>
              <a:tr h="523405">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850751495"/>
              </p:ext>
            </p:extLst>
          </p:nvPr>
        </p:nvGraphicFramePr>
        <p:xfrm>
          <a:off x="685800" y="6003575"/>
          <a:ext cx="11353797" cy="523405"/>
        </p:xfrm>
        <a:graphic>
          <a:graphicData uri="http://schemas.openxmlformats.org/drawingml/2006/table">
            <a:tbl>
              <a:tblPr firstRow="1" bandRow="1">
                <a:tableStyleId>{5940675A-B579-460E-94D1-54222C63F5DA}</a:tableStyleId>
              </a:tblPr>
              <a:tblGrid>
                <a:gridCol w="1261533">
                  <a:extLst>
                    <a:ext uri="{9D8B030D-6E8A-4147-A177-3AD203B41FA5}">
                      <a16:colId xmlns:a16="http://schemas.microsoft.com/office/drawing/2014/main" val="20000"/>
                    </a:ext>
                  </a:extLst>
                </a:gridCol>
                <a:gridCol w="1261533">
                  <a:extLst>
                    <a:ext uri="{9D8B030D-6E8A-4147-A177-3AD203B41FA5}">
                      <a16:colId xmlns:a16="http://schemas.microsoft.com/office/drawing/2014/main" val="20001"/>
                    </a:ext>
                  </a:extLst>
                </a:gridCol>
                <a:gridCol w="1261533">
                  <a:extLst>
                    <a:ext uri="{9D8B030D-6E8A-4147-A177-3AD203B41FA5}">
                      <a16:colId xmlns:a16="http://schemas.microsoft.com/office/drawing/2014/main" val="20002"/>
                    </a:ext>
                  </a:extLst>
                </a:gridCol>
                <a:gridCol w="1261533">
                  <a:extLst>
                    <a:ext uri="{9D8B030D-6E8A-4147-A177-3AD203B41FA5}">
                      <a16:colId xmlns:a16="http://schemas.microsoft.com/office/drawing/2014/main" val="20003"/>
                    </a:ext>
                  </a:extLst>
                </a:gridCol>
                <a:gridCol w="1261533">
                  <a:extLst>
                    <a:ext uri="{9D8B030D-6E8A-4147-A177-3AD203B41FA5}">
                      <a16:colId xmlns:a16="http://schemas.microsoft.com/office/drawing/2014/main" val="20004"/>
                    </a:ext>
                  </a:extLst>
                </a:gridCol>
                <a:gridCol w="1261533">
                  <a:extLst>
                    <a:ext uri="{9D8B030D-6E8A-4147-A177-3AD203B41FA5}">
                      <a16:colId xmlns:a16="http://schemas.microsoft.com/office/drawing/2014/main" val="20005"/>
                    </a:ext>
                  </a:extLst>
                </a:gridCol>
                <a:gridCol w="1261533">
                  <a:extLst>
                    <a:ext uri="{9D8B030D-6E8A-4147-A177-3AD203B41FA5}">
                      <a16:colId xmlns:a16="http://schemas.microsoft.com/office/drawing/2014/main" val="20006"/>
                    </a:ext>
                  </a:extLst>
                </a:gridCol>
                <a:gridCol w="1261533">
                  <a:extLst>
                    <a:ext uri="{9D8B030D-6E8A-4147-A177-3AD203B41FA5}">
                      <a16:colId xmlns:a16="http://schemas.microsoft.com/office/drawing/2014/main" val="20007"/>
                    </a:ext>
                  </a:extLst>
                </a:gridCol>
                <a:gridCol w="1261533">
                  <a:extLst>
                    <a:ext uri="{9D8B030D-6E8A-4147-A177-3AD203B41FA5}">
                      <a16:colId xmlns:a16="http://schemas.microsoft.com/office/drawing/2014/main" val="20008"/>
                    </a:ext>
                  </a:extLst>
                </a:gridCol>
              </a:tblGrid>
              <a:tr h="523405">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045492694"/>
              </p:ext>
            </p:extLst>
          </p:nvPr>
        </p:nvGraphicFramePr>
        <p:xfrm>
          <a:off x="685800" y="6623171"/>
          <a:ext cx="11353800" cy="523405"/>
        </p:xfrm>
        <a:graphic>
          <a:graphicData uri="http://schemas.openxmlformats.org/drawingml/2006/table">
            <a:tbl>
              <a:tblPr firstRow="1" bandRow="1">
                <a:tableStyleId>{5940675A-B579-460E-94D1-54222C63F5DA}</a:tableStyleId>
              </a:tblPr>
              <a:tblGrid>
                <a:gridCol w="1135380">
                  <a:extLst>
                    <a:ext uri="{9D8B030D-6E8A-4147-A177-3AD203B41FA5}">
                      <a16:colId xmlns:a16="http://schemas.microsoft.com/office/drawing/2014/main" val="20000"/>
                    </a:ext>
                  </a:extLst>
                </a:gridCol>
                <a:gridCol w="1135380">
                  <a:extLst>
                    <a:ext uri="{9D8B030D-6E8A-4147-A177-3AD203B41FA5}">
                      <a16:colId xmlns:a16="http://schemas.microsoft.com/office/drawing/2014/main" val="20001"/>
                    </a:ext>
                  </a:extLst>
                </a:gridCol>
                <a:gridCol w="1135380">
                  <a:extLst>
                    <a:ext uri="{9D8B030D-6E8A-4147-A177-3AD203B41FA5}">
                      <a16:colId xmlns:a16="http://schemas.microsoft.com/office/drawing/2014/main" val="20002"/>
                    </a:ext>
                  </a:extLst>
                </a:gridCol>
                <a:gridCol w="1135380">
                  <a:extLst>
                    <a:ext uri="{9D8B030D-6E8A-4147-A177-3AD203B41FA5}">
                      <a16:colId xmlns:a16="http://schemas.microsoft.com/office/drawing/2014/main" val="20003"/>
                    </a:ext>
                  </a:extLst>
                </a:gridCol>
                <a:gridCol w="1135380">
                  <a:extLst>
                    <a:ext uri="{9D8B030D-6E8A-4147-A177-3AD203B41FA5}">
                      <a16:colId xmlns:a16="http://schemas.microsoft.com/office/drawing/2014/main" val="20004"/>
                    </a:ext>
                  </a:extLst>
                </a:gridCol>
                <a:gridCol w="1135380">
                  <a:extLst>
                    <a:ext uri="{9D8B030D-6E8A-4147-A177-3AD203B41FA5}">
                      <a16:colId xmlns:a16="http://schemas.microsoft.com/office/drawing/2014/main" val="20005"/>
                    </a:ext>
                  </a:extLst>
                </a:gridCol>
                <a:gridCol w="1135380">
                  <a:extLst>
                    <a:ext uri="{9D8B030D-6E8A-4147-A177-3AD203B41FA5}">
                      <a16:colId xmlns:a16="http://schemas.microsoft.com/office/drawing/2014/main" val="20006"/>
                    </a:ext>
                  </a:extLst>
                </a:gridCol>
                <a:gridCol w="1135380">
                  <a:extLst>
                    <a:ext uri="{9D8B030D-6E8A-4147-A177-3AD203B41FA5}">
                      <a16:colId xmlns:a16="http://schemas.microsoft.com/office/drawing/2014/main" val="20007"/>
                    </a:ext>
                  </a:extLst>
                </a:gridCol>
                <a:gridCol w="1135380">
                  <a:extLst>
                    <a:ext uri="{9D8B030D-6E8A-4147-A177-3AD203B41FA5}">
                      <a16:colId xmlns:a16="http://schemas.microsoft.com/office/drawing/2014/main" val="20008"/>
                    </a:ext>
                  </a:extLst>
                </a:gridCol>
                <a:gridCol w="1135380">
                  <a:extLst>
                    <a:ext uri="{9D8B030D-6E8A-4147-A177-3AD203B41FA5}">
                      <a16:colId xmlns:a16="http://schemas.microsoft.com/office/drawing/2014/main" val="20009"/>
                    </a:ext>
                  </a:extLst>
                </a:gridCol>
              </a:tblGrid>
              <a:tr h="523405">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tc>
                  <a:txBody>
                    <a:bodyPr/>
                    <a:lstStyle/>
                    <a:p>
                      <a:endParaRPr lang="en-US" sz="1600" dirty="0"/>
                    </a:p>
                  </a:txBody>
                  <a:tcPr>
                    <a:lnT w="12700" cmpd="sng">
                      <a:noFill/>
                    </a:lnT>
                  </a:tcPr>
                </a:tc>
                <a:extLst>
                  <a:ext uri="{0D108BD9-81ED-4DB2-BD59-A6C34878D82A}">
                    <a16:rowId xmlns:a16="http://schemas.microsoft.com/office/drawing/2014/main" val="10000"/>
                  </a:ext>
                </a:extLst>
              </a:tr>
            </a:tbl>
          </a:graphicData>
        </a:graphic>
      </p:graphicFrame>
      <p:sp>
        <p:nvSpPr>
          <p:cNvPr id="19" name="TextBox 18"/>
          <p:cNvSpPr txBox="1"/>
          <p:nvPr/>
        </p:nvSpPr>
        <p:spPr>
          <a:xfrm>
            <a:off x="609600" y="1575375"/>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p:sp>
        <p:nvSpPr>
          <p:cNvPr id="21" name="TextBox 20"/>
          <p:cNvSpPr txBox="1"/>
          <p:nvPr/>
        </p:nvSpPr>
        <p:spPr>
          <a:xfrm>
            <a:off x="11688554" y="1575375"/>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p:sp>
        <p:nvSpPr>
          <p:cNvPr id="22" name="TextBox 21"/>
          <p:cNvSpPr txBox="1"/>
          <p:nvPr/>
        </p:nvSpPr>
        <p:spPr>
          <a:xfrm>
            <a:off x="11688554" y="2190690"/>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p:sp>
        <p:nvSpPr>
          <p:cNvPr id="24" name="TextBox 23"/>
          <p:cNvSpPr txBox="1"/>
          <p:nvPr/>
        </p:nvSpPr>
        <p:spPr>
          <a:xfrm>
            <a:off x="11688554" y="2895600"/>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p:sp>
        <p:nvSpPr>
          <p:cNvPr id="25" name="TextBox 24"/>
          <p:cNvSpPr txBox="1"/>
          <p:nvPr/>
        </p:nvSpPr>
        <p:spPr>
          <a:xfrm>
            <a:off x="11688554" y="3429000"/>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p:sp>
        <p:nvSpPr>
          <p:cNvPr id="26" name="TextBox 25"/>
          <p:cNvSpPr txBox="1"/>
          <p:nvPr/>
        </p:nvSpPr>
        <p:spPr>
          <a:xfrm>
            <a:off x="11688554" y="4191000"/>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p:sp>
        <p:nvSpPr>
          <p:cNvPr id="27" name="TextBox 26"/>
          <p:cNvSpPr txBox="1"/>
          <p:nvPr/>
        </p:nvSpPr>
        <p:spPr>
          <a:xfrm>
            <a:off x="11688554" y="4724400"/>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p:sp>
        <p:nvSpPr>
          <p:cNvPr id="28" name="TextBox 27"/>
          <p:cNvSpPr txBox="1"/>
          <p:nvPr/>
        </p:nvSpPr>
        <p:spPr>
          <a:xfrm>
            <a:off x="11688554" y="5410200"/>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p:sp>
        <p:nvSpPr>
          <p:cNvPr id="29" name="TextBox 28"/>
          <p:cNvSpPr txBox="1"/>
          <p:nvPr/>
        </p:nvSpPr>
        <p:spPr>
          <a:xfrm>
            <a:off x="11688554" y="5943600"/>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p:sp>
        <p:nvSpPr>
          <p:cNvPr id="30" name="TextBox 29"/>
          <p:cNvSpPr txBox="1"/>
          <p:nvPr/>
        </p:nvSpPr>
        <p:spPr>
          <a:xfrm>
            <a:off x="11688554" y="6553200"/>
            <a:ext cx="274320" cy="400110"/>
          </a:xfrm>
          <a:prstGeom prst="rect">
            <a:avLst/>
          </a:prstGeom>
          <a:noFill/>
        </p:spPr>
        <p:txBody>
          <a:bodyPr wrap="square" rtlCol="0">
            <a:spAutoFit/>
          </a:bodyPr>
          <a:lstStyle/>
          <a:p>
            <a:r>
              <a:rPr lang="bn-BD" sz="2000" dirty="0">
                <a:latin typeface="NikoshBAN" pitchFamily="2" charset="0"/>
                <a:cs typeface="NikoshBAN" pitchFamily="2" charset="0"/>
              </a:rPr>
              <a:t>১</a:t>
            </a:r>
            <a:endParaRPr lang="en-US" sz="20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31" name="TextBox 30"/>
              <p:cNvSpPr txBox="1"/>
              <p:nvPr/>
            </p:nvSpPr>
            <p:spPr>
              <a:xfrm>
                <a:off x="4495800" y="2199397"/>
                <a:ext cx="274320" cy="5438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১</m:t>
                          </m:r>
                        </m:num>
                        <m:den>
                          <m:r>
                            <a:rPr lang="bn-BD" sz="1600" b="0" i="1" smtClean="0">
                              <a:latin typeface="Cambria Math"/>
                              <a:cs typeface="NikoshBAN" pitchFamily="2" charset="0"/>
                            </a:rPr>
                            <m:t>৩</m:t>
                          </m:r>
                        </m:den>
                      </m:f>
                    </m:oMath>
                  </m:oMathPara>
                </a14:m>
                <a:endParaRPr lang="en-US" sz="1600" dirty="0">
                  <a:latin typeface="NikoshBAN" pitchFamily="2" charset="0"/>
                  <a:cs typeface="NikoshBAN" pitchFamily="2"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495800" y="2199397"/>
                <a:ext cx="274320" cy="54380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305800" y="2209800"/>
                <a:ext cx="274320" cy="5266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২</m:t>
                          </m:r>
                        </m:num>
                        <m:den>
                          <m:r>
                            <a:rPr lang="bn-BD" sz="1600" b="0" i="1" smtClean="0">
                              <a:latin typeface="Cambria Math"/>
                              <a:cs typeface="NikoshBAN" pitchFamily="2" charset="0"/>
                            </a:rPr>
                            <m:t>৩</m:t>
                          </m:r>
                        </m:den>
                      </m:f>
                    </m:oMath>
                  </m:oMathPara>
                </a14:m>
                <a:endParaRPr lang="en-US" sz="1600" dirty="0">
                  <a:latin typeface="NikoshBAN" pitchFamily="2" charset="0"/>
                  <a:cs typeface="NikoshBAN" pitchFamily="2"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305800" y="2209800"/>
                <a:ext cx="274320" cy="52661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535680" y="2819400"/>
                <a:ext cx="274320" cy="5438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১</m:t>
                          </m:r>
                        </m:num>
                        <m:den>
                          <m:r>
                            <a:rPr lang="bn-BD" sz="1600" b="0" i="1" smtClean="0">
                              <a:latin typeface="Cambria Math"/>
                              <a:cs typeface="NikoshBAN" pitchFamily="2" charset="0"/>
                            </a:rPr>
                            <m:t>৪</m:t>
                          </m:r>
                        </m:den>
                      </m:f>
                    </m:oMath>
                  </m:oMathPara>
                </a14:m>
                <a:endParaRPr lang="en-US" sz="1600" dirty="0">
                  <a:latin typeface="NikoshBAN" pitchFamily="2" charset="0"/>
                  <a:cs typeface="NikoshBAN" pitchFamily="2"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535680" y="2819400"/>
                <a:ext cx="274320" cy="54380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400800" y="2819400"/>
                <a:ext cx="274320" cy="5266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২</m:t>
                          </m:r>
                        </m:num>
                        <m:den>
                          <m:r>
                            <a:rPr lang="bn-BD" sz="1600" b="0" i="1" smtClean="0">
                              <a:latin typeface="Cambria Math"/>
                              <a:cs typeface="NikoshBAN" pitchFamily="2" charset="0"/>
                            </a:rPr>
                            <m:t>৪</m:t>
                          </m:r>
                        </m:den>
                      </m:f>
                    </m:oMath>
                  </m:oMathPara>
                </a14:m>
                <a:endParaRPr lang="en-US" sz="1600" dirty="0">
                  <a:latin typeface="NikoshBAN" pitchFamily="2" charset="0"/>
                  <a:cs typeface="NikoshBAN" pitchFamily="2"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400800" y="2819400"/>
                <a:ext cx="274320" cy="52661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250680" y="2895600"/>
                <a:ext cx="274320" cy="51360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৩</m:t>
                          </m:r>
                        </m:num>
                        <m:den>
                          <m:r>
                            <a:rPr lang="bn-BD" sz="1600" b="0" i="1" smtClean="0">
                              <a:latin typeface="Cambria Math"/>
                              <a:cs typeface="NikoshBAN" pitchFamily="2" charset="0"/>
                            </a:rPr>
                            <m:t>৪</m:t>
                          </m:r>
                        </m:den>
                      </m:f>
                    </m:oMath>
                  </m:oMathPara>
                </a14:m>
                <a:endParaRPr lang="en-US" sz="1600" dirty="0">
                  <a:latin typeface="NikoshBAN" pitchFamily="2" charset="0"/>
                  <a:cs typeface="NikoshBAN" pitchFamily="2"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250680" y="2895600"/>
                <a:ext cx="274320" cy="513602"/>
              </a:xfrm>
              <a:prstGeom prst="rect">
                <a:avLst/>
              </a:prstGeom>
              <a:blipFill rotWithShape="1">
                <a:blip r:embed="rId8"/>
                <a:stretch>
                  <a:fillRect/>
                </a:stretch>
              </a:blipFill>
            </p:spPr>
            <p:txBody>
              <a:bodyPr/>
              <a:lstStyle/>
              <a:p>
                <a:r>
                  <a:rPr lang="en-US">
                    <a:noFill/>
                  </a:rPr>
                  <a:t> </a:t>
                </a:r>
              </a:p>
            </p:txBody>
          </p:sp>
        </mc:Fallback>
      </mc:AlternateContent>
      <p:sp>
        <p:nvSpPr>
          <p:cNvPr id="36" name="TextBox 35"/>
          <p:cNvSpPr txBox="1"/>
          <p:nvPr/>
        </p:nvSpPr>
        <p:spPr>
          <a:xfrm>
            <a:off x="609600" y="2057400"/>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p:sp>
        <p:nvSpPr>
          <p:cNvPr id="37" name="TextBox 36"/>
          <p:cNvSpPr txBox="1"/>
          <p:nvPr/>
        </p:nvSpPr>
        <p:spPr>
          <a:xfrm>
            <a:off x="609600" y="2682240"/>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p:sp>
        <p:nvSpPr>
          <p:cNvPr id="38" name="TextBox 37"/>
          <p:cNvSpPr txBox="1"/>
          <p:nvPr/>
        </p:nvSpPr>
        <p:spPr>
          <a:xfrm>
            <a:off x="609600" y="3307080"/>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p:sp>
        <p:nvSpPr>
          <p:cNvPr id="39" name="TextBox 38"/>
          <p:cNvSpPr txBox="1"/>
          <p:nvPr/>
        </p:nvSpPr>
        <p:spPr>
          <a:xfrm>
            <a:off x="609600" y="3931920"/>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p:sp>
        <p:nvSpPr>
          <p:cNvPr id="40" name="TextBox 39"/>
          <p:cNvSpPr txBox="1"/>
          <p:nvPr/>
        </p:nvSpPr>
        <p:spPr>
          <a:xfrm>
            <a:off x="609600" y="4556760"/>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p:sp>
        <p:nvSpPr>
          <p:cNvPr id="41" name="TextBox 40"/>
          <p:cNvSpPr txBox="1"/>
          <p:nvPr/>
        </p:nvSpPr>
        <p:spPr>
          <a:xfrm>
            <a:off x="609600" y="5181600"/>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p:sp>
        <p:nvSpPr>
          <p:cNvPr id="42" name="TextBox 41"/>
          <p:cNvSpPr txBox="1"/>
          <p:nvPr/>
        </p:nvSpPr>
        <p:spPr>
          <a:xfrm>
            <a:off x="609600" y="5806440"/>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p:sp>
        <p:nvSpPr>
          <p:cNvPr id="43" name="TextBox 42"/>
          <p:cNvSpPr txBox="1"/>
          <p:nvPr/>
        </p:nvSpPr>
        <p:spPr>
          <a:xfrm>
            <a:off x="609600" y="6431280"/>
            <a:ext cx="274320" cy="365760"/>
          </a:xfrm>
          <a:prstGeom prst="rect">
            <a:avLst/>
          </a:prstGeom>
          <a:noFill/>
        </p:spPr>
        <p:txBody>
          <a:bodyPr wrap="square" rtlCol="0">
            <a:spAutoFit/>
          </a:bodyPr>
          <a:lstStyle/>
          <a:p>
            <a:r>
              <a:rPr lang="bn-BD" sz="2000" dirty="0">
                <a:latin typeface="NikoshBAN" pitchFamily="2" charset="0"/>
                <a:cs typeface="NikoshBAN" pitchFamily="2" charset="0"/>
              </a:rPr>
              <a:t>০</a:t>
            </a:r>
            <a:endParaRPr lang="en-US" sz="20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44" name="TextBox 43"/>
              <p:cNvSpPr txBox="1"/>
              <p:nvPr/>
            </p:nvSpPr>
            <p:spPr>
              <a:xfrm>
                <a:off x="3002280" y="3418597"/>
                <a:ext cx="274320" cy="54380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ysClr val="windowText" lastClr="000000"/>
                              </a:solidFill>
                              <a:latin typeface="Cambria Math" panose="02040503050406030204" pitchFamily="18" charset="0"/>
                              <a:cs typeface="NikoshBAN" pitchFamily="2" charset="0"/>
                            </a:rPr>
                          </m:ctrlPr>
                        </m:fPr>
                        <m:num>
                          <m:r>
                            <a:rPr lang="bn-BD" sz="1600" b="0" i="1" smtClean="0">
                              <a:solidFill>
                                <a:sysClr val="windowText" lastClr="000000"/>
                              </a:solidFill>
                              <a:latin typeface="Cambria Math"/>
                              <a:cs typeface="NikoshBAN" pitchFamily="2" charset="0"/>
                            </a:rPr>
                            <m:t>১</m:t>
                          </m:r>
                        </m:num>
                        <m:den>
                          <m:r>
                            <a:rPr lang="bn-BD" sz="1600" b="0" i="1" smtClean="0">
                              <a:solidFill>
                                <a:sysClr val="windowText" lastClr="000000"/>
                              </a:solidFill>
                              <a:latin typeface="Cambria Math"/>
                              <a:cs typeface="NikoshBAN" pitchFamily="2" charset="0"/>
                            </a:rPr>
                            <m:t>৫</m:t>
                          </m:r>
                        </m:den>
                      </m:f>
                    </m:oMath>
                  </m:oMathPara>
                </a14:m>
                <a:endParaRPr lang="en-US" sz="1600" dirty="0">
                  <a:solidFill>
                    <a:sysClr val="windowText" lastClr="000000"/>
                  </a:solidFill>
                  <a:latin typeface="NikoshBAN" pitchFamily="2" charset="0"/>
                  <a:cs typeface="NikoshBAN" pitchFamily="2"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002280" y="3418597"/>
                <a:ext cx="274320" cy="54380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288280" y="3511981"/>
                <a:ext cx="274320" cy="5266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২</m:t>
                          </m:r>
                        </m:num>
                        <m:den>
                          <m:r>
                            <a:rPr lang="bn-BD" sz="1600" b="0" i="1" smtClean="0">
                              <a:latin typeface="Cambria Math"/>
                              <a:cs typeface="NikoshBAN" pitchFamily="2" charset="0"/>
                            </a:rPr>
                            <m:t>৫</m:t>
                          </m:r>
                        </m:den>
                      </m:f>
                    </m:oMath>
                  </m:oMathPara>
                </a14:m>
                <a:endParaRPr lang="en-US" sz="1600" dirty="0">
                  <a:latin typeface="NikoshBAN" pitchFamily="2" charset="0"/>
                  <a:cs typeface="NikoshBAN" pitchFamily="2"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288280" y="3511981"/>
                <a:ext cx="274320" cy="52661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452360" y="3505200"/>
                <a:ext cx="274320" cy="51360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৩</m:t>
                          </m:r>
                        </m:num>
                        <m:den>
                          <m:r>
                            <a:rPr lang="bn-BD" sz="1600" b="0" i="1" smtClean="0">
                              <a:latin typeface="Cambria Math"/>
                              <a:cs typeface="NikoshBAN" pitchFamily="2" charset="0"/>
                            </a:rPr>
                            <m:t>৫</m:t>
                          </m:r>
                        </m:den>
                      </m:f>
                    </m:oMath>
                  </m:oMathPara>
                </a14:m>
                <a:endParaRPr lang="en-US" sz="1600" dirty="0">
                  <a:latin typeface="NikoshBAN" pitchFamily="2" charset="0"/>
                  <a:cs typeface="NikoshBAN" pitchFamily="2"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452360" y="3505200"/>
                <a:ext cx="274320" cy="51360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9829800" y="3432383"/>
                <a:ext cx="274320" cy="5300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৪</m:t>
                          </m:r>
                        </m:num>
                        <m:den>
                          <m:r>
                            <a:rPr lang="bn-BD" sz="1600" b="0" i="1" smtClean="0">
                              <a:latin typeface="Cambria Math"/>
                              <a:cs typeface="NikoshBAN" pitchFamily="2" charset="0"/>
                            </a:rPr>
                            <m:t>৫</m:t>
                          </m:r>
                        </m:den>
                      </m:f>
                    </m:oMath>
                  </m:oMathPara>
                </a14:m>
                <a:endParaRPr lang="en-US" sz="1600" dirty="0">
                  <a:latin typeface="NikoshBAN" pitchFamily="2" charset="0"/>
                  <a:cs typeface="NikoshBAN" pitchFamily="2"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9829800" y="3432383"/>
                <a:ext cx="274320" cy="53001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545080" y="3951997"/>
                <a:ext cx="274320" cy="543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১</m:t>
                          </m:r>
                        </m:num>
                        <m:den>
                          <m:r>
                            <a:rPr lang="bn-BD" sz="1600" b="0" i="1" smtClean="0">
                              <a:latin typeface="Cambria Math"/>
                              <a:cs typeface="NikoshBAN" pitchFamily="2" charset="0"/>
                            </a:rPr>
                            <m:t>৬</m:t>
                          </m:r>
                        </m:den>
                      </m:f>
                    </m:oMath>
                  </m:oMathPara>
                </a14:m>
                <a:endParaRPr lang="en-US" sz="1600" dirty="0">
                  <a:latin typeface="NikoshBAN" pitchFamily="2" charset="0"/>
                  <a:cs typeface="NikoshBAN" pitchFamily="2"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545080" y="3951997"/>
                <a:ext cx="274320" cy="543803"/>
              </a:xfrm>
              <a:prstGeom prst="rect">
                <a:avLst/>
              </a:prstGeom>
              <a:blipFill rotWithShape="1">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450080" y="4038600"/>
                <a:ext cx="274320" cy="5266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২</m:t>
                          </m:r>
                        </m:num>
                        <m:den>
                          <m:r>
                            <a:rPr lang="bn-BD" sz="1600" b="0" i="1" smtClean="0">
                              <a:latin typeface="Cambria Math"/>
                              <a:cs typeface="NikoshBAN" pitchFamily="2" charset="0"/>
                            </a:rPr>
                            <m:t>৬</m:t>
                          </m:r>
                        </m:den>
                      </m:f>
                    </m:oMath>
                  </m:oMathPara>
                </a14:m>
                <a:endParaRPr lang="en-US" sz="1600" dirty="0">
                  <a:latin typeface="NikoshBAN" pitchFamily="2" charset="0"/>
                  <a:cs typeface="NikoshBAN" pitchFamily="2"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450080" y="4038600"/>
                <a:ext cx="274320" cy="526619"/>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431280" y="4058398"/>
                <a:ext cx="274320" cy="51360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৩</m:t>
                          </m:r>
                        </m:num>
                        <m:den>
                          <m:r>
                            <a:rPr lang="bn-BD" sz="1600" b="0" i="1" smtClean="0">
                              <a:latin typeface="Cambria Math"/>
                              <a:cs typeface="NikoshBAN" pitchFamily="2" charset="0"/>
                            </a:rPr>
                            <m:t>৬</m:t>
                          </m:r>
                        </m:den>
                      </m:f>
                    </m:oMath>
                  </m:oMathPara>
                </a14:m>
                <a:endParaRPr lang="en-US" sz="1600" dirty="0">
                  <a:latin typeface="NikoshBAN" pitchFamily="2" charset="0"/>
                  <a:cs typeface="NikoshBAN" pitchFamily="2"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431280" y="4058398"/>
                <a:ext cx="274320" cy="51360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8336280" y="4038600"/>
                <a:ext cx="274320" cy="5300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৪</m:t>
                          </m:r>
                        </m:num>
                        <m:den>
                          <m:r>
                            <a:rPr lang="bn-BD" sz="1600" b="0" i="1" smtClean="0">
                              <a:latin typeface="Cambria Math"/>
                              <a:cs typeface="NikoshBAN" pitchFamily="2" charset="0"/>
                            </a:rPr>
                            <m:t>৬</m:t>
                          </m:r>
                        </m:den>
                      </m:f>
                    </m:oMath>
                  </m:oMathPara>
                </a14:m>
                <a:endParaRPr lang="en-US" sz="1600" dirty="0">
                  <a:latin typeface="NikoshBAN" pitchFamily="2" charset="0"/>
                  <a:cs typeface="NikoshBAN" pitchFamily="2"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8336280" y="4038600"/>
                <a:ext cx="274320" cy="530017"/>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0165080" y="4038600"/>
                <a:ext cx="274320" cy="5270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৫</m:t>
                          </m:r>
                        </m:num>
                        <m:den>
                          <m:r>
                            <a:rPr lang="bn-BD" sz="1600" b="0" i="1" smtClean="0">
                              <a:latin typeface="Cambria Math"/>
                              <a:cs typeface="NikoshBAN" pitchFamily="2" charset="0"/>
                            </a:rPr>
                            <m:t>৬</m:t>
                          </m:r>
                        </m:den>
                      </m:f>
                    </m:oMath>
                  </m:oMathPara>
                </a14:m>
                <a:endParaRPr lang="en-US" sz="1600" dirty="0">
                  <a:latin typeface="NikoshBAN" pitchFamily="2" charset="0"/>
                  <a:cs typeface="NikoshBAN" pitchFamily="2"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0165080" y="4038600"/>
                <a:ext cx="274320" cy="527004"/>
              </a:xfrm>
              <a:prstGeom prst="rect">
                <a:avLst/>
              </a:prstGeom>
              <a:blipFill rotWithShape="1">
                <a:blip r:embed="rId17"/>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316480" y="4607809"/>
                <a:ext cx="274320" cy="543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১</m:t>
                          </m:r>
                        </m:num>
                        <m:den>
                          <m:r>
                            <a:rPr lang="bn-BD" sz="1600" b="0" i="1" smtClean="0">
                              <a:latin typeface="Cambria Math"/>
                              <a:cs typeface="NikoshBAN" pitchFamily="2" charset="0"/>
                            </a:rPr>
                            <m:t>৭</m:t>
                          </m:r>
                        </m:den>
                      </m:f>
                    </m:oMath>
                  </m:oMathPara>
                </a14:m>
                <a:endParaRPr lang="en-US" sz="1600" dirty="0">
                  <a:latin typeface="NikoshBAN" pitchFamily="2" charset="0"/>
                  <a:cs typeface="NikoshBAN" pitchFamily="2"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2316480" y="4607809"/>
                <a:ext cx="274320" cy="543803"/>
              </a:xfrm>
              <a:prstGeom prst="rect">
                <a:avLst/>
              </a:prstGeom>
              <a:blipFill rotWithShape="1">
                <a:blip r:embed="rId18"/>
                <a:stretch>
                  <a:fillRect r="-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962400" y="4618212"/>
                <a:ext cx="274320" cy="5266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২</m:t>
                          </m:r>
                        </m:num>
                        <m:den>
                          <m:r>
                            <a:rPr lang="bn-BD" sz="1600" b="0" i="1" smtClean="0">
                              <a:latin typeface="Cambria Math"/>
                              <a:cs typeface="NikoshBAN" pitchFamily="2" charset="0"/>
                            </a:rPr>
                            <m:t>৭</m:t>
                          </m:r>
                        </m:den>
                      </m:f>
                    </m:oMath>
                  </m:oMathPara>
                </a14:m>
                <a:endParaRPr lang="en-US" sz="1600" dirty="0">
                  <a:latin typeface="NikoshBAN" pitchFamily="2" charset="0"/>
                  <a:cs typeface="NikoshBAN" pitchFamily="2"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962400" y="4618212"/>
                <a:ext cx="274320" cy="526619"/>
              </a:xfrm>
              <a:prstGeom prst="rect">
                <a:avLst/>
              </a:prstGeom>
              <a:blipFill rotWithShape="1">
                <a:blip r:embed="rId19"/>
                <a:stretch>
                  <a:fillRect r="-28889" b="-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608320" y="4628615"/>
                <a:ext cx="274320" cy="5136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৩</m:t>
                          </m:r>
                        </m:num>
                        <m:den>
                          <m:r>
                            <a:rPr lang="bn-BD" sz="1600" b="0" i="1" smtClean="0">
                              <a:latin typeface="Cambria Math"/>
                              <a:cs typeface="NikoshBAN" pitchFamily="2" charset="0"/>
                            </a:rPr>
                            <m:t>৭</m:t>
                          </m:r>
                        </m:den>
                      </m:f>
                    </m:oMath>
                  </m:oMathPara>
                </a14:m>
                <a:endParaRPr lang="en-US" sz="1600" dirty="0">
                  <a:latin typeface="NikoshBAN" pitchFamily="2" charset="0"/>
                  <a:cs typeface="NikoshBAN" pitchFamily="2"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608320" y="4628615"/>
                <a:ext cx="274320" cy="513602"/>
              </a:xfrm>
              <a:prstGeom prst="rect">
                <a:avLst/>
              </a:prstGeom>
              <a:blipFill rotWithShape="1">
                <a:blip r:embed="rId20"/>
                <a:stretch>
                  <a:fillRect r="-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254240" y="4639018"/>
                <a:ext cx="274320" cy="530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৪</m:t>
                          </m:r>
                        </m:num>
                        <m:den>
                          <m:r>
                            <a:rPr lang="bn-BD" sz="1600" b="0" i="1" smtClean="0">
                              <a:latin typeface="Cambria Math"/>
                              <a:cs typeface="NikoshBAN" pitchFamily="2" charset="0"/>
                            </a:rPr>
                            <m:t>৭</m:t>
                          </m:r>
                        </m:den>
                      </m:f>
                    </m:oMath>
                  </m:oMathPara>
                </a14:m>
                <a:endParaRPr lang="en-US" sz="1600" dirty="0">
                  <a:latin typeface="NikoshBAN" pitchFamily="2" charset="0"/>
                  <a:cs typeface="NikoshBAN" pitchFamily="2"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7254240" y="4639018"/>
                <a:ext cx="274320" cy="530017"/>
              </a:xfrm>
              <a:prstGeom prst="rect">
                <a:avLst/>
              </a:prstGeom>
              <a:blipFill rotWithShape="1">
                <a:blip r:embed="rId21"/>
                <a:stretch>
                  <a:fillRect r="-26667" b="-1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8900160" y="4649421"/>
                <a:ext cx="274320" cy="5270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৫</m:t>
                          </m:r>
                        </m:num>
                        <m:den>
                          <m:r>
                            <a:rPr lang="bn-BD" sz="1600" b="0" i="1" smtClean="0">
                              <a:latin typeface="Cambria Math"/>
                              <a:cs typeface="NikoshBAN" pitchFamily="2" charset="0"/>
                            </a:rPr>
                            <m:t>৭</m:t>
                          </m:r>
                        </m:den>
                      </m:f>
                    </m:oMath>
                  </m:oMathPara>
                </a14:m>
                <a:endParaRPr lang="en-US" sz="1600" dirty="0">
                  <a:latin typeface="NikoshBAN" pitchFamily="2" charset="0"/>
                  <a:cs typeface="NikoshBAN" pitchFamily="2"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900160" y="4649421"/>
                <a:ext cx="274320" cy="527004"/>
              </a:xfrm>
              <a:prstGeom prst="rect">
                <a:avLst/>
              </a:prstGeom>
              <a:blipFill rotWithShape="1">
                <a:blip r:embed="rId22"/>
                <a:stretch>
                  <a:fillRect r="-31111" b="-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0546080" y="4659824"/>
                <a:ext cx="274320" cy="5261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৬</m:t>
                          </m:r>
                        </m:num>
                        <m:den>
                          <m:r>
                            <a:rPr lang="bn-BD" sz="1600" b="0" i="1" smtClean="0">
                              <a:latin typeface="Cambria Math"/>
                              <a:cs typeface="NikoshBAN" pitchFamily="2" charset="0"/>
                            </a:rPr>
                            <m:t>৭</m:t>
                          </m:r>
                        </m:den>
                      </m:f>
                    </m:oMath>
                  </m:oMathPara>
                </a14:m>
                <a:endParaRPr lang="en-US" sz="1600" dirty="0">
                  <a:latin typeface="NikoshBAN" pitchFamily="2" charset="0"/>
                  <a:cs typeface="NikoshBAN"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0546080" y="4659824"/>
                <a:ext cx="274320" cy="526170"/>
              </a:xfrm>
              <a:prstGeom prst="rect">
                <a:avLst/>
              </a:prstGeom>
              <a:blipFill rotWithShape="1">
                <a:blip r:embed="rId2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2133600" y="5247397"/>
                <a:ext cx="274320" cy="543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১</m:t>
                          </m:r>
                        </m:num>
                        <m:den>
                          <m:r>
                            <a:rPr lang="bn-BD" sz="1600" b="0" i="1" smtClean="0">
                              <a:latin typeface="Cambria Math"/>
                              <a:cs typeface="NikoshBAN" pitchFamily="2" charset="0"/>
                            </a:rPr>
                            <m:t>৮</m:t>
                          </m:r>
                        </m:den>
                      </m:f>
                    </m:oMath>
                  </m:oMathPara>
                </a14:m>
                <a:endParaRPr lang="en-US" sz="1600" dirty="0">
                  <a:latin typeface="NikoshBAN" pitchFamily="2" charset="0"/>
                  <a:cs typeface="NikoshBAN" pitchFamily="2"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2133600" y="5247397"/>
                <a:ext cx="274320" cy="543803"/>
              </a:xfrm>
              <a:prstGeom prst="rect">
                <a:avLst/>
              </a:prstGeom>
              <a:blipFill rotWithShape="1">
                <a:blip r:embed="rId24"/>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611880" y="5340781"/>
                <a:ext cx="274320" cy="5266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২</m:t>
                          </m:r>
                        </m:num>
                        <m:den>
                          <m:r>
                            <a:rPr lang="bn-BD" sz="1600" b="0" i="1" smtClean="0">
                              <a:latin typeface="Cambria Math"/>
                              <a:cs typeface="NikoshBAN" pitchFamily="2" charset="0"/>
                            </a:rPr>
                            <m:t>৮</m:t>
                          </m:r>
                        </m:den>
                      </m:f>
                    </m:oMath>
                  </m:oMathPara>
                </a14:m>
                <a:endParaRPr lang="en-US" sz="1600" dirty="0">
                  <a:latin typeface="NikoshBAN" pitchFamily="2" charset="0"/>
                  <a:cs typeface="NikoshBAN" pitchFamily="2"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611880" y="5340781"/>
                <a:ext cx="274320" cy="526619"/>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937760" y="5268203"/>
                <a:ext cx="274320" cy="5136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৩</m:t>
                          </m:r>
                        </m:num>
                        <m:den>
                          <m:r>
                            <a:rPr lang="bn-BD" sz="1600" b="0" i="1" smtClean="0">
                              <a:latin typeface="Cambria Math"/>
                              <a:cs typeface="NikoshBAN" pitchFamily="2" charset="0"/>
                            </a:rPr>
                            <m:t>৮</m:t>
                          </m:r>
                        </m:den>
                      </m:f>
                    </m:oMath>
                  </m:oMathPara>
                </a14:m>
                <a:endParaRPr lang="en-US" sz="1600" dirty="0">
                  <a:latin typeface="NikoshBAN" pitchFamily="2" charset="0"/>
                  <a:cs typeface="NikoshBAN" pitchFamily="2"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937760" y="5268203"/>
                <a:ext cx="274320" cy="513602"/>
              </a:xfrm>
              <a:prstGeom prst="rect">
                <a:avLst/>
              </a:prstGeom>
              <a:blipFill rotWithShape="1">
                <a:blip r:embed="rId26"/>
                <a:stretch>
                  <a:fillRect r="-35556" b="-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431280" y="5337383"/>
                <a:ext cx="274320" cy="53001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৪</m:t>
                          </m:r>
                        </m:num>
                        <m:den>
                          <m:r>
                            <a:rPr lang="bn-BD" sz="1600" b="0" i="1" smtClean="0">
                              <a:latin typeface="Cambria Math"/>
                              <a:cs typeface="NikoshBAN" pitchFamily="2" charset="0"/>
                            </a:rPr>
                            <m:t>৮</m:t>
                          </m:r>
                        </m:den>
                      </m:f>
                    </m:oMath>
                  </m:oMathPara>
                </a14:m>
                <a:endParaRPr lang="en-US" sz="1600" dirty="0">
                  <a:latin typeface="NikoshBAN" pitchFamily="2" charset="0"/>
                  <a:cs typeface="NikoshBAN" pitchFamily="2"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431280" y="5337383"/>
                <a:ext cx="274320" cy="530017"/>
              </a:xfrm>
              <a:prstGeom prst="rect">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741920" y="5289009"/>
                <a:ext cx="274320" cy="5270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৫</m:t>
                          </m:r>
                        </m:num>
                        <m:den>
                          <m:r>
                            <a:rPr lang="bn-BD" sz="1600" b="0" i="1" smtClean="0">
                              <a:latin typeface="Cambria Math"/>
                              <a:cs typeface="NikoshBAN" pitchFamily="2" charset="0"/>
                            </a:rPr>
                            <m:t>৮</m:t>
                          </m:r>
                        </m:den>
                      </m:f>
                    </m:oMath>
                  </m:oMathPara>
                </a14:m>
                <a:endParaRPr lang="en-US" sz="1600" dirty="0">
                  <a:latin typeface="NikoshBAN" pitchFamily="2" charset="0"/>
                  <a:cs typeface="NikoshBAN" pitchFamily="2"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7741920" y="5289009"/>
                <a:ext cx="274320" cy="527004"/>
              </a:xfrm>
              <a:prstGeom prst="rect">
                <a:avLst/>
              </a:prstGeom>
              <a:blipFill rotWithShape="1">
                <a:blip r:embed="rId28"/>
                <a:stretch>
                  <a:fillRect r="-33333" b="-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9250680" y="5341230"/>
                <a:ext cx="274320" cy="52617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৬</m:t>
                          </m:r>
                        </m:num>
                        <m:den>
                          <m:r>
                            <a:rPr lang="bn-BD" sz="1600" b="0" i="1" smtClean="0">
                              <a:latin typeface="Cambria Math"/>
                              <a:cs typeface="NikoshBAN" pitchFamily="2" charset="0"/>
                            </a:rPr>
                            <m:t>৮</m:t>
                          </m:r>
                        </m:den>
                      </m:f>
                    </m:oMath>
                  </m:oMathPara>
                </a14:m>
                <a:endParaRPr lang="en-US" sz="1600" dirty="0">
                  <a:latin typeface="NikoshBAN" pitchFamily="2" charset="0"/>
                  <a:cs typeface="NikoshBAN" pitchFamily="2"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9250680" y="5341230"/>
                <a:ext cx="274320" cy="526170"/>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0546080" y="5309815"/>
                <a:ext cx="274320" cy="530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৭</m:t>
                          </m:r>
                        </m:num>
                        <m:den>
                          <m:r>
                            <a:rPr lang="bn-BD" sz="1600" b="0" i="1" smtClean="0">
                              <a:latin typeface="Cambria Math"/>
                              <a:cs typeface="NikoshBAN" pitchFamily="2" charset="0"/>
                            </a:rPr>
                            <m:t>৮</m:t>
                          </m:r>
                        </m:den>
                      </m:f>
                    </m:oMath>
                  </m:oMathPara>
                </a14:m>
                <a:endParaRPr lang="en-US" sz="1600" dirty="0">
                  <a:latin typeface="NikoshBAN" pitchFamily="2" charset="0"/>
                  <a:cs typeface="NikoshBAN" pitchFamily="2"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10546080" y="5309815"/>
                <a:ext cx="274320" cy="530786"/>
              </a:xfrm>
              <a:prstGeom prst="rect">
                <a:avLst/>
              </a:prstGeom>
              <a:blipFill rotWithShape="1">
                <a:blip r:embed="rId30"/>
                <a:stretch>
                  <a:fillRect r="-33333" b="-1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81200" y="5867400"/>
                <a:ext cx="274320" cy="543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১</m:t>
                          </m:r>
                        </m:num>
                        <m:den>
                          <m:r>
                            <a:rPr lang="bn-BD" sz="1600" b="0" i="1" smtClean="0">
                              <a:latin typeface="Cambria Math"/>
                              <a:cs typeface="NikoshBAN" pitchFamily="2" charset="0"/>
                            </a:rPr>
                            <m:t>৯</m:t>
                          </m:r>
                        </m:den>
                      </m:f>
                    </m:oMath>
                  </m:oMathPara>
                </a14:m>
                <a:endParaRPr lang="en-US" sz="1600" dirty="0">
                  <a:latin typeface="NikoshBAN" pitchFamily="2" charset="0"/>
                  <a:cs typeface="NikoshBAN" pitchFamily="2"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981200" y="5867400"/>
                <a:ext cx="274320" cy="543803"/>
              </a:xfrm>
              <a:prstGeom prst="rect">
                <a:avLst/>
              </a:prstGeom>
              <a:blipFill rotWithShape="1">
                <a:blip r:embed="rId31"/>
                <a:stretch>
                  <a:fillRect r="-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230880" y="5933197"/>
                <a:ext cx="274320" cy="5266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২</m:t>
                          </m:r>
                        </m:num>
                        <m:den>
                          <m:r>
                            <a:rPr lang="bn-BD" sz="1600" b="0" i="1" smtClean="0">
                              <a:latin typeface="Cambria Math"/>
                              <a:cs typeface="NikoshBAN" pitchFamily="2" charset="0"/>
                            </a:rPr>
                            <m:t>৯</m:t>
                          </m:r>
                        </m:den>
                      </m:f>
                    </m:oMath>
                  </m:oMathPara>
                </a14:m>
                <a:endParaRPr lang="en-US" sz="1600" dirty="0">
                  <a:latin typeface="NikoshBAN" pitchFamily="2" charset="0"/>
                  <a:cs typeface="NikoshBAN" pitchFamily="2"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3230880" y="5933197"/>
                <a:ext cx="274320" cy="526619"/>
              </a:xfrm>
              <a:prstGeom prst="rect">
                <a:avLst/>
              </a:prstGeom>
              <a:blipFill rotWithShape="1">
                <a:blip r:embed="rId32"/>
                <a:stretch>
                  <a:fillRect r="-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526280" y="5943600"/>
                <a:ext cx="274320" cy="51360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৩</m:t>
                          </m:r>
                        </m:num>
                        <m:den>
                          <m:r>
                            <a:rPr lang="bn-BD" sz="1600" b="0" i="1" smtClean="0">
                              <a:latin typeface="Cambria Math"/>
                              <a:cs typeface="NikoshBAN" pitchFamily="2" charset="0"/>
                            </a:rPr>
                            <m:t>৯</m:t>
                          </m:r>
                        </m:den>
                      </m:f>
                    </m:oMath>
                  </m:oMathPara>
                </a14:m>
                <a:endParaRPr lang="en-US" sz="1600" dirty="0">
                  <a:latin typeface="NikoshBAN" pitchFamily="2" charset="0"/>
                  <a:cs typeface="NikoshBAN" pitchFamily="2"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4526280" y="5943600"/>
                <a:ext cx="274320" cy="513602"/>
              </a:xfrm>
              <a:prstGeom prst="rect">
                <a:avLst/>
              </a:prstGeom>
              <a:blipFill rotWithShape="1">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730240" y="5950381"/>
                <a:ext cx="274320" cy="530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৪</m:t>
                          </m:r>
                        </m:num>
                        <m:den>
                          <m:r>
                            <a:rPr lang="bn-BD" sz="1600" b="0" i="1" smtClean="0">
                              <a:latin typeface="Cambria Math"/>
                              <a:cs typeface="NikoshBAN" pitchFamily="2" charset="0"/>
                            </a:rPr>
                            <m:t>৯</m:t>
                          </m:r>
                        </m:den>
                      </m:f>
                    </m:oMath>
                  </m:oMathPara>
                </a14:m>
                <a:endParaRPr lang="en-US" sz="1600" dirty="0">
                  <a:latin typeface="NikoshBAN" pitchFamily="2" charset="0"/>
                  <a:cs typeface="NikoshBAN" pitchFamily="2"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5730240" y="5950381"/>
                <a:ext cx="274320" cy="530017"/>
              </a:xfrm>
              <a:prstGeom prst="rect">
                <a:avLst/>
              </a:prstGeom>
              <a:blipFill rotWithShape="1">
                <a:blip r:embed="rId34"/>
                <a:stretch>
                  <a:fillRect r="-28889" b="-1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979920" y="5867400"/>
                <a:ext cx="274320" cy="5270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৫</m:t>
                          </m:r>
                        </m:num>
                        <m:den>
                          <m:r>
                            <a:rPr lang="bn-BD" sz="1600" b="0" i="1" smtClean="0">
                              <a:latin typeface="Cambria Math"/>
                              <a:cs typeface="NikoshBAN" pitchFamily="2" charset="0"/>
                            </a:rPr>
                            <m:t>৯</m:t>
                          </m:r>
                        </m:den>
                      </m:f>
                    </m:oMath>
                  </m:oMathPara>
                </a14:m>
                <a:endParaRPr lang="en-US" sz="1600" dirty="0">
                  <a:latin typeface="NikoshBAN" pitchFamily="2" charset="0"/>
                  <a:cs typeface="NikoshBAN" pitchFamily="2"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979920" y="5867400"/>
                <a:ext cx="274320" cy="527004"/>
              </a:xfrm>
              <a:prstGeom prst="rect">
                <a:avLst/>
              </a:prstGeom>
              <a:blipFill rotWithShape="1">
                <a:blip r:embed="rId35"/>
                <a:stretch>
                  <a:fillRect r="-3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8229600" y="5874181"/>
                <a:ext cx="274320" cy="52617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৬</m:t>
                          </m:r>
                        </m:num>
                        <m:den>
                          <m:r>
                            <a:rPr lang="bn-BD" sz="1600" b="0" i="1" smtClean="0">
                              <a:latin typeface="Cambria Math"/>
                              <a:cs typeface="NikoshBAN" pitchFamily="2" charset="0"/>
                            </a:rPr>
                            <m:t>৯</m:t>
                          </m:r>
                        </m:den>
                      </m:f>
                    </m:oMath>
                  </m:oMathPara>
                </a14:m>
                <a:endParaRPr lang="en-US" sz="1600" dirty="0">
                  <a:latin typeface="NikoshBAN" pitchFamily="2" charset="0"/>
                  <a:cs typeface="NikoshBAN" pitchFamily="2"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8229600" y="5874181"/>
                <a:ext cx="274320" cy="526170"/>
              </a:xfrm>
              <a:prstGeom prst="rect">
                <a:avLst/>
              </a:prstGeom>
              <a:blipFill rotWithShape="1">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9479280" y="5880962"/>
                <a:ext cx="274320" cy="530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৭</m:t>
                          </m:r>
                        </m:num>
                        <m:den>
                          <m:r>
                            <a:rPr lang="bn-BD" sz="1600" b="0" i="1" smtClean="0">
                              <a:latin typeface="Cambria Math"/>
                              <a:cs typeface="NikoshBAN" pitchFamily="2" charset="0"/>
                            </a:rPr>
                            <m:t>৯</m:t>
                          </m:r>
                        </m:den>
                      </m:f>
                    </m:oMath>
                  </m:oMathPara>
                </a14:m>
                <a:endParaRPr lang="en-US" sz="1600" dirty="0">
                  <a:latin typeface="NikoshBAN" pitchFamily="2" charset="0"/>
                  <a:cs typeface="NikoshBAN" pitchFamily="2"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9479280" y="5880962"/>
                <a:ext cx="274320" cy="530786"/>
              </a:xfrm>
              <a:prstGeom prst="rect">
                <a:avLst/>
              </a:prstGeom>
              <a:blipFill rotWithShape="1">
                <a:blip r:embed="rId37"/>
                <a:stretch>
                  <a:fillRect r="-28889" b="-1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0728960" y="5887743"/>
                <a:ext cx="274320" cy="525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৮</m:t>
                          </m:r>
                        </m:num>
                        <m:den>
                          <m:r>
                            <a:rPr lang="bn-BD" sz="1600" b="0" i="1" smtClean="0">
                              <a:latin typeface="Cambria Math"/>
                              <a:cs typeface="NikoshBAN" pitchFamily="2" charset="0"/>
                            </a:rPr>
                            <m:t>৯</m:t>
                          </m:r>
                        </m:den>
                      </m:f>
                    </m:oMath>
                  </m:oMathPara>
                </a14:m>
                <a:endParaRPr lang="en-US" sz="1600" dirty="0">
                  <a:latin typeface="NikoshBAN" pitchFamily="2" charset="0"/>
                  <a:cs typeface="NikoshBAN" pitchFamily="2"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0728960" y="5887743"/>
                <a:ext cx="274320" cy="525785"/>
              </a:xfrm>
              <a:prstGeom prst="rect">
                <a:avLst/>
              </a:prstGeom>
              <a:blipFill rotWithShape="1">
                <a:blip r:embed="rId38"/>
                <a:stretch>
                  <a:fillRect r="-33333" b="-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828800" y="6542797"/>
                <a:ext cx="274320" cy="543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১</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828800" y="6542797"/>
                <a:ext cx="274320" cy="543803"/>
              </a:xfrm>
              <a:prstGeom prst="rect">
                <a:avLst/>
              </a:prstGeom>
              <a:blipFill rotWithShape="1">
                <a:blip r:embed="rId39"/>
                <a:stretch>
                  <a:fillRect r="-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048000" y="6553200"/>
                <a:ext cx="274320" cy="52661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২</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3048000" y="6553200"/>
                <a:ext cx="274320" cy="526619"/>
              </a:xfrm>
              <a:prstGeom prst="rect">
                <a:avLst/>
              </a:prstGeom>
              <a:blipFill rotWithShape="1">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114800" y="6553200"/>
                <a:ext cx="274320" cy="5136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৩</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114800" y="6553200"/>
                <a:ext cx="274320" cy="513602"/>
              </a:xfrm>
              <a:prstGeom prst="rect">
                <a:avLst/>
              </a:prstGeom>
              <a:blipFill rotWithShape="1">
                <a:blip r:embed="rId41"/>
                <a:stretch>
                  <a:fillRect r="-60000" b="-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288280" y="6553200"/>
                <a:ext cx="274320" cy="5300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৪</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5288280" y="6553200"/>
                <a:ext cx="274320" cy="530017"/>
              </a:xfrm>
              <a:prstGeom prst="rect">
                <a:avLst/>
              </a:prstGeom>
              <a:blipFill rotWithShape="1">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6431280" y="6553200"/>
                <a:ext cx="274320" cy="52700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৫</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6431280" y="6553200"/>
                <a:ext cx="274320" cy="527004"/>
              </a:xfrm>
              <a:prstGeom prst="rect">
                <a:avLst/>
              </a:prstGeom>
              <a:blipFill rotWithShape="1">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7574280" y="6553200"/>
                <a:ext cx="274320" cy="5261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৬</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7574280" y="6553200"/>
                <a:ext cx="274320" cy="526170"/>
              </a:xfrm>
              <a:prstGeom prst="rect">
                <a:avLst/>
              </a:prstGeom>
              <a:blipFill rotWithShape="1">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8641080" y="6553200"/>
                <a:ext cx="274320" cy="530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৭</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8641080" y="6553200"/>
                <a:ext cx="274320" cy="530786"/>
              </a:xfrm>
              <a:prstGeom prst="rect">
                <a:avLst/>
              </a:prstGeom>
              <a:blipFill rotWithShape="1">
                <a:blip r:embed="rId45"/>
                <a:stretch>
                  <a:fillRect r="-60000" b="-1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9860280" y="6553200"/>
                <a:ext cx="274320" cy="52578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৮</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9860280" y="6553200"/>
                <a:ext cx="274320" cy="525785"/>
              </a:xfrm>
              <a:prstGeom prst="rect">
                <a:avLst/>
              </a:prstGeom>
              <a:blipFill rotWithShape="1">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10927080" y="6553200"/>
                <a:ext cx="274320" cy="530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৯</m:t>
                          </m:r>
                        </m:num>
                        <m:den>
                          <m:r>
                            <a:rPr lang="bn-BD" sz="1600" b="0" i="1" smtClean="0">
                              <a:latin typeface="Cambria Math"/>
                              <a:cs typeface="NikoshBAN" pitchFamily="2" charset="0"/>
                            </a:rPr>
                            <m:t>১০</m:t>
                          </m:r>
                        </m:den>
                      </m:f>
                    </m:oMath>
                  </m:oMathPara>
                </a14:m>
                <a:endParaRPr lang="en-US" sz="1600" dirty="0">
                  <a:latin typeface="NikoshBAN" pitchFamily="2" charset="0"/>
                  <a:cs typeface="NikoshBAN" pitchFamily="2" charset="0"/>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10927080" y="6553200"/>
                <a:ext cx="274320" cy="530786"/>
              </a:xfrm>
              <a:prstGeom prst="rect">
                <a:avLst/>
              </a:prstGeom>
              <a:blipFill rotWithShape="1">
                <a:blip r:embed="rId47"/>
                <a:stretch>
                  <a:fillRect r="-60000" b="-1149"/>
                </a:stretch>
              </a:blipFill>
            </p:spPr>
            <p:txBody>
              <a:bodyPr/>
              <a:lstStyle/>
              <a:p>
                <a:r>
                  <a:rPr lang="en-US">
                    <a:noFill/>
                  </a:rPr>
                  <a:t> </a:t>
                </a:r>
              </a:p>
            </p:txBody>
          </p:sp>
        </mc:Fallback>
      </mc:AlternateContent>
      <p:cxnSp>
        <p:nvCxnSpPr>
          <p:cNvPr id="84" name="Straight Connector 83"/>
          <p:cNvCxnSpPr/>
          <p:nvPr/>
        </p:nvCxnSpPr>
        <p:spPr>
          <a:xfrm flipH="1">
            <a:off x="4450080" y="2190690"/>
            <a:ext cx="30480" cy="4362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260080" y="2209800"/>
            <a:ext cx="0" cy="43329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18" idx="2"/>
          </p:cNvCxnSpPr>
          <p:nvPr/>
        </p:nvCxnSpPr>
        <p:spPr>
          <a:xfrm>
            <a:off x="6344717" y="2076510"/>
            <a:ext cx="17983" cy="50700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199583" y="3690498"/>
            <a:ext cx="1" cy="33961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71800" y="3733800"/>
            <a:ext cx="1" cy="33961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467600" y="3733800"/>
            <a:ext cx="1" cy="33961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9753599" y="3733800"/>
            <a:ext cx="1" cy="33961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505200" y="3004698"/>
            <a:ext cx="0" cy="29284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208770" y="3060821"/>
            <a:ext cx="0" cy="2928499"/>
          </a:xfrm>
          <a:prstGeom prst="line">
            <a:avLst/>
          </a:prstGeom>
          <a:ln w="38100">
            <a:solidFill>
              <a:srgbClr val="C00000"/>
            </a:solidFill>
          </a:ln>
        </p:spPr>
        <p:style>
          <a:lnRef idx="1">
            <a:schemeClr val="dk1"/>
          </a:lnRef>
          <a:fillRef idx="2">
            <a:schemeClr val="dk1"/>
          </a:fillRef>
          <a:effectRef idx="1">
            <a:schemeClr val="dk1"/>
          </a:effectRef>
          <a:fontRef idx="minor">
            <a:schemeClr val="dk1"/>
          </a:fontRef>
        </p:style>
      </p:cxnSp>
      <p:grpSp>
        <p:nvGrpSpPr>
          <p:cNvPr id="118" name="Group 117"/>
          <p:cNvGrpSpPr/>
          <p:nvPr/>
        </p:nvGrpSpPr>
        <p:grpSpPr>
          <a:xfrm>
            <a:off x="1371600" y="1505133"/>
            <a:ext cx="1386840" cy="569714"/>
            <a:chOff x="1371600" y="1505133"/>
            <a:chExt cx="1386840" cy="569714"/>
          </a:xfrm>
          <a:noFill/>
        </p:grpSpPr>
        <mc:AlternateContent xmlns:mc="http://schemas.openxmlformats.org/markup-compatibility/2006" xmlns:a14="http://schemas.microsoft.com/office/drawing/2010/main">
          <mc:Choice Requires="a14">
            <p:sp>
              <p:nvSpPr>
                <p:cNvPr id="100" name="TextBox 99"/>
                <p:cNvSpPr txBox="1"/>
                <p:nvPr/>
              </p:nvSpPr>
              <p:spPr>
                <a:xfrm>
                  <a:off x="1371600" y="1511314"/>
                  <a:ext cx="559769" cy="544508"/>
                </a:xfrm>
                <a:prstGeom prst="rect">
                  <a:avLst/>
                </a:prstGeom>
                <a:grpFill/>
                <a:ln>
                  <a:noFill/>
                </a:ln>
              </p:spPr>
              <p:style>
                <a:lnRef idx="1">
                  <a:schemeClr val="dk1"/>
                </a:lnRef>
                <a:fillRef idx="2">
                  <a:schemeClr val="dk1"/>
                </a:fillRef>
                <a:effectRef idx="1">
                  <a:schemeClr val="dk1"/>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১</m:t>
                          </m:r>
                        </m:num>
                        <m:den>
                          <m:r>
                            <a:rPr lang="bn-BD" sz="1800" b="0" i="1" smtClean="0">
                              <a:latin typeface="Cambria Math"/>
                            </a:rPr>
                            <m:t>৩</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1371600" y="1511314"/>
                  <a:ext cx="559769" cy="544508"/>
                </a:xfrm>
                <a:prstGeom prst="rect">
                  <a:avLst/>
                </a:prstGeom>
                <a:blipFill rotWithShape="1">
                  <a:blip r:embed="rId4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1828800" y="1505133"/>
                  <a:ext cx="575799" cy="552267"/>
                </a:xfrm>
                <a:prstGeom prst="rect">
                  <a:avLst/>
                </a:prstGeom>
                <a:grpFill/>
                <a:ln>
                  <a:noFill/>
                </a:ln>
              </p:spPr>
              <p:style>
                <a:lnRef idx="1">
                  <a:schemeClr val="dk1"/>
                </a:lnRef>
                <a:fillRef idx="2">
                  <a:schemeClr val="dk1"/>
                </a:fillRef>
                <a:effectRef idx="1">
                  <a:schemeClr val="dk1"/>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২</m:t>
                          </m:r>
                        </m:num>
                        <m:den>
                          <m:r>
                            <a:rPr lang="bn-BD" sz="1800" b="0" i="1" smtClean="0">
                              <a:latin typeface="Cambria Math"/>
                            </a:rPr>
                            <m:t>৬</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1828800" y="1505133"/>
                  <a:ext cx="575799" cy="552267"/>
                </a:xfrm>
                <a:prstGeom prst="rect">
                  <a:avLst/>
                </a:prstGeom>
                <a:blipFill rotWithShape="1">
                  <a:blip r:embed="rId4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2362200" y="1536686"/>
                  <a:ext cx="396240" cy="538161"/>
                </a:xfrm>
                <a:prstGeom prst="rect">
                  <a:avLst/>
                </a:prstGeom>
                <a:grpFill/>
                <a:ln>
                  <a:noFill/>
                </a:ln>
              </p:spPr>
              <p:style>
                <a:lnRef idx="1">
                  <a:schemeClr val="dk1"/>
                </a:lnRef>
                <a:fillRef idx="2">
                  <a:schemeClr val="dk1"/>
                </a:fillRef>
                <a:effectRef idx="1">
                  <a:schemeClr val="dk1"/>
                </a:effectRef>
                <a:fontRef idx="minor">
                  <a:schemeClr val="dk1"/>
                </a:fontRef>
              </p:style>
              <p:txBody>
                <a:bodyPr wrap="squar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৩</m:t>
                          </m:r>
                        </m:num>
                        <m:den>
                          <m:r>
                            <a:rPr lang="bn-BD" sz="1800" b="0" i="1" smtClean="0">
                              <a:latin typeface="Cambria Math"/>
                            </a:rPr>
                            <m:t>৯</m:t>
                          </m:r>
                        </m:den>
                      </m:f>
                      <m:r>
                        <a:rPr lang="bn-BD" sz="1800" b="0" i="1" smtClean="0">
                          <a:latin typeface="Cambria Math"/>
                        </a:rPr>
                        <m:t>,</m:t>
                      </m:r>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2362200" y="1536686"/>
                  <a:ext cx="396240" cy="538161"/>
                </a:xfrm>
                <a:prstGeom prst="rect">
                  <a:avLst/>
                </a:prstGeom>
                <a:blipFill rotWithShape="1">
                  <a:blip r:embed="rId50"/>
                  <a:stretch>
                    <a:fillRect/>
                  </a:stretch>
                </a:blipFill>
                <a:ln>
                  <a:noFill/>
                </a:ln>
              </p:spPr>
              <p:txBody>
                <a:bodyPr/>
                <a:lstStyle/>
                <a:p>
                  <a:r>
                    <a:rPr lang="en-US">
                      <a:noFill/>
                    </a:rPr>
                    <a:t> </a:t>
                  </a:r>
                </a:p>
              </p:txBody>
            </p:sp>
          </mc:Fallback>
        </mc:AlternateContent>
      </p:grpSp>
      <p:grpSp>
        <p:nvGrpSpPr>
          <p:cNvPr id="119" name="Group 118"/>
          <p:cNvGrpSpPr/>
          <p:nvPr/>
        </p:nvGrpSpPr>
        <p:grpSpPr>
          <a:xfrm>
            <a:off x="2926939" y="1519239"/>
            <a:ext cx="1435650" cy="557028"/>
            <a:chOff x="2926939" y="1519239"/>
            <a:chExt cx="1435650" cy="557028"/>
          </a:xfrm>
        </p:grpSpPr>
        <mc:AlternateContent xmlns:mc="http://schemas.openxmlformats.org/markup-compatibility/2006" xmlns:a14="http://schemas.microsoft.com/office/drawing/2010/main">
          <mc:Choice Requires="a14">
            <p:sp>
              <p:nvSpPr>
                <p:cNvPr id="103" name="TextBox 102"/>
                <p:cNvSpPr txBox="1"/>
                <p:nvPr/>
              </p:nvSpPr>
              <p:spPr>
                <a:xfrm>
                  <a:off x="2926939" y="1519239"/>
                  <a:ext cx="615874" cy="54450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২</m:t>
                          </m:r>
                        </m:num>
                        <m:den>
                          <m:r>
                            <a:rPr lang="bn-BD" sz="1800" b="0" i="1" smtClean="0">
                              <a:latin typeface="Cambria Math"/>
                            </a:rPr>
                            <m:t>৩</m:t>
                          </m:r>
                        </m:den>
                      </m:f>
                    </m:oMath>
                  </a14:m>
                  <a:r>
                    <a:rPr lang="bn-BD" sz="1800" dirty="0">
                      <a:latin typeface="NikoshBAN" pitchFamily="2" charset="0"/>
                      <a:cs typeface="NikoshBAN" pitchFamily="2" charset="0"/>
                    </a:rPr>
                    <a:t> = </a:t>
                  </a:r>
                  <a:endParaRPr lang="en-US" sz="1800" dirty="0">
                    <a:latin typeface="NikoshBAN" pitchFamily="2" charset="0"/>
                    <a:cs typeface="NikoshBAN" pitchFamily="2" charset="0"/>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2926939" y="1519239"/>
                  <a:ext cx="615874" cy="544508"/>
                </a:xfrm>
                <a:prstGeom prst="rect">
                  <a:avLst/>
                </a:prstGeom>
                <a:blipFill rotWithShape="1">
                  <a:blip r:embed="rId5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3429000" y="1524000"/>
                  <a:ext cx="631904" cy="5522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৪</m:t>
                          </m:r>
                        </m:num>
                        <m:den>
                          <m:r>
                            <a:rPr lang="bn-BD" sz="1800" b="0" i="1" smtClean="0">
                              <a:latin typeface="Cambria Math"/>
                            </a:rPr>
                            <m:t>৬</m:t>
                          </m:r>
                        </m:den>
                      </m:f>
                    </m:oMath>
                  </a14:m>
                  <a:r>
                    <a:rPr lang="bn-BD" sz="1800" dirty="0">
                      <a:latin typeface="NikoshBAN" pitchFamily="2" charset="0"/>
                      <a:cs typeface="NikoshBAN" pitchFamily="2" charset="0"/>
                    </a:rPr>
                    <a:t> = </a:t>
                  </a:r>
                  <a:endParaRPr lang="en-US" sz="1800" dirty="0">
                    <a:latin typeface="NikoshBAN" pitchFamily="2" charset="0"/>
                    <a:cs typeface="NikoshBAN" pitchFamily="2"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3429000" y="1524000"/>
                  <a:ext cx="631904" cy="552267"/>
                </a:xfrm>
                <a:prstGeom prst="rect">
                  <a:avLst/>
                </a:prstGeom>
                <a:blipFill rotWithShape="1">
                  <a:blip r:embed="rId5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3931061" y="1524000"/>
                  <a:ext cx="431528" cy="55201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৬</m:t>
                          </m:r>
                        </m:num>
                        <m:den>
                          <m:r>
                            <a:rPr lang="bn-BD" sz="1800" b="0" i="1" smtClean="0">
                              <a:latin typeface="Cambria Math"/>
                            </a:rPr>
                            <m:t>৯</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3931061" y="1524000"/>
                  <a:ext cx="431528" cy="552011"/>
                </a:xfrm>
                <a:prstGeom prst="rect">
                  <a:avLst/>
                </a:prstGeom>
                <a:blipFill rotWithShape="1">
                  <a:blip r:embed="rId53"/>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6400800" y="1513597"/>
                <a:ext cx="274320" cy="54380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cs typeface="NikoshBAN" pitchFamily="2" charset="0"/>
                            </a:rPr>
                          </m:ctrlPr>
                        </m:fPr>
                        <m:num>
                          <m:r>
                            <a:rPr lang="bn-BD" sz="1600" b="0" i="1" smtClean="0">
                              <a:latin typeface="Cambria Math"/>
                              <a:cs typeface="NikoshBAN" pitchFamily="2" charset="0"/>
                            </a:rPr>
                            <m:t>১</m:t>
                          </m:r>
                        </m:num>
                        <m:den>
                          <m:r>
                            <a:rPr lang="bn-BD" sz="1600" b="0" i="1" smtClean="0">
                              <a:latin typeface="Cambria Math"/>
                              <a:cs typeface="NikoshBAN" pitchFamily="2" charset="0"/>
                            </a:rPr>
                            <m:t>২</m:t>
                          </m:r>
                        </m:den>
                      </m:f>
                    </m:oMath>
                  </m:oMathPara>
                </a14:m>
                <a:endParaRPr lang="en-US" sz="1600" dirty="0">
                  <a:latin typeface="NikoshBAN" pitchFamily="2" charset="0"/>
                  <a:cs typeface="NikoshBAN" pitchFamily="2"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400800" y="1513597"/>
                <a:ext cx="274320" cy="543803"/>
              </a:xfrm>
              <a:prstGeom prst="rect">
                <a:avLst/>
              </a:prstGeom>
              <a:blipFill rotWithShape="1">
                <a:blip r:embed="rId54"/>
                <a:stretch>
                  <a:fillRect/>
                </a:stretch>
              </a:blipFill>
            </p:spPr>
            <p:txBody>
              <a:bodyPr/>
              <a:lstStyle/>
              <a:p>
                <a:r>
                  <a:rPr lang="en-US">
                    <a:noFill/>
                  </a:rPr>
                  <a:t> </a:t>
                </a:r>
              </a:p>
            </p:txBody>
          </p:sp>
        </mc:Fallback>
      </mc:AlternateContent>
      <p:grpSp>
        <p:nvGrpSpPr>
          <p:cNvPr id="126" name="Group 125"/>
          <p:cNvGrpSpPr/>
          <p:nvPr/>
        </p:nvGrpSpPr>
        <p:grpSpPr>
          <a:xfrm>
            <a:off x="6731272" y="1524000"/>
            <a:ext cx="957028" cy="552011"/>
            <a:chOff x="6731272" y="1524000"/>
            <a:chExt cx="957028" cy="552011"/>
          </a:xfrm>
        </p:grpSpPr>
        <mc:AlternateContent xmlns:mc="http://schemas.openxmlformats.org/markup-compatibility/2006" xmlns:a14="http://schemas.microsoft.com/office/drawing/2010/main">
          <mc:Choice Requires="a14">
            <p:sp>
              <p:nvSpPr>
                <p:cNvPr id="106" name="TextBox 105"/>
                <p:cNvSpPr txBox="1"/>
                <p:nvPr/>
              </p:nvSpPr>
              <p:spPr>
                <a:xfrm>
                  <a:off x="6731272" y="1524000"/>
                  <a:ext cx="625492" cy="55201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১</m:t>
                          </m:r>
                        </m:num>
                        <m:den>
                          <m:r>
                            <a:rPr lang="bn-BD" sz="1800" b="0" i="1" smtClean="0">
                              <a:latin typeface="Cambria Math"/>
                            </a:rPr>
                            <m:t>৪</m:t>
                          </m:r>
                        </m:den>
                      </m:f>
                      <m:r>
                        <a:rPr lang="bn-BD" sz="1800" b="0" i="1" smtClean="0">
                          <a:latin typeface="Cambria Math"/>
                        </a:rPr>
                        <m:t>=</m:t>
                      </m:r>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6731272" y="1524000"/>
                  <a:ext cx="625492" cy="552011"/>
                </a:xfrm>
                <a:prstGeom prst="rect">
                  <a:avLst/>
                </a:prstGeom>
                <a:blipFill rotWithShape="1">
                  <a:blip r:embed="rId5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7223108" y="1524000"/>
                  <a:ext cx="465192" cy="55201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২</m:t>
                          </m:r>
                        </m:num>
                        <m:den>
                          <m:r>
                            <a:rPr lang="bn-BD" sz="1800" b="0" i="1" smtClean="0">
                              <a:latin typeface="Cambria Math"/>
                            </a:rPr>
                            <m:t>৮</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7223108" y="1524000"/>
                  <a:ext cx="465192" cy="552011"/>
                </a:xfrm>
                <a:prstGeom prst="rect">
                  <a:avLst/>
                </a:prstGeom>
                <a:blipFill rotWithShape="1">
                  <a:blip r:embed="rId56"/>
                  <a:stretch>
                    <a:fillRect/>
                  </a:stretch>
                </a:blipFill>
                <a:ln>
                  <a:noFill/>
                </a:ln>
              </p:spPr>
              <p:txBody>
                <a:bodyPr/>
                <a:lstStyle/>
                <a:p>
                  <a:r>
                    <a:rPr lang="en-US">
                      <a:noFill/>
                    </a:rPr>
                    <a:t> </a:t>
                  </a:r>
                </a:p>
              </p:txBody>
            </p:sp>
          </mc:Fallback>
        </mc:AlternateContent>
      </p:grpSp>
      <p:grpSp>
        <p:nvGrpSpPr>
          <p:cNvPr id="121" name="Group 120"/>
          <p:cNvGrpSpPr/>
          <p:nvPr/>
        </p:nvGrpSpPr>
        <p:grpSpPr>
          <a:xfrm>
            <a:off x="7993008" y="1486778"/>
            <a:ext cx="1045056" cy="556772"/>
            <a:chOff x="7993008" y="1486778"/>
            <a:chExt cx="1045056" cy="556772"/>
          </a:xfrm>
        </p:grpSpPr>
        <mc:AlternateContent xmlns:mc="http://schemas.openxmlformats.org/markup-compatibility/2006" xmlns:a14="http://schemas.microsoft.com/office/drawing/2010/main">
          <mc:Choice Requires="a14">
            <p:sp>
              <p:nvSpPr>
                <p:cNvPr id="108" name="TextBox 107"/>
                <p:cNvSpPr txBox="1"/>
                <p:nvPr/>
              </p:nvSpPr>
              <p:spPr>
                <a:xfrm>
                  <a:off x="7993008" y="1505389"/>
                  <a:ext cx="615874" cy="53816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৩</m:t>
                          </m:r>
                        </m:num>
                        <m:den>
                          <m:r>
                            <a:rPr lang="bn-BD" sz="1800" b="0" i="1" smtClean="0">
                              <a:latin typeface="Cambria Math"/>
                            </a:rPr>
                            <m:t>৪</m:t>
                          </m:r>
                        </m:den>
                      </m:f>
                    </m:oMath>
                  </a14:m>
                  <a:r>
                    <a:rPr lang="bn-BD" sz="1800" dirty="0">
                      <a:latin typeface="NikoshBAN" pitchFamily="2" charset="0"/>
                      <a:cs typeface="NikoshBAN" pitchFamily="2" charset="0"/>
                    </a:rPr>
                    <a:t> = </a:t>
                  </a:r>
                  <a:endParaRPr lang="en-US" sz="1800" dirty="0">
                    <a:latin typeface="NikoshBAN" pitchFamily="2" charset="0"/>
                    <a:cs typeface="NikoshBAN" pitchFamily="2" charset="0"/>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7993008" y="1505389"/>
                  <a:ext cx="615874" cy="538161"/>
                </a:xfrm>
                <a:prstGeom prst="rect">
                  <a:avLst/>
                </a:prstGeom>
                <a:blipFill rotWithShape="1">
                  <a:blip r:embed="rId5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p:cNvSpPr txBox="1"/>
                <p:nvPr/>
              </p:nvSpPr>
              <p:spPr>
                <a:xfrm>
                  <a:off x="8534400" y="1486778"/>
                  <a:ext cx="503664" cy="55201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৬</m:t>
                          </m:r>
                        </m:num>
                        <m:den>
                          <m:r>
                            <a:rPr lang="bn-BD" sz="1800" b="0" i="1" smtClean="0">
                              <a:latin typeface="Cambria Math"/>
                            </a:rPr>
                            <m:t>৮</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09" name="TextBox 108"/>
                <p:cNvSpPr txBox="1">
                  <a:spLocks noRot="1" noChangeAspect="1" noMove="1" noResize="1" noEditPoints="1" noAdjustHandles="1" noChangeArrowheads="1" noChangeShapeType="1" noTextEdit="1"/>
                </p:cNvSpPr>
                <p:nvPr/>
              </p:nvSpPr>
              <p:spPr>
                <a:xfrm>
                  <a:off x="8534400" y="1486778"/>
                  <a:ext cx="503664" cy="552011"/>
                </a:xfrm>
                <a:prstGeom prst="rect">
                  <a:avLst/>
                </a:prstGeom>
                <a:blipFill rotWithShape="1">
                  <a:blip r:embed="rId58"/>
                  <a:stretch>
                    <a:fillRect/>
                  </a:stretch>
                </a:blipFill>
                <a:ln>
                  <a:noFill/>
                </a:ln>
              </p:spPr>
              <p:txBody>
                <a:bodyPr/>
                <a:lstStyle/>
                <a:p>
                  <a:r>
                    <a:rPr lang="en-US">
                      <a:noFill/>
                    </a:rPr>
                    <a:t> </a:t>
                  </a:r>
                </a:p>
              </p:txBody>
            </p:sp>
          </mc:Fallback>
        </mc:AlternateContent>
      </p:grpSp>
      <p:grpSp>
        <p:nvGrpSpPr>
          <p:cNvPr id="122" name="Group 121"/>
          <p:cNvGrpSpPr/>
          <p:nvPr/>
        </p:nvGrpSpPr>
        <p:grpSpPr>
          <a:xfrm>
            <a:off x="1371600" y="2190690"/>
            <a:ext cx="1115611" cy="571121"/>
            <a:chOff x="1371600" y="2190690"/>
            <a:chExt cx="1115611" cy="571121"/>
          </a:xfrm>
        </p:grpSpPr>
        <mc:AlternateContent xmlns:mc="http://schemas.openxmlformats.org/markup-compatibility/2006" xmlns:a14="http://schemas.microsoft.com/office/drawing/2010/main">
          <mc:Choice Requires="a14">
            <p:sp>
              <p:nvSpPr>
                <p:cNvPr id="110" name="TextBox 109"/>
                <p:cNvSpPr txBox="1"/>
                <p:nvPr/>
              </p:nvSpPr>
              <p:spPr>
                <a:xfrm>
                  <a:off x="1371600" y="2190690"/>
                  <a:ext cx="558166" cy="5520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১</m:t>
                          </m:r>
                        </m:num>
                        <m:den>
                          <m:r>
                            <a:rPr lang="bn-BD" sz="1800" b="0" i="1" smtClean="0">
                              <a:latin typeface="Cambria Math"/>
                            </a:rPr>
                            <m:t>৫</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1371600" y="2190690"/>
                  <a:ext cx="558166" cy="552011"/>
                </a:xfrm>
                <a:prstGeom prst="rect">
                  <a:avLst/>
                </a:prstGeom>
                <a:blipFill rotWithShape="1">
                  <a:blip r:embed="rId5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1905000" y="2209800"/>
                  <a:ext cx="582211" cy="5520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২</m:t>
                          </m:r>
                        </m:num>
                        <m:den>
                          <m:r>
                            <a:rPr lang="bn-BD" sz="1800" b="0" i="1" smtClean="0">
                              <a:latin typeface="Cambria Math"/>
                            </a:rPr>
                            <m:t>১০</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905000" y="2209800"/>
                  <a:ext cx="582211" cy="552011"/>
                </a:xfrm>
                <a:prstGeom prst="rect">
                  <a:avLst/>
                </a:prstGeom>
                <a:blipFill rotWithShape="1">
                  <a:blip r:embed="rId60"/>
                  <a:stretch>
                    <a:fillRect/>
                  </a:stretch>
                </a:blipFill>
                <a:ln>
                  <a:noFill/>
                </a:ln>
              </p:spPr>
              <p:txBody>
                <a:bodyPr/>
                <a:lstStyle/>
                <a:p>
                  <a:r>
                    <a:rPr lang="en-US">
                      <a:noFill/>
                    </a:rPr>
                    <a:t> </a:t>
                  </a:r>
                </a:p>
              </p:txBody>
            </p:sp>
          </mc:Fallback>
        </mc:AlternateContent>
      </p:grpSp>
      <p:grpSp>
        <p:nvGrpSpPr>
          <p:cNvPr id="123" name="Group 122"/>
          <p:cNvGrpSpPr/>
          <p:nvPr/>
        </p:nvGrpSpPr>
        <p:grpSpPr>
          <a:xfrm>
            <a:off x="2618189" y="2228910"/>
            <a:ext cx="1016087" cy="552011"/>
            <a:chOff x="2618189" y="2228910"/>
            <a:chExt cx="1016087" cy="552011"/>
          </a:xfrm>
        </p:grpSpPr>
        <mc:AlternateContent xmlns:mc="http://schemas.openxmlformats.org/markup-compatibility/2006" xmlns:a14="http://schemas.microsoft.com/office/drawing/2010/main">
          <mc:Choice Requires="a14">
            <p:sp>
              <p:nvSpPr>
                <p:cNvPr id="112" name="TextBox 111"/>
                <p:cNvSpPr txBox="1"/>
                <p:nvPr/>
              </p:nvSpPr>
              <p:spPr>
                <a:xfrm>
                  <a:off x="2618189" y="2228910"/>
                  <a:ext cx="558166" cy="55201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২</m:t>
                          </m:r>
                        </m:num>
                        <m:den>
                          <m:r>
                            <a:rPr lang="bn-BD" sz="1800" b="0" i="1" smtClean="0">
                              <a:latin typeface="Cambria Math"/>
                            </a:rPr>
                            <m:t>৫</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2618189" y="2228910"/>
                  <a:ext cx="558166" cy="552011"/>
                </a:xfrm>
                <a:prstGeom prst="rect">
                  <a:avLst/>
                </a:prstGeom>
                <a:blipFill rotWithShape="1">
                  <a:blip r:embed="rId6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3124200" y="2228910"/>
                  <a:ext cx="510076" cy="55201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৪</m:t>
                          </m:r>
                        </m:num>
                        <m:den>
                          <m:r>
                            <a:rPr lang="bn-BD" sz="1800" b="0" i="1" smtClean="0">
                              <a:latin typeface="Cambria Math"/>
                            </a:rPr>
                            <m:t>১০</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3124200" y="2228910"/>
                  <a:ext cx="510076" cy="552011"/>
                </a:xfrm>
                <a:prstGeom prst="rect">
                  <a:avLst/>
                </a:prstGeom>
                <a:blipFill rotWithShape="1">
                  <a:blip r:embed="rId62"/>
                  <a:stretch>
                    <a:fillRect/>
                  </a:stretch>
                </a:blipFill>
                <a:ln>
                  <a:noFill/>
                </a:ln>
              </p:spPr>
              <p:txBody>
                <a:bodyPr/>
                <a:lstStyle/>
                <a:p>
                  <a:r>
                    <a:rPr lang="en-US">
                      <a:noFill/>
                    </a:rPr>
                    <a:t> </a:t>
                  </a:r>
                </a:p>
              </p:txBody>
            </p:sp>
          </mc:Fallback>
        </mc:AlternateContent>
      </p:grpSp>
      <p:grpSp>
        <p:nvGrpSpPr>
          <p:cNvPr id="124" name="Group 123"/>
          <p:cNvGrpSpPr/>
          <p:nvPr/>
        </p:nvGrpSpPr>
        <p:grpSpPr>
          <a:xfrm>
            <a:off x="4884079" y="2204540"/>
            <a:ext cx="1168502" cy="562531"/>
            <a:chOff x="4884079" y="2204540"/>
            <a:chExt cx="1168502" cy="562531"/>
          </a:xfrm>
        </p:grpSpPr>
        <mc:AlternateContent xmlns:mc="http://schemas.openxmlformats.org/markup-compatibility/2006" xmlns:a14="http://schemas.microsoft.com/office/drawing/2010/main">
          <mc:Choice Requires="a14">
            <p:sp>
              <p:nvSpPr>
                <p:cNvPr id="114" name="TextBox 113"/>
                <p:cNvSpPr txBox="1"/>
                <p:nvPr/>
              </p:nvSpPr>
              <p:spPr>
                <a:xfrm>
                  <a:off x="4884079" y="2228910"/>
                  <a:ext cx="671979" cy="53816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৩</m:t>
                          </m:r>
                        </m:num>
                        <m:den>
                          <m:r>
                            <a:rPr lang="bn-BD" sz="1800" b="0" i="1" smtClean="0">
                              <a:latin typeface="Cambria Math"/>
                            </a:rPr>
                            <m:t>৫</m:t>
                          </m:r>
                        </m:den>
                      </m:f>
                    </m:oMath>
                  </a14:m>
                  <a:r>
                    <a:rPr lang="bn-BD" sz="1800" dirty="0">
                      <a:latin typeface="NikoshBAN" pitchFamily="2" charset="0"/>
                      <a:cs typeface="NikoshBAN" pitchFamily="2" charset="0"/>
                    </a:rPr>
                    <a:t>  = </a:t>
                  </a:r>
                  <a:endParaRPr lang="en-US" sz="1800" dirty="0">
                    <a:latin typeface="NikoshBAN" pitchFamily="2" charset="0"/>
                    <a:cs typeface="NikoshBAN" pitchFamily="2" charset="0"/>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4884079" y="2228910"/>
                  <a:ext cx="671979" cy="538161"/>
                </a:xfrm>
                <a:prstGeom prst="rect">
                  <a:avLst/>
                </a:prstGeom>
                <a:blipFill rotWithShape="1">
                  <a:blip r:embed="rId6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5486400" y="2204540"/>
                  <a:ext cx="566181" cy="55201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14:m>
                    <m:oMath xmlns:m="http://schemas.openxmlformats.org/officeDocument/2006/math">
                      <m:f>
                        <m:fPr>
                          <m:ctrlPr>
                            <a:rPr lang="en-US" sz="1800" i="1" smtClean="0">
                              <a:latin typeface="Cambria Math" panose="02040503050406030204" pitchFamily="18" charset="0"/>
                            </a:rPr>
                          </m:ctrlPr>
                        </m:fPr>
                        <m:num>
                          <m:r>
                            <a:rPr lang="bn-BD" sz="1800" b="0" i="1" smtClean="0">
                              <a:latin typeface="Cambria Math"/>
                            </a:rPr>
                            <m:t>৬</m:t>
                          </m:r>
                        </m:num>
                        <m:den>
                          <m:r>
                            <a:rPr lang="bn-BD" sz="1800" b="0" i="1" smtClean="0">
                              <a:latin typeface="Cambria Math"/>
                            </a:rPr>
                            <m:t>১০</m:t>
                          </m:r>
                        </m:den>
                      </m:f>
                    </m:oMath>
                  </a14:m>
                  <a:r>
                    <a:rPr lang="bn-BD" sz="1800" dirty="0">
                      <a:latin typeface="NikoshBAN" pitchFamily="2" charset="0"/>
                      <a:cs typeface="NikoshBAN" pitchFamily="2" charset="0"/>
                    </a:rPr>
                    <a:t>  </a:t>
                  </a:r>
                  <a:endParaRPr lang="en-US" sz="1800" dirty="0">
                    <a:latin typeface="NikoshBAN" pitchFamily="2" charset="0"/>
                    <a:cs typeface="NikoshBAN" pitchFamily="2"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5486400" y="2204540"/>
                  <a:ext cx="566181" cy="552011"/>
                </a:xfrm>
                <a:prstGeom prst="rect">
                  <a:avLst/>
                </a:prstGeom>
                <a:blipFill rotWithShape="1">
                  <a:blip r:embed="rId64"/>
                  <a:stretch>
                    <a:fillRect/>
                  </a:stretch>
                </a:blipFill>
                <a:ln>
                  <a:noFill/>
                </a:ln>
              </p:spPr>
              <p:txBody>
                <a:bodyPr/>
                <a:lstStyle/>
                <a:p>
                  <a:r>
                    <a:rPr lang="en-US">
                      <a:noFill/>
                    </a:rPr>
                    <a:t> </a:t>
                  </a:r>
                </a:p>
              </p:txBody>
            </p:sp>
          </mc:Fallback>
        </mc:AlternateContent>
      </p:grpSp>
      <p:grpSp>
        <p:nvGrpSpPr>
          <p:cNvPr id="125" name="Group 124"/>
          <p:cNvGrpSpPr/>
          <p:nvPr/>
        </p:nvGrpSpPr>
        <p:grpSpPr>
          <a:xfrm>
            <a:off x="1371600" y="2870620"/>
            <a:ext cx="967276" cy="552011"/>
            <a:chOff x="1371600" y="2870620"/>
            <a:chExt cx="967276" cy="552011"/>
          </a:xfrm>
        </p:grpSpPr>
        <mc:AlternateContent xmlns:mc="http://schemas.openxmlformats.org/markup-compatibility/2006" xmlns:a14="http://schemas.microsoft.com/office/drawing/2010/main">
          <mc:Choice Requires="a14">
            <p:sp>
              <p:nvSpPr>
                <p:cNvPr id="116" name="TextBox 115"/>
                <p:cNvSpPr txBox="1"/>
                <p:nvPr/>
              </p:nvSpPr>
              <p:spPr>
                <a:xfrm>
                  <a:off x="1371600" y="2870620"/>
                  <a:ext cx="558166" cy="55201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14:m>
                    <m:oMath xmlns:m="http://schemas.openxmlformats.org/officeDocument/2006/math">
                      <m:f>
                        <m:fPr>
                          <m:ctrlPr>
                            <a:rPr lang="en-US" sz="1800" i="1" smtClean="0">
                              <a:solidFill>
                                <a:sysClr val="windowText" lastClr="000000"/>
                              </a:solidFill>
                              <a:latin typeface="Cambria Math" panose="02040503050406030204" pitchFamily="18" charset="0"/>
                            </a:rPr>
                          </m:ctrlPr>
                        </m:fPr>
                        <m:num>
                          <m:r>
                            <a:rPr lang="bn-BD" sz="1800" b="0" i="1" smtClean="0">
                              <a:solidFill>
                                <a:sysClr val="windowText" lastClr="000000"/>
                              </a:solidFill>
                              <a:latin typeface="Cambria Math"/>
                            </a:rPr>
                            <m:t>৪</m:t>
                          </m:r>
                        </m:num>
                        <m:den>
                          <m:r>
                            <a:rPr lang="bn-BD" sz="1800" b="0" i="1" smtClean="0">
                              <a:solidFill>
                                <a:sysClr val="windowText" lastClr="000000"/>
                              </a:solidFill>
                              <a:latin typeface="Cambria Math"/>
                            </a:rPr>
                            <m:t>৫</m:t>
                          </m:r>
                        </m:den>
                      </m:f>
                    </m:oMath>
                  </a14:m>
                  <a:r>
                    <a:rPr lang="bn-BD" sz="1800" dirty="0">
                      <a:solidFill>
                        <a:sysClr val="windowText" lastClr="000000"/>
                      </a:solidFill>
                      <a:latin typeface="NikoshBAN" pitchFamily="2" charset="0"/>
                      <a:cs typeface="NikoshBAN" pitchFamily="2" charset="0"/>
                    </a:rPr>
                    <a:t> =</a:t>
                  </a:r>
                  <a:endParaRPr lang="en-US" sz="1800" dirty="0">
                    <a:solidFill>
                      <a:sysClr val="windowText" lastClr="000000"/>
                    </a:solidFill>
                    <a:latin typeface="NikoshBAN" pitchFamily="2" charset="0"/>
                    <a:cs typeface="NikoshBAN" pitchFamily="2" charset="0"/>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1371600" y="2870620"/>
                  <a:ext cx="558166" cy="552011"/>
                </a:xfrm>
                <a:prstGeom prst="rect">
                  <a:avLst/>
                </a:prstGeom>
                <a:blipFill rotWithShape="1">
                  <a:blip r:embed="rId6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1828800" y="2870620"/>
                  <a:ext cx="510076" cy="55201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14:m>
                    <m:oMath xmlns:m="http://schemas.openxmlformats.org/officeDocument/2006/math">
                      <m:f>
                        <m:fPr>
                          <m:ctrlPr>
                            <a:rPr lang="en-US" sz="1800" i="1" smtClean="0">
                              <a:solidFill>
                                <a:sysClr val="windowText" lastClr="000000"/>
                              </a:solidFill>
                              <a:latin typeface="Cambria Math" panose="02040503050406030204" pitchFamily="18" charset="0"/>
                            </a:rPr>
                          </m:ctrlPr>
                        </m:fPr>
                        <m:num>
                          <m:r>
                            <a:rPr lang="bn-BD" sz="1800" b="0" i="1" smtClean="0">
                              <a:solidFill>
                                <a:sysClr val="windowText" lastClr="000000"/>
                              </a:solidFill>
                              <a:latin typeface="Cambria Math"/>
                            </a:rPr>
                            <m:t>৮</m:t>
                          </m:r>
                        </m:num>
                        <m:den>
                          <m:r>
                            <a:rPr lang="bn-BD" sz="1800" b="0" i="1" smtClean="0">
                              <a:solidFill>
                                <a:sysClr val="windowText" lastClr="000000"/>
                              </a:solidFill>
                              <a:latin typeface="Cambria Math"/>
                            </a:rPr>
                            <m:t>১০</m:t>
                          </m:r>
                        </m:den>
                      </m:f>
                    </m:oMath>
                  </a14:m>
                  <a:r>
                    <a:rPr lang="bn-BD" sz="1800" dirty="0">
                      <a:solidFill>
                        <a:sysClr val="windowText" lastClr="000000"/>
                      </a:solidFill>
                      <a:latin typeface="NikoshBAN" pitchFamily="2" charset="0"/>
                      <a:cs typeface="NikoshBAN" pitchFamily="2" charset="0"/>
                    </a:rPr>
                    <a:t> </a:t>
                  </a:r>
                  <a:endParaRPr lang="en-US" sz="1800" dirty="0">
                    <a:solidFill>
                      <a:sysClr val="windowText" lastClr="000000"/>
                    </a:solidFill>
                    <a:latin typeface="NikoshBAN" pitchFamily="2" charset="0"/>
                    <a:cs typeface="NikoshBAN" pitchFamily="2"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1828800" y="2870620"/>
                  <a:ext cx="510076" cy="552011"/>
                </a:xfrm>
                <a:prstGeom prst="rect">
                  <a:avLst/>
                </a:prstGeom>
                <a:blipFill rotWithShape="1">
                  <a:blip r:embed="rId66"/>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5373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20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2000"/>
                                        <p:tgtEl>
                                          <p:spTgt spid="3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2000"/>
                                        <p:tgtEl>
                                          <p:spTgt spid="3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20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2000"/>
                                        <p:tgtEl>
                                          <p:spTgt spid="22"/>
                                        </p:tgtEl>
                                      </p:cBhvr>
                                    </p:animEffect>
                                  </p:childTnLst>
                                </p:cTn>
                              </p:par>
                              <p:par>
                                <p:cTn id="46" presetID="22" presetClass="entr" presetSubtype="8"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2000"/>
                                        <p:tgtEl>
                                          <p:spTgt spid="3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2000"/>
                                        <p:tgtEl>
                                          <p:spTgt spid="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2000"/>
                                        <p:tgtEl>
                                          <p:spTgt spid="3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2000"/>
                                        <p:tgtEl>
                                          <p:spTgt spid="3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2000"/>
                                        <p:tgtEl>
                                          <p:spTgt spid="24"/>
                                        </p:tgtEl>
                                      </p:cBhvr>
                                    </p:animEffect>
                                  </p:childTnLst>
                                </p:cTn>
                              </p:par>
                              <p:par>
                                <p:cTn id="66" presetID="22" presetClass="entr" presetSubtype="8"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2000"/>
                                        <p:tgtEl>
                                          <p:spTgt spid="3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2000"/>
                                        <p:tgtEl>
                                          <p:spTgt spid="4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2000"/>
                                        <p:tgtEl>
                                          <p:spTgt spid="4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2000"/>
                                        <p:tgtEl>
                                          <p:spTgt spid="4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2000"/>
                                        <p:tgtEl>
                                          <p:spTgt spid="4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2000"/>
                                        <p:tgtEl>
                                          <p:spTgt spid="25"/>
                                        </p:tgtEl>
                                      </p:cBhvr>
                                    </p:animEffect>
                                  </p:childTnLst>
                                </p:cTn>
                              </p:par>
                              <p:par>
                                <p:cTn id="89" presetID="22" presetClass="entr" presetSubtype="8"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left)">
                                      <p:cBhvr>
                                        <p:cTn id="91" dur="20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2000"/>
                                        <p:tgtEl>
                                          <p:spTgt spid="3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wipe(left)">
                                      <p:cBhvr>
                                        <p:cTn id="99" dur="2000"/>
                                        <p:tgtEl>
                                          <p:spTgt spid="48"/>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wipe(left)">
                                      <p:cBhvr>
                                        <p:cTn id="102" dur="2000"/>
                                        <p:tgtEl>
                                          <p:spTgt spid="49"/>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2000"/>
                                        <p:tgtEl>
                                          <p:spTgt spid="50"/>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2000"/>
                                        <p:tgtEl>
                                          <p:spTgt spid="51"/>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2000"/>
                                        <p:tgtEl>
                                          <p:spTgt spid="5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2000"/>
                                        <p:tgtEl>
                                          <p:spTgt spid="26"/>
                                        </p:tgtEl>
                                      </p:cBhvr>
                                    </p:animEffect>
                                  </p:childTnLst>
                                </p:cTn>
                              </p:par>
                              <p:par>
                                <p:cTn id="115" presetID="22" presetClass="entr" presetSubtype="8" fill="hold" nodeType="with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left)">
                                      <p:cBhvr>
                                        <p:cTn id="117" dur="2000"/>
                                        <p:tgtEl>
                                          <p:spTgt spid="1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wipe(left)">
                                      <p:cBhvr>
                                        <p:cTn id="122" dur="2000"/>
                                        <p:tgtEl>
                                          <p:spTgt spid="40"/>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wipe(left)">
                                      <p:cBhvr>
                                        <p:cTn id="125" dur="2000"/>
                                        <p:tgtEl>
                                          <p:spTgt spid="53"/>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wipe(left)">
                                      <p:cBhvr>
                                        <p:cTn id="128" dur="2000"/>
                                        <p:tgtEl>
                                          <p:spTgt spid="54"/>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wipe(left)">
                                      <p:cBhvr>
                                        <p:cTn id="131" dur="2000"/>
                                        <p:tgtEl>
                                          <p:spTgt spid="55"/>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wipe(left)">
                                      <p:cBhvr>
                                        <p:cTn id="134" dur="2000"/>
                                        <p:tgtEl>
                                          <p:spTgt spid="56"/>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left)">
                                      <p:cBhvr>
                                        <p:cTn id="137" dur="2000"/>
                                        <p:tgtEl>
                                          <p:spTgt spid="57"/>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wipe(left)">
                                      <p:cBhvr>
                                        <p:cTn id="140" dur="2000"/>
                                        <p:tgtEl>
                                          <p:spTgt spid="58"/>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left)">
                                      <p:cBhvr>
                                        <p:cTn id="143" dur="2000"/>
                                        <p:tgtEl>
                                          <p:spTgt spid="27"/>
                                        </p:tgtEl>
                                      </p:cBhvr>
                                    </p:animEffect>
                                  </p:childTnLst>
                                </p:cTn>
                              </p:par>
                              <p:par>
                                <p:cTn id="144" presetID="22" presetClass="entr" presetSubtype="8" fill="hold" nodeType="with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wipe(left)">
                                      <p:cBhvr>
                                        <p:cTn id="146" dur="2000"/>
                                        <p:tgtEl>
                                          <p:spTgt spid="1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wipe(left)">
                                      <p:cBhvr>
                                        <p:cTn id="151" dur="2000"/>
                                        <p:tgtEl>
                                          <p:spTgt spid="41"/>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wipe(left)">
                                      <p:cBhvr>
                                        <p:cTn id="154" dur="2000"/>
                                        <p:tgtEl>
                                          <p:spTgt spid="59"/>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wipe(left)">
                                      <p:cBhvr>
                                        <p:cTn id="157" dur="2000"/>
                                        <p:tgtEl>
                                          <p:spTgt spid="60"/>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wipe(left)">
                                      <p:cBhvr>
                                        <p:cTn id="160" dur="2000"/>
                                        <p:tgtEl>
                                          <p:spTgt spid="61"/>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62"/>
                                        </p:tgtEl>
                                        <p:attrNameLst>
                                          <p:attrName>style.visibility</p:attrName>
                                        </p:attrNameLst>
                                      </p:cBhvr>
                                      <p:to>
                                        <p:strVal val="visible"/>
                                      </p:to>
                                    </p:set>
                                    <p:animEffect transition="in" filter="wipe(left)">
                                      <p:cBhvr>
                                        <p:cTn id="163" dur="2000"/>
                                        <p:tgtEl>
                                          <p:spTgt spid="62"/>
                                        </p:tgtEl>
                                      </p:cBhvr>
                                    </p:animEffect>
                                  </p:childTnLst>
                                </p:cTn>
                              </p:par>
                              <p:par>
                                <p:cTn id="164" presetID="22" presetClass="entr" presetSubtype="8" fill="hold" grpId="0" nodeType="withEffect">
                                  <p:stCondLst>
                                    <p:cond delay="0"/>
                                  </p:stCondLst>
                                  <p:childTnLst>
                                    <p:set>
                                      <p:cBhvr>
                                        <p:cTn id="165" dur="1" fill="hold">
                                          <p:stCondLst>
                                            <p:cond delay="0"/>
                                          </p:stCondLst>
                                        </p:cTn>
                                        <p:tgtEl>
                                          <p:spTgt spid="63"/>
                                        </p:tgtEl>
                                        <p:attrNameLst>
                                          <p:attrName>style.visibility</p:attrName>
                                        </p:attrNameLst>
                                      </p:cBhvr>
                                      <p:to>
                                        <p:strVal val="visible"/>
                                      </p:to>
                                    </p:set>
                                    <p:animEffect transition="in" filter="wipe(left)">
                                      <p:cBhvr>
                                        <p:cTn id="166" dur="2000"/>
                                        <p:tgtEl>
                                          <p:spTgt spid="63"/>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wipe(left)">
                                      <p:cBhvr>
                                        <p:cTn id="169" dur="2000"/>
                                        <p:tgtEl>
                                          <p:spTgt spid="64"/>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65"/>
                                        </p:tgtEl>
                                        <p:attrNameLst>
                                          <p:attrName>style.visibility</p:attrName>
                                        </p:attrNameLst>
                                      </p:cBhvr>
                                      <p:to>
                                        <p:strVal val="visible"/>
                                      </p:to>
                                    </p:set>
                                    <p:animEffect transition="in" filter="wipe(left)">
                                      <p:cBhvr>
                                        <p:cTn id="172" dur="2000"/>
                                        <p:tgtEl>
                                          <p:spTgt spid="65"/>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wipe(left)">
                                      <p:cBhvr>
                                        <p:cTn id="175" dur="2000"/>
                                        <p:tgtEl>
                                          <p:spTgt spid="28"/>
                                        </p:tgtEl>
                                      </p:cBhvr>
                                    </p:animEffect>
                                  </p:childTnLst>
                                </p:cTn>
                              </p:par>
                              <p:par>
                                <p:cTn id="176" presetID="22" presetClass="entr" presetSubtype="8" fill="hold" nodeType="withEffect">
                                  <p:stCondLst>
                                    <p:cond delay="0"/>
                                  </p:stCondLst>
                                  <p:childTnLst>
                                    <p:set>
                                      <p:cBhvr>
                                        <p:cTn id="177" dur="1" fill="hold">
                                          <p:stCondLst>
                                            <p:cond delay="0"/>
                                          </p:stCondLst>
                                        </p:cTn>
                                        <p:tgtEl>
                                          <p:spTgt spid="16"/>
                                        </p:tgtEl>
                                        <p:attrNameLst>
                                          <p:attrName>style.visibility</p:attrName>
                                        </p:attrNameLst>
                                      </p:cBhvr>
                                      <p:to>
                                        <p:strVal val="visible"/>
                                      </p:to>
                                    </p:set>
                                    <p:animEffect transition="in" filter="wipe(left)">
                                      <p:cBhvr>
                                        <p:cTn id="178" dur="2000"/>
                                        <p:tgtEl>
                                          <p:spTgt spid="16"/>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wipe(left)">
                                      <p:cBhvr>
                                        <p:cTn id="183" dur="2000"/>
                                        <p:tgtEl>
                                          <p:spTgt spid="42"/>
                                        </p:tgtEl>
                                      </p:cBhvr>
                                    </p:animEffect>
                                  </p:childTnLst>
                                </p:cTn>
                              </p:par>
                              <p:par>
                                <p:cTn id="184" presetID="22" presetClass="entr" presetSubtype="8" fill="hold" grpId="0" nodeType="withEffect">
                                  <p:stCondLst>
                                    <p:cond delay="0"/>
                                  </p:stCondLst>
                                  <p:childTnLst>
                                    <p:set>
                                      <p:cBhvr>
                                        <p:cTn id="185" dur="1" fill="hold">
                                          <p:stCondLst>
                                            <p:cond delay="0"/>
                                          </p:stCondLst>
                                        </p:cTn>
                                        <p:tgtEl>
                                          <p:spTgt spid="66"/>
                                        </p:tgtEl>
                                        <p:attrNameLst>
                                          <p:attrName>style.visibility</p:attrName>
                                        </p:attrNameLst>
                                      </p:cBhvr>
                                      <p:to>
                                        <p:strVal val="visible"/>
                                      </p:to>
                                    </p:set>
                                    <p:animEffect transition="in" filter="wipe(left)">
                                      <p:cBhvr>
                                        <p:cTn id="186" dur="2000"/>
                                        <p:tgtEl>
                                          <p:spTgt spid="66"/>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67"/>
                                        </p:tgtEl>
                                        <p:attrNameLst>
                                          <p:attrName>style.visibility</p:attrName>
                                        </p:attrNameLst>
                                      </p:cBhvr>
                                      <p:to>
                                        <p:strVal val="visible"/>
                                      </p:to>
                                    </p:set>
                                    <p:animEffect transition="in" filter="wipe(left)">
                                      <p:cBhvr>
                                        <p:cTn id="189" dur="2000"/>
                                        <p:tgtEl>
                                          <p:spTgt spid="67"/>
                                        </p:tgtEl>
                                      </p:cBhvr>
                                    </p:animEffect>
                                  </p:childTnLst>
                                </p:cTn>
                              </p:par>
                              <p:par>
                                <p:cTn id="190" presetID="22" presetClass="entr" presetSubtype="8" fill="hold" grpId="0" nodeType="withEffect">
                                  <p:stCondLst>
                                    <p:cond delay="0"/>
                                  </p:stCondLst>
                                  <p:childTnLst>
                                    <p:set>
                                      <p:cBhvr>
                                        <p:cTn id="191" dur="1" fill="hold">
                                          <p:stCondLst>
                                            <p:cond delay="0"/>
                                          </p:stCondLst>
                                        </p:cTn>
                                        <p:tgtEl>
                                          <p:spTgt spid="68"/>
                                        </p:tgtEl>
                                        <p:attrNameLst>
                                          <p:attrName>style.visibility</p:attrName>
                                        </p:attrNameLst>
                                      </p:cBhvr>
                                      <p:to>
                                        <p:strVal val="visible"/>
                                      </p:to>
                                    </p:set>
                                    <p:animEffect transition="in" filter="wipe(left)">
                                      <p:cBhvr>
                                        <p:cTn id="192" dur="2000"/>
                                        <p:tgtEl>
                                          <p:spTgt spid="68"/>
                                        </p:tgtEl>
                                      </p:cBhvr>
                                    </p:animEffect>
                                  </p:childTnLst>
                                </p:cTn>
                              </p:par>
                              <p:par>
                                <p:cTn id="193" presetID="22" presetClass="entr" presetSubtype="8" fill="hold" grpId="0" nodeType="withEffect">
                                  <p:stCondLst>
                                    <p:cond delay="0"/>
                                  </p:stCondLst>
                                  <p:childTnLst>
                                    <p:set>
                                      <p:cBhvr>
                                        <p:cTn id="194" dur="1" fill="hold">
                                          <p:stCondLst>
                                            <p:cond delay="0"/>
                                          </p:stCondLst>
                                        </p:cTn>
                                        <p:tgtEl>
                                          <p:spTgt spid="69"/>
                                        </p:tgtEl>
                                        <p:attrNameLst>
                                          <p:attrName>style.visibility</p:attrName>
                                        </p:attrNameLst>
                                      </p:cBhvr>
                                      <p:to>
                                        <p:strVal val="visible"/>
                                      </p:to>
                                    </p:set>
                                    <p:animEffect transition="in" filter="wipe(left)">
                                      <p:cBhvr>
                                        <p:cTn id="195" dur="2000"/>
                                        <p:tgtEl>
                                          <p:spTgt spid="69"/>
                                        </p:tgtEl>
                                      </p:cBhvr>
                                    </p:animEffect>
                                  </p:childTnLst>
                                </p:cTn>
                              </p:par>
                              <p:par>
                                <p:cTn id="196" presetID="22" presetClass="entr" presetSubtype="8" fill="hold" grpId="0" nodeType="withEffect">
                                  <p:stCondLst>
                                    <p:cond delay="0"/>
                                  </p:stCondLst>
                                  <p:childTnLst>
                                    <p:set>
                                      <p:cBhvr>
                                        <p:cTn id="197" dur="1" fill="hold">
                                          <p:stCondLst>
                                            <p:cond delay="0"/>
                                          </p:stCondLst>
                                        </p:cTn>
                                        <p:tgtEl>
                                          <p:spTgt spid="70"/>
                                        </p:tgtEl>
                                        <p:attrNameLst>
                                          <p:attrName>style.visibility</p:attrName>
                                        </p:attrNameLst>
                                      </p:cBhvr>
                                      <p:to>
                                        <p:strVal val="visible"/>
                                      </p:to>
                                    </p:set>
                                    <p:animEffect transition="in" filter="wipe(left)">
                                      <p:cBhvr>
                                        <p:cTn id="198" dur="2000"/>
                                        <p:tgtEl>
                                          <p:spTgt spid="70"/>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71"/>
                                        </p:tgtEl>
                                        <p:attrNameLst>
                                          <p:attrName>style.visibility</p:attrName>
                                        </p:attrNameLst>
                                      </p:cBhvr>
                                      <p:to>
                                        <p:strVal val="visible"/>
                                      </p:to>
                                    </p:set>
                                    <p:animEffect transition="in" filter="wipe(left)">
                                      <p:cBhvr>
                                        <p:cTn id="201" dur="2000"/>
                                        <p:tgtEl>
                                          <p:spTgt spid="71"/>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2"/>
                                        </p:tgtEl>
                                        <p:attrNameLst>
                                          <p:attrName>style.visibility</p:attrName>
                                        </p:attrNameLst>
                                      </p:cBhvr>
                                      <p:to>
                                        <p:strVal val="visible"/>
                                      </p:to>
                                    </p:set>
                                    <p:animEffect transition="in" filter="wipe(left)">
                                      <p:cBhvr>
                                        <p:cTn id="204" dur="2000"/>
                                        <p:tgtEl>
                                          <p:spTgt spid="72"/>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73"/>
                                        </p:tgtEl>
                                        <p:attrNameLst>
                                          <p:attrName>style.visibility</p:attrName>
                                        </p:attrNameLst>
                                      </p:cBhvr>
                                      <p:to>
                                        <p:strVal val="visible"/>
                                      </p:to>
                                    </p:set>
                                    <p:animEffect transition="in" filter="wipe(left)">
                                      <p:cBhvr>
                                        <p:cTn id="207" dur="2000"/>
                                        <p:tgtEl>
                                          <p:spTgt spid="73"/>
                                        </p:tgtEl>
                                      </p:cBhvr>
                                    </p:animEffect>
                                  </p:childTnLst>
                                </p:cTn>
                              </p:par>
                              <p:par>
                                <p:cTn id="208" presetID="22" presetClass="entr" presetSubtype="8" fill="hold" nodeType="withEffect">
                                  <p:stCondLst>
                                    <p:cond delay="0"/>
                                  </p:stCondLst>
                                  <p:childTnLst>
                                    <p:set>
                                      <p:cBhvr>
                                        <p:cTn id="209" dur="1" fill="hold">
                                          <p:stCondLst>
                                            <p:cond delay="0"/>
                                          </p:stCondLst>
                                        </p:cTn>
                                        <p:tgtEl>
                                          <p:spTgt spid="17"/>
                                        </p:tgtEl>
                                        <p:attrNameLst>
                                          <p:attrName>style.visibility</p:attrName>
                                        </p:attrNameLst>
                                      </p:cBhvr>
                                      <p:to>
                                        <p:strVal val="visible"/>
                                      </p:to>
                                    </p:set>
                                    <p:animEffect transition="in" filter="wipe(left)">
                                      <p:cBhvr>
                                        <p:cTn id="210" dur="2000"/>
                                        <p:tgtEl>
                                          <p:spTgt spid="17"/>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29"/>
                                        </p:tgtEl>
                                        <p:attrNameLst>
                                          <p:attrName>style.visibility</p:attrName>
                                        </p:attrNameLst>
                                      </p:cBhvr>
                                      <p:to>
                                        <p:strVal val="visible"/>
                                      </p:to>
                                    </p:set>
                                    <p:animEffect transition="in" filter="wipe(left)">
                                      <p:cBhvr>
                                        <p:cTn id="213" dur="2000"/>
                                        <p:tgtEl>
                                          <p:spTgt spid="29"/>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grpId="0" nodeType="clickEffect">
                                  <p:stCondLst>
                                    <p:cond delay="0"/>
                                  </p:stCondLst>
                                  <p:childTnLst>
                                    <p:set>
                                      <p:cBhvr>
                                        <p:cTn id="217" dur="1" fill="hold">
                                          <p:stCondLst>
                                            <p:cond delay="0"/>
                                          </p:stCondLst>
                                        </p:cTn>
                                        <p:tgtEl>
                                          <p:spTgt spid="43"/>
                                        </p:tgtEl>
                                        <p:attrNameLst>
                                          <p:attrName>style.visibility</p:attrName>
                                        </p:attrNameLst>
                                      </p:cBhvr>
                                      <p:to>
                                        <p:strVal val="visible"/>
                                      </p:to>
                                    </p:set>
                                    <p:animEffect transition="in" filter="wipe(left)">
                                      <p:cBhvr>
                                        <p:cTn id="218" dur="2000"/>
                                        <p:tgtEl>
                                          <p:spTgt spid="43"/>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74"/>
                                        </p:tgtEl>
                                        <p:attrNameLst>
                                          <p:attrName>style.visibility</p:attrName>
                                        </p:attrNameLst>
                                      </p:cBhvr>
                                      <p:to>
                                        <p:strVal val="visible"/>
                                      </p:to>
                                    </p:set>
                                    <p:animEffect transition="in" filter="wipe(left)">
                                      <p:cBhvr>
                                        <p:cTn id="221" dur="2000"/>
                                        <p:tgtEl>
                                          <p:spTgt spid="74"/>
                                        </p:tgtEl>
                                      </p:cBhvr>
                                    </p:animEffect>
                                  </p:childTnLst>
                                </p:cTn>
                              </p:par>
                              <p:par>
                                <p:cTn id="222" presetID="22" presetClass="entr" presetSubtype="8" fill="hold" grpId="0" nodeType="withEffect">
                                  <p:stCondLst>
                                    <p:cond delay="0"/>
                                  </p:stCondLst>
                                  <p:childTnLst>
                                    <p:set>
                                      <p:cBhvr>
                                        <p:cTn id="223" dur="1" fill="hold">
                                          <p:stCondLst>
                                            <p:cond delay="0"/>
                                          </p:stCondLst>
                                        </p:cTn>
                                        <p:tgtEl>
                                          <p:spTgt spid="75"/>
                                        </p:tgtEl>
                                        <p:attrNameLst>
                                          <p:attrName>style.visibility</p:attrName>
                                        </p:attrNameLst>
                                      </p:cBhvr>
                                      <p:to>
                                        <p:strVal val="visible"/>
                                      </p:to>
                                    </p:set>
                                    <p:animEffect transition="in" filter="wipe(left)">
                                      <p:cBhvr>
                                        <p:cTn id="224" dur="2000"/>
                                        <p:tgtEl>
                                          <p:spTgt spid="75"/>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Effect transition="in" filter="wipe(left)">
                                      <p:cBhvr>
                                        <p:cTn id="227" dur="2000"/>
                                        <p:tgtEl>
                                          <p:spTgt spid="76"/>
                                        </p:tgtEl>
                                      </p:cBhvr>
                                    </p:animEffect>
                                  </p:childTnLst>
                                </p:cTn>
                              </p:par>
                              <p:par>
                                <p:cTn id="228" presetID="22" presetClass="entr" presetSubtype="8" fill="hold" grpId="0" nodeType="withEffect">
                                  <p:stCondLst>
                                    <p:cond delay="0"/>
                                  </p:stCondLst>
                                  <p:childTnLst>
                                    <p:set>
                                      <p:cBhvr>
                                        <p:cTn id="229" dur="1" fill="hold">
                                          <p:stCondLst>
                                            <p:cond delay="0"/>
                                          </p:stCondLst>
                                        </p:cTn>
                                        <p:tgtEl>
                                          <p:spTgt spid="77"/>
                                        </p:tgtEl>
                                        <p:attrNameLst>
                                          <p:attrName>style.visibility</p:attrName>
                                        </p:attrNameLst>
                                      </p:cBhvr>
                                      <p:to>
                                        <p:strVal val="visible"/>
                                      </p:to>
                                    </p:set>
                                    <p:animEffect transition="in" filter="wipe(left)">
                                      <p:cBhvr>
                                        <p:cTn id="230" dur="2000"/>
                                        <p:tgtEl>
                                          <p:spTgt spid="77"/>
                                        </p:tgtEl>
                                      </p:cBhvr>
                                    </p:animEffect>
                                  </p:childTnLst>
                                </p:cTn>
                              </p:par>
                              <p:par>
                                <p:cTn id="231" presetID="22" presetClass="entr" presetSubtype="8" fill="hold" grpId="0" nodeType="withEffect">
                                  <p:stCondLst>
                                    <p:cond delay="0"/>
                                  </p:stCondLst>
                                  <p:childTnLst>
                                    <p:set>
                                      <p:cBhvr>
                                        <p:cTn id="232" dur="1" fill="hold">
                                          <p:stCondLst>
                                            <p:cond delay="0"/>
                                          </p:stCondLst>
                                        </p:cTn>
                                        <p:tgtEl>
                                          <p:spTgt spid="78"/>
                                        </p:tgtEl>
                                        <p:attrNameLst>
                                          <p:attrName>style.visibility</p:attrName>
                                        </p:attrNameLst>
                                      </p:cBhvr>
                                      <p:to>
                                        <p:strVal val="visible"/>
                                      </p:to>
                                    </p:set>
                                    <p:animEffect transition="in" filter="wipe(left)">
                                      <p:cBhvr>
                                        <p:cTn id="233" dur="2000"/>
                                        <p:tgtEl>
                                          <p:spTgt spid="78"/>
                                        </p:tgtEl>
                                      </p:cBhvr>
                                    </p:animEffect>
                                  </p:childTnLst>
                                </p:cTn>
                              </p:par>
                              <p:par>
                                <p:cTn id="234" presetID="22" presetClass="entr" presetSubtype="8" fill="hold" grpId="0" nodeType="withEffect">
                                  <p:stCondLst>
                                    <p:cond delay="0"/>
                                  </p:stCondLst>
                                  <p:childTnLst>
                                    <p:set>
                                      <p:cBhvr>
                                        <p:cTn id="235" dur="1" fill="hold">
                                          <p:stCondLst>
                                            <p:cond delay="0"/>
                                          </p:stCondLst>
                                        </p:cTn>
                                        <p:tgtEl>
                                          <p:spTgt spid="79"/>
                                        </p:tgtEl>
                                        <p:attrNameLst>
                                          <p:attrName>style.visibility</p:attrName>
                                        </p:attrNameLst>
                                      </p:cBhvr>
                                      <p:to>
                                        <p:strVal val="visible"/>
                                      </p:to>
                                    </p:set>
                                    <p:animEffect transition="in" filter="wipe(left)">
                                      <p:cBhvr>
                                        <p:cTn id="236" dur="2000"/>
                                        <p:tgtEl>
                                          <p:spTgt spid="79"/>
                                        </p:tgtEl>
                                      </p:cBhvr>
                                    </p:animEffect>
                                  </p:childTnLst>
                                </p:cTn>
                              </p:par>
                              <p:par>
                                <p:cTn id="237" presetID="22" presetClass="entr" presetSubtype="8" fill="hold" nodeType="withEffect">
                                  <p:stCondLst>
                                    <p:cond delay="0"/>
                                  </p:stCondLst>
                                  <p:childTnLst>
                                    <p:set>
                                      <p:cBhvr>
                                        <p:cTn id="238" dur="1" fill="hold">
                                          <p:stCondLst>
                                            <p:cond delay="0"/>
                                          </p:stCondLst>
                                        </p:cTn>
                                        <p:tgtEl>
                                          <p:spTgt spid="18"/>
                                        </p:tgtEl>
                                        <p:attrNameLst>
                                          <p:attrName>style.visibility</p:attrName>
                                        </p:attrNameLst>
                                      </p:cBhvr>
                                      <p:to>
                                        <p:strVal val="visible"/>
                                      </p:to>
                                    </p:set>
                                    <p:animEffect transition="in" filter="wipe(left)">
                                      <p:cBhvr>
                                        <p:cTn id="239" dur="2000"/>
                                        <p:tgtEl>
                                          <p:spTgt spid="18"/>
                                        </p:tgtEl>
                                      </p:cBhvr>
                                    </p:animEffect>
                                  </p:childTnLst>
                                </p:cTn>
                              </p:par>
                              <p:par>
                                <p:cTn id="240" presetID="22" presetClass="entr" presetSubtype="8" fill="hold" grpId="0" nodeType="withEffect">
                                  <p:stCondLst>
                                    <p:cond delay="0"/>
                                  </p:stCondLst>
                                  <p:childTnLst>
                                    <p:set>
                                      <p:cBhvr>
                                        <p:cTn id="241" dur="1" fill="hold">
                                          <p:stCondLst>
                                            <p:cond delay="0"/>
                                          </p:stCondLst>
                                        </p:cTn>
                                        <p:tgtEl>
                                          <p:spTgt spid="80"/>
                                        </p:tgtEl>
                                        <p:attrNameLst>
                                          <p:attrName>style.visibility</p:attrName>
                                        </p:attrNameLst>
                                      </p:cBhvr>
                                      <p:to>
                                        <p:strVal val="visible"/>
                                      </p:to>
                                    </p:set>
                                    <p:animEffect transition="in" filter="wipe(left)">
                                      <p:cBhvr>
                                        <p:cTn id="242" dur="2000"/>
                                        <p:tgtEl>
                                          <p:spTgt spid="80"/>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81"/>
                                        </p:tgtEl>
                                        <p:attrNameLst>
                                          <p:attrName>style.visibility</p:attrName>
                                        </p:attrNameLst>
                                      </p:cBhvr>
                                      <p:to>
                                        <p:strVal val="visible"/>
                                      </p:to>
                                    </p:set>
                                    <p:animEffect transition="in" filter="wipe(left)">
                                      <p:cBhvr>
                                        <p:cTn id="245" dur="2000"/>
                                        <p:tgtEl>
                                          <p:spTgt spid="81"/>
                                        </p:tgtEl>
                                      </p:cBhvr>
                                    </p:animEffect>
                                  </p:childTnLst>
                                </p:cTn>
                              </p:par>
                              <p:par>
                                <p:cTn id="246" presetID="22" presetClass="entr" presetSubtype="8" fill="hold" grpId="0" nodeType="withEffect">
                                  <p:stCondLst>
                                    <p:cond delay="0"/>
                                  </p:stCondLst>
                                  <p:childTnLst>
                                    <p:set>
                                      <p:cBhvr>
                                        <p:cTn id="247" dur="1" fill="hold">
                                          <p:stCondLst>
                                            <p:cond delay="0"/>
                                          </p:stCondLst>
                                        </p:cTn>
                                        <p:tgtEl>
                                          <p:spTgt spid="82"/>
                                        </p:tgtEl>
                                        <p:attrNameLst>
                                          <p:attrName>style.visibility</p:attrName>
                                        </p:attrNameLst>
                                      </p:cBhvr>
                                      <p:to>
                                        <p:strVal val="visible"/>
                                      </p:to>
                                    </p:set>
                                    <p:animEffect transition="in" filter="wipe(left)">
                                      <p:cBhvr>
                                        <p:cTn id="248" dur="2000"/>
                                        <p:tgtEl>
                                          <p:spTgt spid="82"/>
                                        </p:tgtEl>
                                      </p:cBhvr>
                                    </p:animEffect>
                                  </p:childTnLst>
                                </p:cTn>
                              </p:par>
                              <p:par>
                                <p:cTn id="249" presetID="22" presetClass="entr" presetSubtype="8" fill="hold" grpId="0" nodeType="withEffect">
                                  <p:stCondLst>
                                    <p:cond delay="0"/>
                                  </p:stCondLst>
                                  <p:childTnLst>
                                    <p:set>
                                      <p:cBhvr>
                                        <p:cTn id="250" dur="1" fill="hold">
                                          <p:stCondLst>
                                            <p:cond delay="0"/>
                                          </p:stCondLst>
                                        </p:cTn>
                                        <p:tgtEl>
                                          <p:spTgt spid="30"/>
                                        </p:tgtEl>
                                        <p:attrNameLst>
                                          <p:attrName>style.visibility</p:attrName>
                                        </p:attrNameLst>
                                      </p:cBhvr>
                                      <p:to>
                                        <p:strVal val="visible"/>
                                      </p:to>
                                    </p:set>
                                    <p:animEffect transition="in" filter="wipe(left)">
                                      <p:cBhvr>
                                        <p:cTn id="251" dur="2000"/>
                                        <p:tgtEl>
                                          <p:spTgt spid="30"/>
                                        </p:tgtEl>
                                      </p:cBhvr>
                                    </p:animEffect>
                                  </p:childTnLst>
                                </p:cTn>
                              </p:par>
                            </p:childTnLst>
                          </p:cTn>
                        </p:par>
                      </p:childTnLst>
                    </p:cTn>
                  </p:par>
                  <p:par>
                    <p:cTn id="252" fill="hold">
                      <p:stCondLst>
                        <p:cond delay="indefinite"/>
                      </p:stCondLst>
                      <p:childTnLst>
                        <p:par>
                          <p:cTn id="253" fill="hold">
                            <p:stCondLst>
                              <p:cond delay="0"/>
                            </p:stCondLst>
                            <p:childTnLst>
                              <p:par>
                                <p:cTn id="254" presetID="22" presetClass="entr" presetSubtype="1" fill="hold" nodeType="clickEffect">
                                  <p:stCondLst>
                                    <p:cond delay="0"/>
                                  </p:stCondLst>
                                  <p:childTnLst>
                                    <p:set>
                                      <p:cBhvr>
                                        <p:cTn id="255" dur="1" fill="hold">
                                          <p:stCondLst>
                                            <p:cond delay="0"/>
                                          </p:stCondLst>
                                        </p:cTn>
                                        <p:tgtEl>
                                          <p:spTgt spid="84"/>
                                        </p:tgtEl>
                                        <p:attrNameLst>
                                          <p:attrName>style.visibility</p:attrName>
                                        </p:attrNameLst>
                                      </p:cBhvr>
                                      <p:to>
                                        <p:strVal val="visible"/>
                                      </p:to>
                                    </p:set>
                                    <p:animEffect transition="in" filter="wipe(up)">
                                      <p:cBhvr>
                                        <p:cTn id="256" dur="2000"/>
                                        <p:tgtEl>
                                          <p:spTgt spid="84"/>
                                        </p:tgtEl>
                                      </p:cBhvr>
                                    </p:animEffect>
                                  </p:childTnLst>
                                </p:cTn>
                              </p:par>
                            </p:childTnLst>
                          </p:cTn>
                        </p:par>
                      </p:childTnLst>
                    </p:cTn>
                  </p:par>
                  <p:par>
                    <p:cTn id="257" fill="hold">
                      <p:stCondLst>
                        <p:cond delay="indefinite"/>
                      </p:stCondLst>
                      <p:childTnLst>
                        <p:par>
                          <p:cTn id="258" fill="hold">
                            <p:stCondLst>
                              <p:cond delay="0"/>
                            </p:stCondLst>
                            <p:childTnLst>
                              <p:par>
                                <p:cTn id="259" presetID="22" presetClass="entr" presetSubtype="1" fill="hold" nodeType="clickEffect">
                                  <p:stCondLst>
                                    <p:cond delay="0"/>
                                  </p:stCondLst>
                                  <p:childTnLst>
                                    <p:set>
                                      <p:cBhvr>
                                        <p:cTn id="260" dur="1" fill="hold">
                                          <p:stCondLst>
                                            <p:cond delay="0"/>
                                          </p:stCondLst>
                                        </p:cTn>
                                        <p:tgtEl>
                                          <p:spTgt spid="85"/>
                                        </p:tgtEl>
                                        <p:attrNameLst>
                                          <p:attrName>style.visibility</p:attrName>
                                        </p:attrNameLst>
                                      </p:cBhvr>
                                      <p:to>
                                        <p:strVal val="visible"/>
                                      </p:to>
                                    </p:set>
                                    <p:animEffect transition="in" filter="wipe(up)">
                                      <p:cBhvr>
                                        <p:cTn id="261" dur="2000"/>
                                        <p:tgtEl>
                                          <p:spTgt spid="85"/>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1" fill="hold" nodeType="clickEffect">
                                  <p:stCondLst>
                                    <p:cond delay="0"/>
                                  </p:stCondLst>
                                  <p:childTnLst>
                                    <p:set>
                                      <p:cBhvr>
                                        <p:cTn id="265" dur="1" fill="hold">
                                          <p:stCondLst>
                                            <p:cond delay="0"/>
                                          </p:stCondLst>
                                        </p:cTn>
                                        <p:tgtEl>
                                          <p:spTgt spid="87"/>
                                        </p:tgtEl>
                                        <p:attrNameLst>
                                          <p:attrName>style.visibility</p:attrName>
                                        </p:attrNameLst>
                                      </p:cBhvr>
                                      <p:to>
                                        <p:strVal val="visible"/>
                                      </p:to>
                                    </p:set>
                                    <p:animEffect transition="in" filter="wipe(up)">
                                      <p:cBhvr>
                                        <p:cTn id="266" dur="2000"/>
                                        <p:tgtEl>
                                          <p:spTgt spid="87"/>
                                        </p:tgtEl>
                                      </p:cBhvr>
                                    </p:animEffect>
                                  </p:childTnLst>
                                </p:cTn>
                              </p:par>
                            </p:childTnLst>
                          </p:cTn>
                        </p:par>
                      </p:childTnLst>
                    </p:cTn>
                  </p:par>
                  <p:par>
                    <p:cTn id="267" fill="hold">
                      <p:stCondLst>
                        <p:cond delay="indefinite"/>
                      </p:stCondLst>
                      <p:childTnLst>
                        <p:par>
                          <p:cTn id="268" fill="hold">
                            <p:stCondLst>
                              <p:cond delay="0"/>
                            </p:stCondLst>
                            <p:childTnLst>
                              <p:par>
                                <p:cTn id="269" presetID="22" presetClass="entr" presetSubtype="1" fill="hold" nodeType="clickEffect">
                                  <p:stCondLst>
                                    <p:cond delay="0"/>
                                  </p:stCondLst>
                                  <p:childTnLst>
                                    <p:set>
                                      <p:cBhvr>
                                        <p:cTn id="270" dur="1" fill="hold">
                                          <p:stCondLst>
                                            <p:cond delay="0"/>
                                          </p:stCondLst>
                                        </p:cTn>
                                        <p:tgtEl>
                                          <p:spTgt spid="91"/>
                                        </p:tgtEl>
                                        <p:attrNameLst>
                                          <p:attrName>style.visibility</p:attrName>
                                        </p:attrNameLst>
                                      </p:cBhvr>
                                      <p:to>
                                        <p:strVal val="visible"/>
                                      </p:to>
                                    </p:set>
                                    <p:animEffect transition="in" filter="wipe(up)">
                                      <p:cBhvr>
                                        <p:cTn id="271" dur="2000"/>
                                        <p:tgtEl>
                                          <p:spTgt spid="91"/>
                                        </p:tgtEl>
                                      </p:cBhvr>
                                    </p:animEffect>
                                  </p:childTnLst>
                                </p:cTn>
                              </p:par>
                            </p:childTnLst>
                          </p:cTn>
                        </p:par>
                      </p:childTnLst>
                    </p:cTn>
                  </p:par>
                  <p:par>
                    <p:cTn id="272" fill="hold">
                      <p:stCondLst>
                        <p:cond delay="indefinite"/>
                      </p:stCondLst>
                      <p:childTnLst>
                        <p:par>
                          <p:cTn id="273" fill="hold">
                            <p:stCondLst>
                              <p:cond delay="0"/>
                            </p:stCondLst>
                            <p:childTnLst>
                              <p:par>
                                <p:cTn id="274" presetID="22" presetClass="entr" presetSubtype="1" fill="hold" nodeType="clickEffect">
                                  <p:stCondLst>
                                    <p:cond delay="0"/>
                                  </p:stCondLst>
                                  <p:childTnLst>
                                    <p:set>
                                      <p:cBhvr>
                                        <p:cTn id="275" dur="1" fill="hold">
                                          <p:stCondLst>
                                            <p:cond delay="0"/>
                                          </p:stCondLst>
                                        </p:cTn>
                                        <p:tgtEl>
                                          <p:spTgt spid="94"/>
                                        </p:tgtEl>
                                        <p:attrNameLst>
                                          <p:attrName>style.visibility</p:attrName>
                                        </p:attrNameLst>
                                      </p:cBhvr>
                                      <p:to>
                                        <p:strVal val="visible"/>
                                      </p:to>
                                    </p:set>
                                    <p:animEffect transition="in" filter="wipe(up)">
                                      <p:cBhvr>
                                        <p:cTn id="276" dur="2000"/>
                                        <p:tgtEl>
                                          <p:spTgt spid="94"/>
                                        </p:tgtEl>
                                      </p:cBhvr>
                                    </p:animEffect>
                                  </p:childTnLst>
                                </p:cTn>
                              </p:par>
                            </p:childTnLst>
                          </p:cTn>
                        </p:par>
                      </p:childTnLst>
                    </p:cTn>
                  </p:par>
                  <p:par>
                    <p:cTn id="277" fill="hold">
                      <p:stCondLst>
                        <p:cond delay="indefinite"/>
                      </p:stCondLst>
                      <p:childTnLst>
                        <p:par>
                          <p:cTn id="278" fill="hold">
                            <p:stCondLst>
                              <p:cond delay="0"/>
                            </p:stCondLst>
                            <p:childTnLst>
                              <p:par>
                                <p:cTn id="279" presetID="22" presetClass="entr" presetSubtype="1" fill="hold" nodeType="clickEffect">
                                  <p:stCondLst>
                                    <p:cond delay="0"/>
                                  </p:stCondLst>
                                  <p:childTnLst>
                                    <p:set>
                                      <p:cBhvr>
                                        <p:cTn id="280" dur="1" fill="hold">
                                          <p:stCondLst>
                                            <p:cond delay="0"/>
                                          </p:stCondLst>
                                        </p:cTn>
                                        <p:tgtEl>
                                          <p:spTgt spid="95"/>
                                        </p:tgtEl>
                                        <p:attrNameLst>
                                          <p:attrName>style.visibility</p:attrName>
                                        </p:attrNameLst>
                                      </p:cBhvr>
                                      <p:to>
                                        <p:strVal val="visible"/>
                                      </p:to>
                                    </p:set>
                                    <p:animEffect transition="in" filter="wipe(up)">
                                      <p:cBhvr>
                                        <p:cTn id="281" dur="2000"/>
                                        <p:tgtEl>
                                          <p:spTgt spid="95"/>
                                        </p:tgtEl>
                                      </p:cBhvr>
                                    </p:animEffect>
                                  </p:childTnLst>
                                </p:cTn>
                              </p:par>
                            </p:childTnLst>
                          </p:cTn>
                        </p:par>
                      </p:childTnLst>
                    </p:cTn>
                  </p:par>
                  <p:par>
                    <p:cTn id="282" fill="hold">
                      <p:stCondLst>
                        <p:cond delay="indefinite"/>
                      </p:stCondLst>
                      <p:childTnLst>
                        <p:par>
                          <p:cTn id="283" fill="hold">
                            <p:stCondLst>
                              <p:cond delay="0"/>
                            </p:stCondLst>
                            <p:childTnLst>
                              <p:par>
                                <p:cTn id="284" presetID="22" presetClass="entr" presetSubtype="1" fill="hold" nodeType="clickEffect">
                                  <p:stCondLst>
                                    <p:cond delay="0"/>
                                  </p:stCondLst>
                                  <p:childTnLst>
                                    <p:set>
                                      <p:cBhvr>
                                        <p:cTn id="285" dur="1" fill="hold">
                                          <p:stCondLst>
                                            <p:cond delay="0"/>
                                          </p:stCondLst>
                                        </p:cTn>
                                        <p:tgtEl>
                                          <p:spTgt spid="96"/>
                                        </p:tgtEl>
                                        <p:attrNameLst>
                                          <p:attrName>style.visibility</p:attrName>
                                        </p:attrNameLst>
                                      </p:cBhvr>
                                      <p:to>
                                        <p:strVal val="visible"/>
                                      </p:to>
                                    </p:set>
                                    <p:animEffect transition="in" filter="wipe(up)">
                                      <p:cBhvr>
                                        <p:cTn id="286" dur="2000"/>
                                        <p:tgtEl>
                                          <p:spTgt spid="96"/>
                                        </p:tgtEl>
                                      </p:cBhvr>
                                    </p:animEffect>
                                  </p:childTnLst>
                                </p:cTn>
                              </p:par>
                            </p:childTnLst>
                          </p:cTn>
                        </p:par>
                      </p:childTnLst>
                    </p:cTn>
                  </p:par>
                  <p:par>
                    <p:cTn id="287" fill="hold">
                      <p:stCondLst>
                        <p:cond delay="indefinite"/>
                      </p:stCondLst>
                      <p:childTnLst>
                        <p:par>
                          <p:cTn id="288" fill="hold">
                            <p:stCondLst>
                              <p:cond delay="0"/>
                            </p:stCondLst>
                            <p:childTnLst>
                              <p:par>
                                <p:cTn id="289" presetID="22" presetClass="entr" presetSubtype="1" fill="hold" nodeType="clickEffect">
                                  <p:stCondLst>
                                    <p:cond delay="0"/>
                                  </p:stCondLst>
                                  <p:childTnLst>
                                    <p:set>
                                      <p:cBhvr>
                                        <p:cTn id="290" dur="1" fill="hold">
                                          <p:stCondLst>
                                            <p:cond delay="0"/>
                                          </p:stCondLst>
                                        </p:cTn>
                                        <p:tgtEl>
                                          <p:spTgt spid="97"/>
                                        </p:tgtEl>
                                        <p:attrNameLst>
                                          <p:attrName>style.visibility</p:attrName>
                                        </p:attrNameLst>
                                      </p:cBhvr>
                                      <p:to>
                                        <p:strVal val="visible"/>
                                      </p:to>
                                    </p:set>
                                    <p:animEffect transition="in" filter="wipe(up)">
                                      <p:cBhvr>
                                        <p:cTn id="291" dur="2000"/>
                                        <p:tgtEl>
                                          <p:spTgt spid="97"/>
                                        </p:tgtEl>
                                      </p:cBhvr>
                                    </p:animEffect>
                                  </p:childTnLst>
                                </p:cTn>
                              </p:par>
                            </p:childTnLst>
                          </p:cTn>
                        </p:par>
                      </p:childTnLst>
                    </p:cTn>
                  </p:par>
                  <p:par>
                    <p:cTn id="292" fill="hold">
                      <p:stCondLst>
                        <p:cond delay="indefinite"/>
                      </p:stCondLst>
                      <p:childTnLst>
                        <p:par>
                          <p:cTn id="293" fill="hold">
                            <p:stCondLst>
                              <p:cond delay="0"/>
                            </p:stCondLst>
                            <p:childTnLst>
                              <p:par>
                                <p:cTn id="294" presetID="22" presetClass="entr" presetSubtype="1" fill="hold" nodeType="clickEffect">
                                  <p:stCondLst>
                                    <p:cond delay="0"/>
                                  </p:stCondLst>
                                  <p:childTnLst>
                                    <p:set>
                                      <p:cBhvr>
                                        <p:cTn id="295" dur="1" fill="hold">
                                          <p:stCondLst>
                                            <p:cond delay="0"/>
                                          </p:stCondLst>
                                        </p:cTn>
                                        <p:tgtEl>
                                          <p:spTgt spid="99"/>
                                        </p:tgtEl>
                                        <p:attrNameLst>
                                          <p:attrName>style.visibility</p:attrName>
                                        </p:attrNameLst>
                                      </p:cBhvr>
                                      <p:to>
                                        <p:strVal val="visible"/>
                                      </p:to>
                                    </p:set>
                                    <p:animEffect transition="in" filter="wipe(up)">
                                      <p:cBhvr>
                                        <p:cTn id="296" dur="2000"/>
                                        <p:tgtEl>
                                          <p:spTgt spid="99"/>
                                        </p:tgtEl>
                                      </p:cBhvr>
                                    </p:animEffect>
                                  </p:childTnLst>
                                </p:cTn>
                              </p:par>
                            </p:childTnLst>
                          </p:cTn>
                        </p:par>
                      </p:childTnLst>
                    </p:cTn>
                  </p:par>
                  <p:par>
                    <p:cTn id="297" fill="hold">
                      <p:stCondLst>
                        <p:cond delay="indefinite"/>
                      </p:stCondLst>
                      <p:childTnLst>
                        <p:par>
                          <p:cTn id="298" fill="hold">
                            <p:stCondLst>
                              <p:cond delay="0"/>
                            </p:stCondLst>
                            <p:childTnLst>
                              <p:par>
                                <p:cTn id="299" presetID="22" presetClass="entr" presetSubtype="8" fill="hold" nodeType="clickEffect">
                                  <p:stCondLst>
                                    <p:cond delay="0"/>
                                  </p:stCondLst>
                                  <p:childTnLst>
                                    <p:set>
                                      <p:cBhvr>
                                        <p:cTn id="300" dur="1" fill="hold">
                                          <p:stCondLst>
                                            <p:cond delay="0"/>
                                          </p:stCondLst>
                                        </p:cTn>
                                        <p:tgtEl>
                                          <p:spTgt spid="118"/>
                                        </p:tgtEl>
                                        <p:attrNameLst>
                                          <p:attrName>style.visibility</p:attrName>
                                        </p:attrNameLst>
                                      </p:cBhvr>
                                      <p:to>
                                        <p:strVal val="visible"/>
                                      </p:to>
                                    </p:set>
                                    <p:animEffect transition="in" filter="wipe(left)">
                                      <p:cBhvr>
                                        <p:cTn id="301" dur="2000"/>
                                        <p:tgtEl>
                                          <p:spTgt spid="118"/>
                                        </p:tgtEl>
                                      </p:cBhvr>
                                    </p:animEffect>
                                  </p:childTnLst>
                                </p:cTn>
                              </p:par>
                            </p:childTnLst>
                          </p:cTn>
                        </p:par>
                      </p:childTnLst>
                    </p:cTn>
                  </p:par>
                  <p:par>
                    <p:cTn id="302" fill="hold">
                      <p:stCondLst>
                        <p:cond delay="indefinite"/>
                      </p:stCondLst>
                      <p:childTnLst>
                        <p:par>
                          <p:cTn id="303" fill="hold">
                            <p:stCondLst>
                              <p:cond delay="0"/>
                            </p:stCondLst>
                            <p:childTnLst>
                              <p:par>
                                <p:cTn id="304" presetID="22" presetClass="entr" presetSubtype="8" fill="hold" nodeType="clickEffect">
                                  <p:stCondLst>
                                    <p:cond delay="0"/>
                                  </p:stCondLst>
                                  <p:childTnLst>
                                    <p:set>
                                      <p:cBhvr>
                                        <p:cTn id="305" dur="1" fill="hold">
                                          <p:stCondLst>
                                            <p:cond delay="0"/>
                                          </p:stCondLst>
                                        </p:cTn>
                                        <p:tgtEl>
                                          <p:spTgt spid="119"/>
                                        </p:tgtEl>
                                        <p:attrNameLst>
                                          <p:attrName>style.visibility</p:attrName>
                                        </p:attrNameLst>
                                      </p:cBhvr>
                                      <p:to>
                                        <p:strVal val="visible"/>
                                      </p:to>
                                    </p:set>
                                    <p:animEffect transition="in" filter="wipe(left)">
                                      <p:cBhvr>
                                        <p:cTn id="306" dur="2000"/>
                                        <p:tgtEl>
                                          <p:spTgt spid="119"/>
                                        </p:tgtEl>
                                      </p:cBhvr>
                                    </p:animEffect>
                                  </p:childTnLst>
                                </p:cTn>
                              </p:par>
                            </p:childTnLst>
                          </p:cTn>
                        </p:par>
                      </p:childTnLst>
                    </p:cTn>
                  </p:par>
                  <p:par>
                    <p:cTn id="307" fill="hold">
                      <p:stCondLst>
                        <p:cond delay="indefinite"/>
                      </p:stCondLst>
                      <p:childTnLst>
                        <p:par>
                          <p:cTn id="308" fill="hold">
                            <p:stCondLst>
                              <p:cond delay="0"/>
                            </p:stCondLst>
                            <p:childTnLst>
                              <p:par>
                                <p:cTn id="309" presetID="22" presetClass="entr" presetSubtype="8" fill="hold" nodeType="clickEffect">
                                  <p:stCondLst>
                                    <p:cond delay="0"/>
                                  </p:stCondLst>
                                  <p:childTnLst>
                                    <p:set>
                                      <p:cBhvr>
                                        <p:cTn id="310" dur="1" fill="hold">
                                          <p:stCondLst>
                                            <p:cond delay="0"/>
                                          </p:stCondLst>
                                        </p:cTn>
                                        <p:tgtEl>
                                          <p:spTgt spid="126"/>
                                        </p:tgtEl>
                                        <p:attrNameLst>
                                          <p:attrName>style.visibility</p:attrName>
                                        </p:attrNameLst>
                                      </p:cBhvr>
                                      <p:to>
                                        <p:strVal val="visible"/>
                                      </p:to>
                                    </p:set>
                                    <p:animEffect transition="in" filter="wipe(left)">
                                      <p:cBhvr>
                                        <p:cTn id="311" dur="2000"/>
                                        <p:tgtEl>
                                          <p:spTgt spid="126"/>
                                        </p:tgtEl>
                                      </p:cBhvr>
                                    </p:animEffect>
                                  </p:childTnLst>
                                </p:cTn>
                              </p:par>
                            </p:childTnLst>
                          </p:cTn>
                        </p:par>
                      </p:childTnLst>
                    </p:cTn>
                  </p:par>
                  <p:par>
                    <p:cTn id="312" fill="hold">
                      <p:stCondLst>
                        <p:cond delay="indefinite"/>
                      </p:stCondLst>
                      <p:childTnLst>
                        <p:par>
                          <p:cTn id="313" fill="hold">
                            <p:stCondLst>
                              <p:cond delay="0"/>
                            </p:stCondLst>
                            <p:childTnLst>
                              <p:par>
                                <p:cTn id="314" presetID="22" presetClass="entr" presetSubtype="8" fill="hold" nodeType="clickEffect">
                                  <p:stCondLst>
                                    <p:cond delay="0"/>
                                  </p:stCondLst>
                                  <p:childTnLst>
                                    <p:set>
                                      <p:cBhvr>
                                        <p:cTn id="315" dur="1" fill="hold">
                                          <p:stCondLst>
                                            <p:cond delay="0"/>
                                          </p:stCondLst>
                                        </p:cTn>
                                        <p:tgtEl>
                                          <p:spTgt spid="121"/>
                                        </p:tgtEl>
                                        <p:attrNameLst>
                                          <p:attrName>style.visibility</p:attrName>
                                        </p:attrNameLst>
                                      </p:cBhvr>
                                      <p:to>
                                        <p:strVal val="visible"/>
                                      </p:to>
                                    </p:set>
                                    <p:animEffect transition="in" filter="wipe(left)">
                                      <p:cBhvr>
                                        <p:cTn id="316" dur="2000"/>
                                        <p:tgtEl>
                                          <p:spTgt spid="121"/>
                                        </p:tgtEl>
                                      </p:cBhvr>
                                    </p:animEffect>
                                  </p:childTnLst>
                                </p:cTn>
                              </p:par>
                            </p:childTnLst>
                          </p:cTn>
                        </p:par>
                      </p:childTnLst>
                    </p:cTn>
                  </p:par>
                  <p:par>
                    <p:cTn id="317" fill="hold">
                      <p:stCondLst>
                        <p:cond delay="indefinite"/>
                      </p:stCondLst>
                      <p:childTnLst>
                        <p:par>
                          <p:cTn id="318" fill="hold">
                            <p:stCondLst>
                              <p:cond delay="0"/>
                            </p:stCondLst>
                            <p:childTnLst>
                              <p:par>
                                <p:cTn id="319" presetID="22" presetClass="entr" presetSubtype="8" fill="hold" nodeType="clickEffect">
                                  <p:stCondLst>
                                    <p:cond delay="0"/>
                                  </p:stCondLst>
                                  <p:childTnLst>
                                    <p:set>
                                      <p:cBhvr>
                                        <p:cTn id="320" dur="1" fill="hold">
                                          <p:stCondLst>
                                            <p:cond delay="0"/>
                                          </p:stCondLst>
                                        </p:cTn>
                                        <p:tgtEl>
                                          <p:spTgt spid="122"/>
                                        </p:tgtEl>
                                        <p:attrNameLst>
                                          <p:attrName>style.visibility</p:attrName>
                                        </p:attrNameLst>
                                      </p:cBhvr>
                                      <p:to>
                                        <p:strVal val="visible"/>
                                      </p:to>
                                    </p:set>
                                    <p:animEffect transition="in" filter="wipe(left)">
                                      <p:cBhvr>
                                        <p:cTn id="321" dur="2000"/>
                                        <p:tgtEl>
                                          <p:spTgt spid="122"/>
                                        </p:tgtEl>
                                      </p:cBhvr>
                                    </p:animEffect>
                                  </p:childTnLst>
                                </p:cTn>
                              </p:par>
                            </p:childTnLst>
                          </p:cTn>
                        </p:par>
                      </p:childTnLst>
                    </p:cTn>
                  </p:par>
                  <p:par>
                    <p:cTn id="322" fill="hold">
                      <p:stCondLst>
                        <p:cond delay="indefinite"/>
                      </p:stCondLst>
                      <p:childTnLst>
                        <p:par>
                          <p:cTn id="323" fill="hold">
                            <p:stCondLst>
                              <p:cond delay="0"/>
                            </p:stCondLst>
                            <p:childTnLst>
                              <p:par>
                                <p:cTn id="324" presetID="22" presetClass="entr" presetSubtype="8" fill="hold" nodeType="clickEffect">
                                  <p:stCondLst>
                                    <p:cond delay="0"/>
                                  </p:stCondLst>
                                  <p:childTnLst>
                                    <p:set>
                                      <p:cBhvr>
                                        <p:cTn id="325" dur="1" fill="hold">
                                          <p:stCondLst>
                                            <p:cond delay="0"/>
                                          </p:stCondLst>
                                        </p:cTn>
                                        <p:tgtEl>
                                          <p:spTgt spid="123"/>
                                        </p:tgtEl>
                                        <p:attrNameLst>
                                          <p:attrName>style.visibility</p:attrName>
                                        </p:attrNameLst>
                                      </p:cBhvr>
                                      <p:to>
                                        <p:strVal val="visible"/>
                                      </p:to>
                                    </p:set>
                                    <p:animEffect transition="in" filter="wipe(left)">
                                      <p:cBhvr>
                                        <p:cTn id="326" dur="2000"/>
                                        <p:tgtEl>
                                          <p:spTgt spid="123"/>
                                        </p:tgtEl>
                                      </p:cBhvr>
                                    </p:animEffect>
                                  </p:childTnLst>
                                </p:cTn>
                              </p:par>
                            </p:childTnLst>
                          </p:cTn>
                        </p:par>
                      </p:childTnLst>
                    </p:cTn>
                  </p:par>
                  <p:par>
                    <p:cTn id="327" fill="hold">
                      <p:stCondLst>
                        <p:cond delay="indefinite"/>
                      </p:stCondLst>
                      <p:childTnLst>
                        <p:par>
                          <p:cTn id="328" fill="hold">
                            <p:stCondLst>
                              <p:cond delay="0"/>
                            </p:stCondLst>
                            <p:childTnLst>
                              <p:par>
                                <p:cTn id="329" presetID="22" presetClass="entr" presetSubtype="8" fill="hold" nodeType="clickEffect">
                                  <p:stCondLst>
                                    <p:cond delay="0"/>
                                  </p:stCondLst>
                                  <p:childTnLst>
                                    <p:set>
                                      <p:cBhvr>
                                        <p:cTn id="330" dur="1" fill="hold">
                                          <p:stCondLst>
                                            <p:cond delay="0"/>
                                          </p:stCondLst>
                                        </p:cTn>
                                        <p:tgtEl>
                                          <p:spTgt spid="124"/>
                                        </p:tgtEl>
                                        <p:attrNameLst>
                                          <p:attrName>style.visibility</p:attrName>
                                        </p:attrNameLst>
                                      </p:cBhvr>
                                      <p:to>
                                        <p:strVal val="visible"/>
                                      </p:to>
                                    </p:set>
                                    <p:animEffect transition="in" filter="wipe(left)">
                                      <p:cBhvr>
                                        <p:cTn id="331" dur="2000"/>
                                        <p:tgtEl>
                                          <p:spTgt spid="124"/>
                                        </p:tgtEl>
                                      </p:cBhvr>
                                    </p:animEffect>
                                  </p:childTnLst>
                                </p:cTn>
                              </p:par>
                            </p:childTnLst>
                          </p:cTn>
                        </p:par>
                      </p:childTnLst>
                    </p:cTn>
                  </p:par>
                  <p:par>
                    <p:cTn id="332" fill="hold">
                      <p:stCondLst>
                        <p:cond delay="indefinite"/>
                      </p:stCondLst>
                      <p:childTnLst>
                        <p:par>
                          <p:cTn id="333" fill="hold">
                            <p:stCondLst>
                              <p:cond delay="0"/>
                            </p:stCondLst>
                            <p:childTnLst>
                              <p:par>
                                <p:cTn id="334" presetID="22" presetClass="entr" presetSubtype="8" fill="hold" nodeType="clickEffect">
                                  <p:stCondLst>
                                    <p:cond delay="0"/>
                                  </p:stCondLst>
                                  <p:childTnLst>
                                    <p:set>
                                      <p:cBhvr>
                                        <p:cTn id="335" dur="1" fill="hold">
                                          <p:stCondLst>
                                            <p:cond delay="0"/>
                                          </p:stCondLst>
                                        </p:cTn>
                                        <p:tgtEl>
                                          <p:spTgt spid="125"/>
                                        </p:tgtEl>
                                        <p:attrNameLst>
                                          <p:attrName>style.visibility</p:attrName>
                                        </p:attrNameLst>
                                      </p:cBhvr>
                                      <p:to>
                                        <p:strVal val="visible"/>
                                      </p:to>
                                    </p:set>
                                    <p:animEffect transition="in" filter="wipe(left)">
                                      <p:cBhvr>
                                        <p:cTn id="336"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9" grpId="0"/>
      <p:bldP spid="21" grpId="0"/>
      <p:bldP spid="22" grpId="0"/>
      <p:bldP spid="24" grpId="0"/>
      <p:bldP spid="25" grpId="0"/>
      <p:bldP spid="26" grpId="0"/>
      <p:bldP spid="27" grpId="0"/>
      <p:bldP spid="28" grpId="0"/>
      <p:bldP spid="29" grpId="0"/>
      <p:bldP spid="30" grpId="0"/>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animBg="1"/>
      <p:bldP spid="45" grpId="0" animBg="1"/>
      <p:bldP spid="46" grpId="0" animBg="1"/>
      <p:bldP spid="47" grpId="0" animBg="1"/>
      <p:bldP spid="48" grpId="0"/>
      <p:bldP spid="49" grpId="0" animBg="1"/>
      <p:bldP spid="50" grpId="0" animBg="1"/>
      <p:bldP spid="51" grpId="0" animBg="1"/>
      <p:bldP spid="52" grpId="0"/>
      <p:bldP spid="53" grpId="0"/>
      <p:bldP spid="54" grpId="0"/>
      <p:bldP spid="55" grpId="0"/>
      <p:bldP spid="56" grpId="0"/>
      <p:bldP spid="57" grpId="0"/>
      <p:bldP spid="58" grpId="0"/>
      <p:bldP spid="59" grpId="0"/>
      <p:bldP spid="60" grpId="0" animBg="1"/>
      <p:bldP spid="61" grpId="0"/>
      <p:bldP spid="62" grpId="0" animBg="1"/>
      <p:bldP spid="63" grpId="0"/>
      <p:bldP spid="64" grpId="0" animBg="1"/>
      <p:bldP spid="65" grpId="0"/>
      <p:bldP spid="66" grpId="0"/>
      <p:bldP spid="67" grpId="0"/>
      <p:bldP spid="68" grpId="0" animBg="1"/>
      <p:bldP spid="69" grpId="0"/>
      <p:bldP spid="70" grpId="0"/>
      <p:bldP spid="71" grpId="0" animBg="1"/>
      <p:bldP spid="72" grpId="0"/>
      <p:bldP spid="73" grpId="0"/>
      <p:bldP spid="74" grpId="0"/>
      <p:bldP spid="75" grpId="0" animBg="1"/>
      <p:bldP spid="76" grpId="0"/>
      <p:bldP spid="77" grpId="0" animBg="1"/>
      <p:bldP spid="78" grpId="0" animBg="1"/>
      <p:bldP spid="79" grpId="0" animBg="1"/>
      <p:bldP spid="80" grpId="0"/>
      <p:bldP spid="81" grpId="0" animBg="1"/>
      <p:bldP spid="82"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rved Down Arrow 23"/>
          <p:cNvSpPr/>
          <p:nvPr/>
        </p:nvSpPr>
        <p:spPr>
          <a:xfrm flipV="1">
            <a:off x="990600" y="5562600"/>
            <a:ext cx="3291840" cy="12954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30" name="Curved Down Arrow 29"/>
          <p:cNvSpPr/>
          <p:nvPr/>
        </p:nvSpPr>
        <p:spPr>
          <a:xfrm flipV="1">
            <a:off x="1066800" y="5562600"/>
            <a:ext cx="4480560" cy="12954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62000"/>
            <a:ext cx="857370" cy="1114581"/>
          </a:xfrm>
          <a:prstGeom prst="rect">
            <a:avLst/>
          </a:prstGeo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8127"/>
          <a:stretch/>
        </p:blipFill>
        <p:spPr>
          <a:xfrm>
            <a:off x="12496800" y="838200"/>
            <a:ext cx="1052930" cy="962159"/>
          </a:xfrm>
          <a:prstGeom prst="rect">
            <a:avLst/>
          </a:prstGeom>
        </p:spPr>
      </p:pic>
      <p:sp>
        <p:nvSpPr>
          <p:cNvPr id="6" name="Cloud Callout 5"/>
          <p:cNvSpPr/>
          <p:nvPr/>
        </p:nvSpPr>
        <p:spPr>
          <a:xfrm>
            <a:off x="1905000" y="0"/>
            <a:ext cx="4876800" cy="1776490"/>
          </a:xfrm>
          <a:prstGeom prst="cloudCallout">
            <a:avLst>
              <a:gd name="adj1" fmla="val -61717"/>
              <a:gd name="adj2" fmla="val 208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a:latin typeface="NikoshBAN" pitchFamily="2" charset="0"/>
                <a:cs typeface="NikoshBAN" pitchFamily="2" charset="0"/>
              </a:rPr>
              <a:t>সমতুল ভগ্নাংশ তৈরির কোন নিয়ম রয়েছে কী? </a:t>
            </a:r>
            <a:endParaRPr lang="en-US" sz="3200" dirty="0">
              <a:latin typeface="NikoshBAN" pitchFamily="2" charset="0"/>
              <a:cs typeface="NikoshBAN" pitchFamily="2" charset="0"/>
            </a:endParaRPr>
          </a:p>
        </p:txBody>
      </p:sp>
      <p:sp>
        <p:nvSpPr>
          <p:cNvPr id="7" name="Cloud Callout 6"/>
          <p:cNvSpPr/>
          <p:nvPr/>
        </p:nvSpPr>
        <p:spPr>
          <a:xfrm>
            <a:off x="7543800" y="152400"/>
            <a:ext cx="4267200" cy="1624090"/>
          </a:xfrm>
          <a:prstGeom prst="cloudCallout">
            <a:avLst>
              <a:gd name="adj1" fmla="val 68108"/>
              <a:gd name="adj2" fmla="val 275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BAN" pitchFamily="2" charset="0"/>
                <a:cs typeface="NikoshBAN" pitchFamily="2" charset="0"/>
              </a:rPr>
              <a:t>চল আমরা এ পাঠে এ বিষয়ে শিখি। </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228600" y="1981200"/>
                <a:ext cx="8382000" cy="922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14:m>
                  <m:oMath xmlns:m="http://schemas.openxmlformats.org/officeDocument/2006/math">
                    <m:f>
                      <m:fPr>
                        <m:ctrlPr>
                          <a:rPr lang="en-US" sz="3200" i="1" smtClean="0">
                            <a:solidFill>
                              <a:sysClr val="windowText" lastClr="000000"/>
                            </a:solidFill>
                            <a:latin typeface="Cambria Math" panose="02040503050406030204" pitchFamily="18" charset="0"/>
                          </a:rPr>
                        </m:ctrlPr>
                      </m:fPr>
                      <m:num>
                        <m:r>
                          <a:rPr lang="bn-BD" sz="3200" b="0" i="1" smtClean="0">
                            <a:solidFill>
                              <a:sysClr val="windowText" lastClr="000000"/>
                            </a:solidFill>
                            <a:latin typeface="Cambria Math"/>
                          </a:rPr>
                          <m:t>১</m:t>
                        </m:r>
                      </m:num>
                      <m:den>
                        <m:r>
                          <a:rPr lang="bn-BD" sz="3200" b="0" i="1" smtClean="0">
                            <a:solidFill>
                              <a:sysClr val="windowText" lastClr="000000"/>
                            </a:solidFill>
                            <a:latin typeface="Cambria Math"/>
                          </a:rPr>
                          <m:t>২</m:t>
                        </m:r>
                      </m:den>
                    </m:f>
                  </m:oMath>
                </a14:m>
                <a:r>
                  <a:rPr lang="bn-BD" sz="3200" dirty="0">
                    <a:solidFill>
                      <a:sysClr val="windowText" lastClr="000000"/>
                    </a:solidFill>
                    <a:latin typeface="NikoshBAN" pitchFamily="2" charset="0"/>
                    <a:cs typeface="NikoshBAN" pitchFamily="2" charset="0"/>
                  </a:rPr>
                  <a:t> এর সমতুল ভগ্নাংশ কীভাবে তৈরি করা যায় তা নিয়ে চিন্তা করি। </a:t>
                </a:r>
                <a:endParaRPr lang="en-US" sz="3200" dirty="0">
                  <a:solidFill>
                    <a:sysClr val="windowText" lastClr="000000"/>
                  </a:solidFill>
                  <a:latin typeface="NikoshBAN" pitchFamily="2" charset="0"/>
                  <a:cs typeface="NikoshBAN"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600" y="1981200"/>
                <a:ext cx="8382000" cy="922432"/>
              </a:xfrm>
              <a:prstGeom prst="rect">
                <a:avLst/>
              </a:prstGeom>
              <a:blipFill rotWithShape="1">
                <a:blip r:embed="rId4"/>
                <a:stretch>
                  <a:fillRect r="-2901" b="-8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38285" y="4548807"/>
                <a:ext cx="606256" cy="1026178"/>
              </a:xfrm>
              <a:prstGeom prst="rect">
                <a:avLst/>
              </a:prstGeom>
              <a:noFill/>
            </p:spPr>
            <p:txBody>
              <a:bodyPr wrap="non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১</m:t>
                        </m:r>
                      </m:num>
                      <m:den>
                        <m:r>
                          <a:rPr lang="bn-BD" sz="3600" b="0" i="1" smtClean="0">
                            <a:latin typeface="Cambria Math"/>
                          </a:rPr>
                          <m:t>২</m:t>
                        </m:r>
                      </m:den>
                    </m:f>
                  </m:oMath>
                </a14:m>
                <a:r>
                  <a:rPr lang="bn-BD" sz="3600" dirty="0">
                    <a:latin typeface="Arial Black" pitchFamily="34" charset="0"/>
                    <a:cs typeface="NikoshBAN" pitchFamily="2" charset="0"/>
                  </a:rPr>
                  <a:t> </a:t>
                </a:r>
                <a:endParaRPr lang="en-US" sz="3600" dirty="0">
                  <a:latin typeface="Arial Black" pitchFamily="34" charset="0"/>
                  <a:cs typeface="NikoshBAN"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038285" y="4548807"/>
                <a:ext cx="606256" cy="1026178"/>
              </a:xfrm>
              <a:prstGeom prst="rect">
                <a:avLst/>
              </a:prstGeom>
              <a:blipFill rotWithShape="1">
                <a:blip r:embed="rId5"/>
                <a:stretch>
                  <a:fillRect r="-54000" b="-10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65544" y="4526280"/>
                <a:ext cx="606256" cy="1011752"/>
              </a:xfrm>
              <a:prstGeom prst="rect">
                <a:avLst/>
              </a:prstGeom>
              <a:noFill/>
            </p:spPr>
            <p:txBody>
              <a:bodyPr wrap="non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২</m:t>
                        </m:r>
                      </m:num>
                      <m:den>
                        <m:r>
                          <a:rPr lang="bn-BD" sz="3600" b="0" i="1" smtClean="0">
                            <a:latin typeface="Cambria Math"/>
                          </a:rPr>
                          <m:t>৪</m:t>
                        </m:r>
                      </m:den>
                    </m:f>
                  </m:oMath>
                </a14:m>
                <a:r>
                  <a:rPr lang="bn-BD" sz="3600" dirty="0">
                    <a:latin typeface="NikoshBAN" pitchFamily="2" charset="0"/>
                    <a:cs typeface="NikoshBAN" pitchFamily="2" charset="0"/>
                  </a:rPr>
                  <a:t> </a:t>
                </a:r>
                <a:endParaRPr lang="en-US" sz="3600" dirty="0">
                  <a:latin typeface="NikoshBAN" pitchFamily="2" charset="0"/>
                  <a:cs typeface="NikoshBAN"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365544" y="4526280"/>
                <a:ext cx="606256" cy="1011752"/>
              </a:xfrm>
              <a:prstGeom prst="rect">
                <a:avLst/>
              </a:prstGeom>
              <a:blipFill rotWithShape="1">
                <a:blip r:embed="rId6"/>
                <a:stretch>
                  <a:fillRect r="-47000"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63406" y="4501900"/>
                <a:ext cx="679994" cy="984500"/>
              </a:xfrm>
              <a:prstGeom prst="rect">
                <a:avLst/>
              </a:prstGeom>
              <a:noFill/>
            </p:spPr>
            <p:txBody>
              <a:bodyPr wrap="non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৩</m:t>
                        </m:r>
                      </m:num>
                      <m:den>
                        <m:r>
                          <a:rPr lang="bn-BD" sz="3600" b="0" i="1" smtClean="0">
                            <a:latin typeface="Cambria Math"/>
                          </a:rPr>
                          <m:t>৬</m:t>
                        </m:r>
                      </m:den>
                    </m:f>
                  </m:oMath>
                </a14:m>
                <a:r>
                  <a:rPr lang="bn-BD" sz="3600" dirty="0">
                    <a:latin typeface="NikoshBAN" pitchFamily="2" charset="0"/>
                    <a:cs typeface="NikoshBAN" pitchFamily="2" charset="0"/>
                  </a:rPr>
                  <a:t> </a:t>
                </a:r>
                <a:endParaRPr lang="en-US" sz="3600" dirty="0">
                  <a:latin typeface="NikoshBAN" pitchFamily="2" charset="0"/>
                  <a:cs typeface="NikoshBAN" pitchFamily="2"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663406" y="4501900"/>
                <a:ext cx="679994" cy="984500"/>
              </a:xfrm>
              <a:prstGeom prst="rect">
                <a:avLst/>
              </a:prstGeom>
              <a:blipFill rotWithShape="1">
                <a:blip r:embed="rId7"/>
                <a:stretch>
                  <a:fillRect r="-41071" b="-12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53000" y="4550848"/>
                <a:ext cx="649537" cy="1011752"/>
              </a:xfrm>
              <a:prstGeom prst="rect">
                <a:avLst/>
              </a:prstGeom>
              <a:noFill/>
            </p:spPr>
            <p:txBody>
              <a:bodyPr wrap="non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৪</m:t>
                        </m:r>
                      </m:num>
                      <m:den>
                        <m:r>
                          <a:rPr lang="bn-BD" sz="3600" b="0" i="1" smtClean="0">
                            <a:latin typeface="Cambria Math"/>
                          </a:rPr>
                          <m:t>৮</m:t>
                        </m:r>
                      </m:den>
                    </m:f>
                  </m:oMath>
                </a14:m>
                <a:r>
                  <a:rPr lang="bn-BD" sz="3600" dirty="0">
                    <a:latin typeface="NikoshBAN" pitchFamily="2" charset="0"/>
                    <a:cs typeface="NikoshBAN" pitchFamily="2" charset="0"/>
                  </a:rPr>
                  <a:t> </a:t>
                </a:r>
                <a:endParaRPr lang="en-US" sz="3600" dirty="0">
                  <a:latin typeface="NikoshBAN" pitchFamily="2" charset="0"/>
                  <a:cs typeface="NikoshBAN" pitchFamily="2"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53000" y="4550848"/>
                <a:ext cx="649537" cy="1011752"/>
              </a:xfrm>
              <a:prstGeom prst="rect">
                <a:avLst/>
              </a:prstGeom>
              <a:blipFill rotWithShape="1">
                <a:blip r:embed="rId8"/>
                <a:stretch>
                  <a:fillRect r="-44340" b="-12048"/>
                </a:stretch>
              </a:blipFill>
            </p:spPr>
            <p:txBody>
              <a:bodyPr/>
              <a:lstStyle/>
              <a:p>
                <a:r>
                  <a:rPr lang="en-US">
                    <a:noFill/>
                  </a:rPr>
                  <a:t> </a:t>
                </a:r>
              </a:p>
            </p:txBody>
          </p:sp>
        </mc:Fallback>
      </mc:AlternateContent>
      <p:sp>
        <p:nvSpPr>
          <p:cNvPr id="14" name="TextBox 13"/>
          <p:cNvSpPr txBox="1"/>
          <p:nvPr/>
        </p:nvSpPr>
        <p:spPr>
          <a:xfrm>
            <a:off x="1644540" y="4754880"/>
            <a:ext cx="457200" cy="548640"/>
          </a:xfrm>
          <a:prstGeom prst="rect">
            <a:avLst/>
          </a:prstGeom>
          <a:noFill/>
        </p:spPr>
        <p:txBody>
          <a:bodyPr wrap="square" rtlCol="0">
            <a:spAutoFit/>
          </a:bodyPr>
          <a:lstStyle/>
          <a:p>
            <a:r>
              <a:rPr lang="bn-BD" sz="3600" dirty="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5" name="Rectangle 14"/>
          <p:cNvSpPr/>
          <p:nvPr/>
        </p:nvSpPr>
        <p:spPr>
          <a:xfrm>
            <a:off x="1371600" y="4297680"/>
            <a:ext cx="64008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a:t>
            </a:r>
            <a:r>
              <a:rPr lang="bn-BD" dirty="0">
                <a:solidFill>
                  <a:sysClr val="windowText" lastClr="000000"/>
                </a:solidFill>
              </a:rPr>
              <a:t> ২</a:t>
            </a:r>
            <a:endParaRPr lang="en-US" dirty="0">
              <a:solidFill>
                <a:sysClr val="windowText" lastClr="000000"/>
              </a:solidFill>
            </a:endParaRPr>
          </a:p>
        </p:txBody>
      </p:sp>
      <p:sp>
        <p:nvSpPr>
          <p:cNvPr id="16" name="Rectangle 15"/>
          <p:cNvSpPr/>
          <p:nvPr/>
        </p:nvSpPr>
        <p:spPr>
          <a:xfrm>
            <a:off x="1447800" y="5562600"/>
            <a:ext cx="64008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a:t>
            </a:r>
            <a:r>
              <a:rPr lang="bn-BD" dirty="0">
                <a:solidFill>
                  <a:sysClr val="windowText" lastClr="000000"/>
                </a:solidFill>
              </a:rPr>
              <a:t> ২</a:t>
            </a:r>
            <a:endParaRPr lang="en-US" dirty="0">
              <a:solidFill>
                <a:sysClr val="windowText" lastClr="000000"/>
              </a:solidFill>
            </a:endParaRPr>
          </a:p>
        </p:txBody>
      </p:sp>
      <p:sp>
        <p:nvSpPr>
          <p:cNvPr id="19" name="TextBox 18"/>
          <p:cNvSpPr txBox="1"/>
          <p:nvPr/>
        </p:nvSpPr>
        <p:spPr>
          <a:xfrm>
            <a:off x="2895600" y="4724400"/>
            <a:ext cx="457200" cy="548640"/>
          </a:xfrm>
          <a:prstGeom prst="rect">
            <a:avLst/>
          </a:prstGeom>
          <a:noFill/>
        </p:spPr>
        <p:txBody>
          <a:bodyPr wrap="square" rtlCol="0">
            <a:spAutoFit/>
          </a:bodyPr>
          <a:lstStyle/>
          <a:p>
            <a:r>
              <a:rPr lang="bn-BD" sz="3600" dirty="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20" name="Rectangle 19"/>
          <p:cNvSpPr/>
          <p:nvPr/>
        </p:nvSpPr>
        <p:spPr>
          <a:xfrm>
            <a:off x="2941320" y="4267200"/>
            <a:ext cx="73152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X</a:t>
            </a:r>
            <a:r>
              <a:rPr lang="bn-BD" dirty="0">
                <a:solidFill>
                  <a:sysClr val="windowText" lastClr="000000"/>
                </a:solidFill>
              </a:rPr>
              <a:t> ৩</a:t>
            </a:r>
            <a:endParaRPr lang="en-US" dirty="0">
              <a:solidFill>
                <a:sysClr val="windowText" lastClr="000000"/>
              </a:solidFill>
            </a:endParaRPr>
          </a:p>
        </p:txBody>
      </p:sp>
      <p:sp>
        <p:nvSpPr>
          <p:cNvPr id="21" name="Rectangle 20"/>
          <p:cNvSpPr/>
          <p:nvPr/>
        </p:nvSpPr>
        <p:spPr>
          <a:xfrm>
            <a:off x="2971800" y="5562600"/>
            <a:ext cx="73152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X</a:t>
            </a:r>
            <a:r>
              <a:rPr lang="bn-BD" dirty="0">
                <a:solidFill>
                  <a:sysClr val="windowText" lastClr="000000"/>
                </a:solidFill>
              </a:rPr>
              <a:t> ৩</a:t>
            </a:r>
            <a:endParaRPr lang="en-US" dirty="0">
              <a:solidFill>
                <a:sysClr val="windowText" lastClr="000000"/>
              </a:solidFill>
            </a:endParaRPr>
          </a:p>
        </p:txBody>
      </p:sp>
      <p:sp>
        <p:nvSpPr>
          <p:cNvPr id="22" name="Curved Down Arrow 21"/>
          <p:cNvSpPr/>
          <p:nvPr/>
        </p:nvSpPr>
        <p:spPr>
          <a:xfrm>
            <a:off x="1066800" y="3200400"/>
            <a:ext cx="3291840" cy="12954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Curved Down Arrow 22"/>
          <p:cNvSpPr/>
          <p:nvPr/>
        </p:nvSpPr>
        <p:spPr>
          <a:xfrm>
            <a:off x="1143000" y="3581400"/>
            <a:ext cx="1676400" cy="967407"/>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5" name="Curved Down Arrow 24"/>
          <p:cNvSpPr/>
          <p:nvPr/>
        </p:nvSpPr>
        <p:spPr>
          <a:xfrm flipV="1">
            <a:off x="1066800" y="5509593"/>
            <a:ext cx="1676400" cy="967407"/>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4343400" y="4709160"/>
            <a:ext cx="457200" cy="548640"/>
          </a:xfrm>
          <a:prstGeom prst="rect">
            <a:avLst/>
          </a:prstGeom>
          <a:noFill/>
        </p:spPr>
        <p:txBody>
          <a:bodyPr wrap="square" rtlCol="0">
            <a:spAutoFit/>
          </a:bodyPr>
          <a:lstStyle/>
          <a:p>
            <a:r>
              <a:rPr lang="bn-BD" sz="3600" dirty="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27" name="Rectangle 26"/>
          <p:cNvSpPr/>
          <p:nvPr/>
        </p:nvSpPr>
        <p:spPr>
          <a:xfrm>
            <a:off x="4389120" y="4267200"/>
            <a:ext cx="64008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X</a:t>
            </a:r>
            <a:r>
              <a:rPr lang="bn-BD" dirty="0">
                <a:solidFill>
                  <a:sysClr val="windowText" lastClr="000000"/>
                </a:solidFill>
              </a:rPr>
              <a:t> ৪ </a:t>
            </a:r>
            <a:endParaRPr lang="en-US" dirty="0">
              <a:solidFill>
                <a:sysClr val="windowText" lastClr="000000"/>
              </a:solidFill>
            </a:endParaRPr>
          </a:p>
        </p:txBody>
      </p:sp>
      <p:sp>
        <p:nvSpPr>
          <p:cNvPr id="28" name="Rectangle 27"/>
          <p:cNvSpPr/>
          <p:nvPr/>
        </p:nvSpPr>
        <p:spPr>
          <a:xfrm>
            <a:off x="4389120" y="5562600"/>
            <a:ext cx="64008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X</a:t>
            </a:r>
            <a:r>
              <a:rPr lang="bn-BD" dirty="0">
                <a:solidFill>
                  <a:sysClr val="windowText" lastClr="000000"/>
                </a:solidFill>
              </a:rPr>
              <a:t> ৪ </a:t>
            </a:r>
            <a:endParaRPr lang="en-US" dirty="0">
              <a:solidFill>
                <a:sysClr val="windowText" lastClr="000000"/>
              </a:solidFill>
            </a:endParaRPr>
          </a:p>
        </p:txBody>
      </p:sp>
      <p:sp>
        <p:nvSpPr>
          <p:cNvPr id="29" name="Curved Down Arrow 28"/>
          <p:cNvSpPr/>
          <p:nvPr/>
        </p:nvSpPr>
        <p:spPr>
          <a:xfrm>
            <a:off x="1066800" y="3200400"/>
            <a:ext cx="4572000" cy="1371600"/>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6324600" y="4068901"/>
            <a:ext cx="7225130" cy="3170099"/>
          </a:xfrm>
          <a:prstGeom prst="rect">
            <a:avLst/>
          </a:prstGeom>
          <a:blipFill>
            <a:blip r:embed="rId9"/>
            <a:tile tx="0" ty="0" sx="100000" sy="100000" flip="none" algn="tl"/>
          </a:blipFill>
        </p:spPr>
        <p:txBody>
          <a:bodyPr wrap="square" rtlCol="0">
            <a:spAutoFit/>
          </a:bodyPr>
          <a:lstStyle/>
          <a:p>
            <a:pPr algn="just"/>
            <a:r>
              <a:rPr lang="bn-BD" sz="4000" dirty="0">
                <a:latin typeface="NikoshBAN" pitchFamily="2" charset="0"/>
                <a:cs typeface="NikoshBAN" pitchFamily="2" charset="0"/>
              </a:rPr>
              <a:t>কোন ভগ্নাংশের হর এবং লবকে একই সংখ্যা দ্বারা গুণ করলে ওই ভগ্নাংশের সমতুল ভগ্নাংশ পাওয়া যায়। </a:t>
            </a:r>
          </a:p>
          <a:p>
            <a:pPr algn="just"/>
            <a:endParaRPr lang="bn-BD" sz="4000" dirty="0">
              <a:latin typeface="NikoshBAN" pitchFamily="2" charset="0"/>
              <a:cs typeface="NikoshBAN" pitchFamily="2" charset="0"/>
            </a:endParaRPr>
          </a:p>
          <a:p>
            <a:pPr algn="just"/>
            <a:endParaRPr lang="en-US" sz="4000" dirty="0">
              <a:latin typeface="NikoshBAN" pitchFamily="2" charset="0"/>
              <a:cs typeface="NikoshBAN" pitchFamily="2" charset="0"/>
            </a:endParaRPr>
          </a:p>
        </p:txBody>
      </p:sp>
      <p:sp>
        <p:nvSpPr>
          <p:cNvPr id="34" name="Oval 33"/>
          <p:cNvSpPr/>
          <p:nvPr/>
        </p:nvSpPr>
        <p:spPr>
          <a:xfrm>
            <a:off x="6461760" y="5867400"/>
            <a:ext cx="548640" cy="5486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36" name="Straight Connector 35"/>
          <p:cNvCxnSpPr/>
          <p:nvPr/>
        </p:nvCxnSpPr>
        <p:spPr>
          <a:xfrm>
            <a:off x="6400800" y="6553200"/>
            <a:ext cx="76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553200" y="6705600"/>
            <a:ext cx="4572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Equal 37"/>
          <p:cNvSpPr/>
          <p:nvPr/>
        </p:nvSpPr>
        <p:spPr>
          <a:xfrm>
            <a:off x="7239000" y="6324600"/>
            <a:ext cx="609600" cy="457200"/>
          </a:xfrm>
          <a:prstGeom prst="mathEqual">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cxnSp>
        <p:nvCxnSpPr>
          <p:cNvPr id="39" name="Straight Connector 38"/>
          <p:cNvCxnSpPr/>
          <p:nvPr/>
        </p:nvCxnSpPr>
        <p:spPr>
          <a:xfrm>
            <a:off x="8001000" y="6553200"/>
            <a:ext cx="2819400" cy="15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8077200" y="5867400"/>
            <a:ext cx="548640" cy="5486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2" name="Rectangle 41"/>
          <p:cNvSpPr/>
          <p:nvPr/>
        </p:nvSpPr>
        <p:spPr>
          <a:xfrm>
            <a:off x="8168640" y="6705600"/>
            <a:ext cx="4572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Multiply 42"/>
          <p:cNvSpPr/>
          <p:nvPr/>
        </p:nvSpPr>
        <p:spPr>
          <a:xfrm>
            <a:off x="8763000" y="5791200"/>
            <a:ext cx="731520" cy="731520"/>
          </a:xfrm>
          <a:prstGeom prst="mathMultiply">
            <a:avLst>
              <a:gd name="adj1" fmla="val 15086"/>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4" name="Multiply 43"/>
          <p:cNvSpPr/>
          <p:nvPr/>
        </p:nvSpPr>
        <p:spPr>
          <a:xfrm>
            <a:off x="8763000" y="6583680"/>
            <a:ext cx="731520" cy="731520"/>
          </a:xfrm>
          <a:prstGeom prst="mathMultiply">
            <a:avLst>
              <a:gd name="adj1" fmla="val 15086"/>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5" name="Isosceles Triangle 44"/>
          <p:cNvSpPr/>
          <p:nvPr/>
        </p:nvSpPr>
        <p:spPr>
          <a:xfrm>
            <a:off x="9677400" y="5913120"/>
            <a:ext cx="548640" cy="487680"/>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9" name="Isosceles Triangle 58"/>
          <p:cNvSpPr/>
          <p:nvPr/>
        </p:nvSpPr>
        <p:spPr>
          <a:xfrm>
            <a:off x="9677400" y="6675120"/>
            <a:ext cx="548640" cy="487680"/>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078799583"/>
              </p:ext>
            </p:extLst>
          </p:nvPr>
        </p:nvGraphicFramePr>
        <p:xfrm>
          <a:off x="5638800" y="3124200"/>
          <a:ext cx="8001000" cy="457200"/>
        </p:xfrm>
        <a:graphic>
          <a:graphicData uri="http://schemas.openxmlformats.org/drawingml/2006/table">
            <a:tbl>
              <a:tblPr firstRow="1" bandRow="1">
                <a:tableStyleId>{5940675A-B579-460E-94D1-54222C63F5DA}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3" name="Rectangle 2"/>
          <p:cNvSpPr/>
          <p:nvPr/>
        </p:nvSpPr>
        <p:spPr>
          <a:xfrm>
            <a:off x="5638800" y="3124200"/>
            <a:ext cx="40386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aphicFrame>
        <p:nvGraphicFramePr>
          <p:cNvPr id="40" name="Table 39"/>
          <p:cNvGraphicFramePr>
            <a:graphicFrameLocks noGrp="1"/>
          </p:cNvGraphicFramePr>
          <p:nvPr>
            <p:extLst>
              <p:ext uri="{D42A27DB-BD31-4B8C-83A1-F6EECF244321}">
                <p14:modId xmlns:p14="http://schemas.microsoft.com/office/powerpoint/2010/main" val="3615267662"/>
              </p:ext>
            </p:extLst>
          </p:nvPr>
        </p:nvGraphicFramePr>
        <p:xfrm>
          <a:off x="5638800" y="3124200"/>
          <a:ext cx="8001000" cy="457200"/>
        </p:xfrm>
        <a:graphic>
          <a:graphicData uri="http://schemas.openxmlformats.org/drawingml/2006/table">
            <a:tbl>
              <a:tblPr firstRow="1" bandRow="1">
                <a:tableStyleId>{5940675A-B579-460E-94D1-54222C63F5DA}</a:tableStyleId>
              </a:tblPr>
              <a:tblGrid>
                <a:gridCol w="20002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46" name="Rectangle 45"/>
          <p:cNvSpPr/>
          <p:nvPr/>
        </p:nvSpPr>
        <p:spPr>
          <a:xfrm>
            <a:off x="5638800" y="3124200"/>
            <a:ext cx="2057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Rectangle 46"/>
          <p:cNvSpPr/>
          <p:nvPr/>
        </p:nvSpPr>
        <p:spPr>
          <a:xfrm>
            <a:off x="7696200" y="3124200"/>
            <a:ext cx="2057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aphicFrame>
        <p:nvGraphicFramePr>
          <p:cNvPr id="48" name="Table 47"/>
          <p:cNvGraphicFramePr>
            <a:graphicFrameLocks noGrp="1"/>
          </p:cNvGraphicFramePr>
          <p:nvPr>
            <p:extLst>
              <p:ext uri="{D42A27DB-BD31-4B8C-83A1-F6EECF244321}">
                <p14:modId xmlns:p14="http://schemas.microsoft.com/office/powerpoint/2010/main" val="2066803364"/>
              </p:ext>
            </p:extLst>
          </p:nvPr>
        </p:nvGraphicFramePr>
        <p:xfrm>
          <a:off x="5638800" y="3124200"/>
          <a:ext cx="8001000" cy="457200"/>
        </p:xfrm>
        <a:graphic>
          <a:graphicData uri="http://schemas.openxmlformats.org/drawingml/2006/table">
            <a:tbl>
              <a:tblPr firstRow="1" bandRow="1">
                <a:tableStyleId>{5940675A-B579-460E-94D1-54222C63F5DA}</a:tableStyleId>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49" name="Rectangle 48"/>
          <p:cNvSpPr/>
          <p:nvPr/>
        </p:nvSpPr>
        <p:spPr>
          <a:xfrm>
            <a:off x="5638800" y="3124200"/>
            <a:ext cx="13716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1" name="Rectangle 50"/>
          <p:cNvSpPr/>
          <p:nvPr/>
        </p:nvSpPr>
        <p:spPr>
          <a:xfrm>
            <a:off x="7010400" y="3124200"/>
            <a:ext cx="13716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2" name="Rectangle 51"/>
          <p:cNvSpPr/>
          <p:nvPr/>
        </p:nvSpPr>
        <p:spPr>
          <a:xfrm>
            <a:off x="8305800" y="3124200"/>
            <a:ext cx="13716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aphicFrame>
        <p:nvGraphicFramePr>
          <p:cNvPr id="53" name="Table 52"/>
          <p:cNvGraphicFramePr>
            <a:graphicFrameLocks noGrp="1"/>
          </p:cNvGraphicFramePr>
          <p:nvPr>
            <p:extLst>
              <p:ext uri="{D42A27DB-BD31-4B8C-83A1-F6EECF244321}">
                <p14:modId xmlns:p14="http://schemas.microsoft.com/office/powerpoint/2010/main" val="1202066908"/>
              </p:ext>
            </p:extLst>
          </p:nvPr>
        </p:nvGraphicFramePr>
        <p:xfrm>
          <a:off x="5638800" y="3124200"/>
          <a:ext cx="8001000" cy="457200"/>
        </p:xfrm>
        <a:graphic>
          <a:graphicData uri="http://schemas.openxmlformats.org/drawingml/2006/table">
            <a:tbl>
              <a:tblPr firstRow="1" bandRow="1">
                <a:tableStyleId>{5940675A-B579-460E-94D1-54222C63F5DA}</a:tableStyleId>
              </a:tblPr>
              <a:tblGrid>
                <a:gridCol w="1000125">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1000125">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00125">
                  <a:extLst>
                    <a:ext uri="{9D8B030D-6E8A-4147-A177-3AD203B41FA5}">
                      <a16:colId xmlns:a16="http://schemas.microsoft.com/office/drawing/2014/main" val="20004"/>
                    </a:ext>
                  </a:extLst>
                </a:gridCol>
                <a:gridCol w="1000125">
                  <a:extLst>
                    <a:ext uri="{9D8B030D-6E8A-4147-A177-3AD203B41FA5}">
                      <a16:colId xmlns:a16="http://schemas.microsoft.com/office/drawing/2014/main" val="20005"/>
                    </a:ext>
                  </a:extLst>
                </a:gridCol>
                <a:gridCol w="1000125">
                  <a:extLst>
                    <a:ext uri="{9D8B030D-6E8A-4147-A177-3AD203B41FA5}">
                      <a16:colId xmlns:a16="http://schemas.microsoft.com/office/drawing/2014/main" val="20006"/>
                    </a:ext>
                  </a:extLst>
                </a:gridCol>
                <a:gridCol w="1000125">
                  <a:extLst>
                    <a:ext uri="{9D8B030D-6E8A-4147-A177-3AD203B41FA5}">
                      <a16:colId xmlns:a16="http://schemas.microsoft.com/office/drawing/2014/main" val="20007"/>
                    </a:ext>
                  </a:extLst>
                </a:gridCol>
              </a:tblGrid>
              <a:tr h="381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54" name="Rectangle 53"/>
          <p:cNvSpPr/>
          <p:nvPr/>
        </p:nvSpPr>
        <p:spPr>
          <a:xfrm>
            <a:off x="5638800" y="3124200"/>
            <a:ext cx="10668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Rectangle 56"/>
          <p:cNvSpPr/>
          <p:nvPr/>
        </p:nvSpPr>
        <p:spPr>
          <a:xfrm>
            <a:off x="6705600" y="3124200"/>
            <a:ext cx="10668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8" name="Rectangle 57"/>
          <p:cNvSpPr/>
          <p:nvPr/>
        </p:nvSpPr>
        <p:spPr>
          <a:xfrm>
            <a:off x="7772400" y="3124200"/>
            <a:ext cx="10668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Rectangle 59"/>
          <p:cNvSpPr/>
          <p:nvPr/>
        </p:nvSpPr>
        <p:spPr>
          <a:xfrm>
            <a:off x="8839200" y="3124200"/>
            <a:ext cx="10668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2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500"/>
                                        <p:tgtEl>
                                          <p:spTgt spid="2"/>
                                        </p:tgtEl>
                                      </p:cBhvr>
                                    </p:animEffect>
                                    <p:set>
                                      <p:cBhvr>
                                        <p:cTn id="71" dur="1" fill="hold">
                                          <p:stCondLst>
                                            <p:cond delay="499"/>
                                          </p:stCondLst>
                                        </p:cTn>
                                        <p:tgtEl>
                                          <p:spTgt spid="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3"/>
                                        </p:tgtEl>
                                      </p:cBhvr>
                                    </p:animEffect>
                                    <p:set>
                                      <p:cBhvr>
                                        <p:cTn id="74" dur="1" fill="hold">
                                          <p:stCondLst>
                                            <p:cond delay="499"/>
                                          </p:stCondLst>
                                        </p:cTn>
                                        <p:tgtEl>
                                          <p:spTgt spid="3"/>
                                        </p:tgtEl>
                                        <p:attrNameLst>
                                          <p:attrName>style.visibility</p:attrName>
                                        </p:attrNameLst>
                                      </p:cBhvr>
                                      <p:to>
                                        <p:strVal val="hidden"/>
                                      </p:to>
                                    </p:set>
                                  </p:childTnLst>
                                </p:cTn>
                              </p:par>
                            </p:childTnLst>
                          </p:cTn>
                        </p:par>
                        <p:par>
                          <p:cTn id="75" fill="hold">
                            <p:stCondLst>
                              <p:cond delay="1500"/>
                            </p:stCondLst>
                            <p:childTnLst>
                              <p:par>
                                <p:cTn id="76" presetID="1" presetClass="entr" presetSubtype="0"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childTnLst>
                                </p:cTn>
                              </p:par>
                            </p:childTnLst>
                          </p:cTn>
                        </p:par>
                        <p:par>
                          <p:cTn id="78" fill="hold">
                            <p:stCondLst>
                              <p:cond delay="1500"/>
                            </p:stCondLst>
                            <p:childTnLst>
                              <p:par>
                                <p:cTn id="79" presetID="1" presetClass="entr" presetSubtype="0"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par>
                          <p:cTn id="81" fill="hold">
                            <p:stCondLst>
                              <p:cond delay="1500"/>
                            </p:stCondLst>
                            <p:childTnLst>
                              <p:par>
                                <p:cTn id="82" presetID="1" presetClass="entr" presetSubtype="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500"/>
                                        <p:tgtEl>
                                          <p:spTgt spid="22"/>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p:cTn id="111" dur="500" fill="hold"/>
                                        <p:tgtEl>
                                          <p:spTgt spid="12"/>
                                        </p:tgtEl>
                                        <p:attrNameLst>
                                          <p:attrName>ppt_w</p:attrName>
                                        </p:attrNameLst>
                                      </p:cBhvr>
                                      <p:tavLst>
                                        <p:tav tm="0">
                                          <p:val>
                                            <p:fltVal val="0"/>
                                          </p:val>
                                        </p:tav>
                                        <p:tav tm="100000">
                                          <p:val>
                                            <p:strVal val="#ppt_w"/>
                                          </p:val>
                                        </p:tav>
                                      </p:tavLst>
                                    </p:anim>
                                    <p:anim calcmode="lin" valueType="num">
                                      <p:cBhvr>
                                        <p:cTn id="112" dur="500" fill="hold"/>
                                        <p:tgtEl>
                                          <p:spTgt spid="12"/>
                                        </p:tgtEl>
                                        <p:attrNameLst>
                                          <p:attrName>ppt_h</p:attrName>
                                        </p:attrNameLst>
                                      </p:cBhvr>
                                      <p:tavLst>
                                        <p:tav tm="0">
                                          <p:val>
                                            <p:fltVal val="0"/>
                                          </p:val>
                                        </p:tav>
                                        <p:tav tm="100000">
                                          <p:val>
                                            <p:strVal val="#ppt_h"/>
                                          </p:val>
                                        </p:tav>
                                      </p:tavLst>
                                    </p:anim>
                                    <p:animEffect transition="in" filter="fade">
                                      <p:cBhvr>
                                        <p:cTn id="113" dur="500"/>
                                        <p:tgtEl>
                                          <p:spTgt spid="12"/>
                                        </p:tgtEl>
                                      </p:cBhvr>
                                    </p:animEffect>
                                  </p:childTnLst>
                                </p:cTn>
                              </p:par>
                            </p:childTnLst>
                          </p:cTn>
                        </p:par>
                        <p:par>
                          <p:cTn id="114" fill="hold">
                            <p:stCondLst>
                              <p:cond delay="1000"/>
                            </p:stCondLst>
                            <p:childTnLst>
                              <p:par>
                                <p:cTn id="115" presetID="10" presetClass="exit" presetSubtype="0" fill="hold" nodeType="afterEffect">
                                  <p:stCondLst>
                                    <p:cond delay="0"/>
                                  </p:stCondLst>
                                  <p:childTnLst>
                                    <p:animEffect transition="out" filter="fade">
                                      <p:cBhvr>
                                        <p:cTn id="116" dur="500"/>
                                        <p:tgtEl>
                                          <p:spTgt spid="40"/>
                                        </p:tgtEl>
                                      </p:cBhvr>
                                    </p:animEffect>
                                    <p:set>
                                      <p:cBhvr>
                                        <p:cTn id="117" dur="1" fill="hold">
                                          <p:stCondLst>
                                            <p:cond delay="499"/>
                                          </p:stCondLst>
                                        </p:cTn>
                                        <p:tgtEl>
                                          <p:spTgt spid="40"/>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46"/>
                                        </p:tgtEl>
                                      </p:cBhvr>
                                    </p:animEffect>
                                    <p:set>
                                      <p:cBhvr>
                                        <p:cTn id="120" dur="1" fill="hold">
                                          <p:stCondLst>
                                            <p:cond delay="499"/>
                                          </p:stCondLst>
                                        </p:cTn>
                                        <p:tgtEl>
                                          <p:spTgt spid="46"/>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47"/>
                                        </p:tgtEl>
                                      </p:cBhvr>
                                    </p:animEffect>
                                    <p:set>
                                      <p:cBhvr>
                                        <p:cTn id="123" dur="1" fill="hold">
                                          <p:stCondLst>
                                            <p:cond delay="499"/>
                                          </p:stCondLst>
                                        </p:cTn>
                                        <p:tgtEl>
                                          <p:spTgt spid="47"/>
                                        </p:tgtEl>
                                        <p:attrNameLst>
                                          <p:attrName>style.visibility</p:attrName>
                                        </p:attrNameLst>
                                      </p:cBhvr>
                                      <p:to>
                                        <p:strVal val="hidden"/>
                                      </p:to>
                                    </p:set>
                                  </p:childTnLst>
                                </p:cTn>
                              </p:par>
                            </p:childTnLst>
                          </p:cTn>
                        </p:par>
                        <p:par>
                          <p:cTn id="124" fill="hold">
                            <p:stCondLst>
                              <p:cond delay="1500"/>
                            </p:stCondLst>
                            <p:childTnLst>
                              <p:par>
                                <p:cTn id="125" presetID="1" presetClass="entr" presetSubtype="0" fill="hold" nodeType="after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childTnLst>
                          </p:cTn>
                        </p:par>
                        <p:par>
                          <p:cTn id="127" fill="hold">
                            <p:stCondLst>
                              <p:cond delay="1500"/>
                            </p:stCondLst>
                            <p:childTnLst>
                              <p:par>
                                <p:cTn id="128" presetID="1" presetClass="entr" presetSubtype="0" fill="hold" grpId="0" nodeType="afterEffect">
                                  <p:stCondLst>
                                    <p:cond delay="0"/>
                                  </p:stCondLst>
                                  <p:childTnLst>
                                    <p:set>
                                      <p:cBhvr>
                                        <p:cTn id="129" dur="1" fill="hold">
                                          <p:stCondLst>
                                            <p:cond delay="0"/>
                                          </p:stCondLst>
                                        </p:cTn>
                                        <p:tgtEl>
                                          <p:spTgt spid="49"/>
                                        </p:tgtEl>
                                        <p:attrNameLst>
                                          <p:attrName>style.visibility</p:attrName>
                                        </p:attrNameLst>
                                      </p:cBhvr>
                                      <p:to>
                                        <p:strVal val="visible"/>
                                      </p:to>
                                    </p:set>
                                  </p:childTnLst>
                                </p:cTn>
                              </p:par>
                            </p:childTnLst>
                          </p:cTn>
                        </p:par>
                        <p:par>
                          <p:cTn id="130" fill="hold">
                            <p:stCondLst>
                              <p:cond delay="1500"/>
                            </p:stCondLst>
                            <p:childTnLst>
                              <p:par>
                                <p:cTn id="131" presetID="1"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childTnLst>
                          </p:cTn>
                        </p:par>
                        <p:par>
                          <p:cTn id="133" fill="hold">
                            <p:stCondLst>
                              <p:cond delay="1500"/>
                            </p:stCondLst>
                            <p:childTnLst>
                              <p:par>
                                <p:cTn id="134" presetID="1" presetClass="entr" presetSubtype="0" fill="hold" grpId="0" nodeType="afterEffect">
                                  <p:stCondLst>
                                    <p:cond delay="0"/>
                                  </p:stCondLst>
                                  <p:childTnLst>
                                    <p:set>
                                      <p:cBhvr>
                                        <p:cTn id="135" dur="1" fill="hold">
                                          <p:stCondLst>
                                            <p:cond delay="0"/>
                                          </p:stCondLst>
                                        </p:cTn>
                                        <p:tgtEl>
                                          <p:spTgt spid="52"/>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left)">
                                      <p:cBhvr>
                                        <p:cTn id="143" dur="500"/>
                                        <p:tgtEl>
                                          <p:spTgt spid="2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ipe(left)">
                                      <p:cBhvr>
                                        <p:cTn id="148" dur="500"/>
                                        <p:tgtEl>
                                          <p:spTgt spid="26"/>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29"/>
                                        </p:tgtEl>
                                        <p:attrNameLst>
                                          <p:attrName>style.visibility</p:attrName>
                                        </p:attrNameLst>
                                      </p:cBhvr>
                                      <p:to>
                                        <p:strVal val="visible"/>
                                      </p:to>
                                    </p:set>
                                    <p:animEffect transition="in" filter="wipe(left)">
                                      <p:cBhvr>
                                        <p:cTn id="153" dur="500"/>
                                        <p:tgtEl>
                                          <p:spTgt spid="29"/>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wipe(left)">
                                      <p:cBhvr>
                                        <p:cTn id="156" dur="500"/>
                                        <p:tgtEl>
                                          <p:spTgt spid="30"/>
                                        </p:tgtEl>
                                      </p:cBhvr>
                                    </p:animEffect>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13"/>
                                        </p:tgtEl>
                                        <p:attrNameLst>
                                          <p:attrName>style.visibility</p:attrName>
                                        </p:attrNameLst>
                                      </p:cBhvr>
                                      <p:to>
                                        <p:strVal val="visible"/>
                                      </p:to>
                                    </p:set>
                                    <p:anim calcmode="lin" valueType="num">
                                      <p:cBhvr>
                                        <p:cTn id="160" dur="500" fill="hold"/>
                                        <p:tgtEl>
                                          <p:spTgt spid="13"/>
                                        </p:tgtEl>
                                        <p:attrNameLst>
                                          <p:attrName>ppt_w</p:attrName>
                                        </p:attrNameLst>
                                      </p:cBhvr>
                                      <p:tavLst>
                                        <p:tav tm="0">
                                          <p:val>
                                            <p:fltVal val="0"/>
                                          </p:val>
                                        </p:tav>
                                        <p:tav tm="100000">
                                          <p:val>
                                            <p:strVal val="#ppt_w"/>
                                          </p:val>
                                        </p:tav>
                                      </p:tavLst>
                                    </p:anim>
                                    <p:anim calcmode="lin" valueType="num">
                                      <p:cBhvr>
                                        <p:cTn id="161" dur="500" fill="hold"/>
                                        <p:tgtEl>
                                          <p:spTgt spid="13"/>
                                        </p:tgtEl>
                                        <p:attrNameLst>
                                          <p:attrName>ppt_h</p:attrName>
                                        </p:attrNameLst>
                                      </p:cBhvr>
                                      <p:tavLst>
                                        <p:tav tm="0">
                                          <p:val>
                                            <p:fltVal val="0"/>
                                          </p:val>
                                        </p:tav>
                                        <p:tav tm="100000">
                                          <p:val>
                                            <p:strVal val="#ppt_h"/>
                                          </p:val>
                                        </p:tav>
                                      </p:tavLst>
                                    </p:anim>
                                    <p:animEffect transition="in" filter="fade">
                                      <p:cBhvr>
                                        <p:cTn id="162" dur="500"/>
                                        <p:tgtEl>
                                          <p:spTgt spid="13"/>
                                        </p:tgtEl>
                                      </p:cBhvr>
                                    </p:animEffect>
                                  </p:childTnLst>
                                </p:cTn>
                              </p:par>
                            </p:childTnLst>
                          </p:cTn>
                        </p:par>
                        <p:par>
                          <p:cTn id="163" fill="hold">
                            <p:stCondLst>
                              <p:cond delay="1000"/>
                            </p:stCondLst>
                            <p:childTnLst>
                              <p:par>
                                <p:cTn id="164" presetID="10" presetClass="exit" presetSubtype="0" fill="hold" nodeType="afterEffect">
                                  <p:stCondLst>
                                    <p:cond delay="0"/>
                                  </p:stCondLst>
                                  <p:childTnLst>
                                    <p:animEffect transition="out" filter="fade">
                                      <p:cBhvr>
                                        <p:cTn id="165" dur="500"/>
                                        <p:tgtEl>
                                          <p:spTgt spid="48"/>
                                        </p:tgtEl>
                                      </p:cBhvr>
                                    </p:animEffect>
                                    <p:set>
                                      <p:cBhvr>
                                        <p:cTn id="166" dur="1" fill="hold">
                                          <p:stCondLst>
                                            <p:cond delay="499"/>
                                          </p:stCondLst>
                                        </p:cTn>
                                        <p:tgtEl>
                                          <p:spTgt spid="4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49"/>
                                        </p:tgtEl>
                                      </p:cBhvr>
                                    </p:animEffect>
                                    <p:set>
                                      <p:cBhvr>
                                        <p:cTn id="169" dur="1" fill="hold">
                                          <p:stCondLst>
                                            <p:cond delay="499"/>
                                          </p:stCondLst>
                                        </p:cTn>
                                        <p:tgtEl>
                                          <p:spTgt spid="49"/>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51"/>
                                        </p:tgtEl>
                                      </p:cBhvr>
                                    </p:animEffect>
                                    <p:set>
                                      <p:cBhvr>
                                        <p:cTn id="172" dur="1" fill="hold">
                                          <p:stCondLst>
                                            <p:cond delay="499"/>
                                          </p:stCondLst>
                                        </p:cTn>
                                        <p:tgtEl>
                                          <p:spTgt spid="51"/>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52"/>
                                        </p:tgtEl>
                                      </p:cBhvr>
                                    </p:animEffect>
                                    <p:set>
                                      <p:cBhvr>
                                        <p:cTn id="175" dur="1" fill="hold">
                                          <p:stCondLst>
                                            <p:cond delay="499"/>
                                          </p:stCondLst>
                                        </p:cTn>
                                        <p:tgtEl>
                                          <p:spTgt spid="52"/>
                                        </p:tgtEl>
                                        <p:attrNameLst>
                                          <p:attrName>style.visibility</p:attrName>
                                        </p:attrNameLst>
                                      </p:cBhvr>
                                      <p:to>
                                        <p:strVal val="hidden"/>
                                      </p:to>
                                    </p:set>
                                  </p:childTnLst>
                                </p:cTn>
                              </p:par>
                            </p:childTnLst>
                          </p:cTn>
                        </p:par>
                        <p:par>
                          <p:cTn id="176" fill="hold">
                            <p:stCondLst>
                              <p:cond delay="1500"/>
                            </p:stCondLst>
                            <p:childTnLst>
                              <p:par>
                                <p:cTn id="177" presetID="1" presetClass="entr" presetSubtype="0" fill="hold" nodeType="afterEffect">
                                  <p:stCondLst>
                                    <p:cond delay="0"/>
                                  </p:stCondLst>
                                  <p:childTnLst>
                                    <p:set>
                                      <p:cBhvr>
                                        <p:cTn id="178" dur="1" fill="hold">
                                          <p:stCondLst>
                                            <p:cond delay="0"/>
                                          </p:stCondLst>
                                        </p:cTn>
                                        <p:tgtEl>
                                          <p:spTgt spid="53"/>
                                        </p:tgtEl>
                                        <p:attrNameLst>
                                          <p:attrName>style.visibility</p:attrName>
                                        </p:attrNameLst>
                                      </p:cBhvr>
                                      <p:to>
                                        <p:strVal val="visible"/>
                                      </p:to>
                                    </p:set>
                                  </p:childTnLst>
                                </p:cTn>
                              </p:par>
                            </p:childTnLst>
                          </p:cTn>
                        </p:par>
                        <p:par>
                          <p:cTn id="179" fill="hold">
                            <p:stCondLst>
                              <p:cond delay="1500"/>
                            </p:stCondLst>
                            <p:childTnLst>
                              <p:par>
                                <p:cTn id="180" presetID="1" presetClass="entr" presetSubtype="0" fill="hold" grpId="0" nodeType="afterEffect">
                                  <p:stCondLst>
                                    <p:cond delay="0"/>
                                  </p:stCondLst>
                                  <p:childTnLst>
                                    <p:set>
                                      <p:cBhvr>
                                        <p:cTn id="181" dur="1" fill="hold">
                                          <p:stCondLst>
                                            <p:cond delay="0"/>
                                          </p:stCondLst>
                                        </p:cTn>
                                        <p:tgtEl>
                                          <p:spTgt spid="54"/>
                                        </p:tgtEl>
                                        <p:attrNameLst>
                                          <p:attrName>style.visibility</p:attrName>
                                        </p:attrNameLst>
                                      </p:cBhvr>
                                      <p:to>
                                        <p:strVal val="visible"/>
                                      </p:to>
                                    </p:set>
                                  </p:childTnLst>
                                </p:cTn>
                              </p:par>
                            </p:childTnLst>
                          </p:cTn>
                        </p:par>
                        <p:par>
                          <p:cTn id="182" fill="hold">
                            <p:stCondLst>
                              <p:cond delay="1500"/>
                            </p:stCondLst>
                            <p:childTnLst>
                              <p:par>
                                <p:cTn id="183" presetID="1" presetClass="entr" presetSubtype="0" fill="hold" grpId="0" nodeType="afterEffect">
                                  <p:stCondLst>
                                    <p:cond delay="0"/>
                                  </p:stCondLst>
                                  <p:childTnLst>
                                    <p:set>
                                      <p:cBhvr>
                                        <p:cTn id="184" dur="1" fill="hold">
                                          <p:stCondLst>
                                            <p:cond delay="0"/>
                                          </p:stCondLst>
                                        </p:cTn>
                                        <p:tgtEl>
                                          <p:spTgt spid="57"/>
                                        </p:tgtEl>
                                        <p:attrNameLst>
                                          <p:attrName>style.visibility</p:attrName>
                                        </p:attrNameLst>
                                      </p:cBhvr>
                                      <p:to>
                                        <p:strVal val="visible"/>
                                      </p:to>
                                    </p:set>
                                  </p:childTnLst>
                                </p:cTn>
                              </p:par>
                            </p:childTnLst>
                          </p:cTn>
                        </p:par>
                        <p:par>
                          <p:cTn id="185" fill="hold">
                            <p:stCondLst>
                              <p:cond delay="1500"/>
                            </p:stCondLst>
                            <p:childTnLst>
                              <p:par>
                                <p:cTn id="186" presetID="1" presetClass="entr" presetSubtype="0" fill="hold" grpId="0" nodeType="afterEffect">
                                  <p:stCondLst>
                                    <p:cond delay="0"/>
                                  </p:stCondLst>
                                  <p:childTnLst>
                                    <p:set>
                                      <p:cBhvr>
                                        <p:cTn id="187" dur="1" fill="hold">
                                          <p:stCondLst>
                                            <p:cond delay="0"/>
                                          </p:stCondLst>
                                        </p:cTn>
                                        <p:tgtEl>
                                          <p:spTgt spid="58"/>
                                        </p:tgtEl>
                                        <p:attrNameLst>
                                          <p:attrName>style.visibility</p:attrName>
                                        </p:attrNameLst>
                                      </p:cBhvr>
                                      <p:to>
                                        <p:strVal val="visible"/>
                                      </p:to>
                                    </p:set>
                                  </p:childTnLst>
                                </p:cTn>
                              </p:par>
                            </p:childTnLst>
                          </p:cTn>
                        </p:par>
                        <p:par>
                          <p:cTn id="188" fill="hold">
                            <p:stCondLst>
                              <p:cond delay="1500"/>
                            </p:stCondLst>
                            <p:childTnLst>
                              <p:par>
                                <p:cTn id="189" presetID="1"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33"/>
                                        </p:tgtEl>
                                        <p:attrNameLst>
                                          <p:attrName>style.visibility</p:attrName>
                                        </p:attrNameLst>
                                      </p:cBhvr>
                                      <p:to>
                                        <p:strVal val="visible"/>
                                      </p:to>
                                    </p:set>
                                    <p:animEffect transition="in" filter="wipe(left)">
                                      <p:cBhvr>
                                        <p:cTn id="195" dur="2000"/>
                                        <p:tgtEl>
                                          <p:spTgt spid="33"/>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34"/>
                                        </p:tgtEl>
                                        <p:attrNameLst>
                                          <p:attrName>style.visibility</p:attrName>
                                        </p:attrNameLst>
                                      </p:cBhvr>
                                      <p:to>
                                        <p:strVal val="visible"/>
                                      </p:to>
                                    </p:set>
                                    <p:animEffect transition="in" filter="wipe(left)">
                                      <p:cBhvr>
                                        <p:cTn id="200" dur="500"/>
                                        <p:tgtEl>
                                          <p:spTgt spid="34"/>
                                        </p:tgtEl>
                                      </p:cBhvr>
                                    </p:animEffect>
                                  </p:childTnLst>
                                </p:cTn>
                              </p:par>
                              <p:par>
                                <p:cTn id="201" presetID="22" presetClass="entr" presetSubtype="8" fill="hold" nodeType="withEffect">
                                  <p:stCondLst>
                                    <p:cond delay="0"/>
                                  </p:stCondLst>
                                  <p:childTnLst>
                                    <p:set>
                                      <p:cBhvr>
                                        <p:cTn id="202" dur="1" fill="hold">
                                          <p:stCondLst>
                                            <p:cond delay="0"/>
                                          </p:stCondLst>
                                        </p:cTn>
                                        <p:tgtEl>
                                          <p:spTgt spid="36"/>
                                        </p:tgtEl>
                                        <p:attrNameLst>
                                          <p:attrName>style.visibility</p:attrName>
                                        </p:attrNameLst>
                                      </p:cBhvr>
                                      <p:to>
                                        <p:strVal val="visible"/>
                                      </p:to>
                                    </p:set>
                                    <p:animEffect transition="in" filter="wipe(left)">
                                      <p:cBhvr>
                                        <p:cTn id="203" dur="500"/>
                                        <p:tgtEl>
                                          <p:spTgt spid="3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37"/>
                                        </p:tgtEl>
                                        <p:attrNameLst>
                                          <p:attrName>style.visibility</p:attrName>
                                        </p:attrNameLst>
                                      </p:cBhvr>
                                      <p:to>
                                        <p:strVal val="visible"/>
                                      </p:to>
                                    </p:set>
                                    <p:animEffect transition="in" filter="wipe(left)">
                                      <p:cBhvr>
                                        <p:cTn id="206" dur="500"/>
                                        <p:tgtEl>
                                          <p:spTgt spid="37"/>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38"/>
                                        </p:tgtEl>
                                        <p:attrNameLst>
                                          <p:attrName>style.visibility</p:attrName>
                                        </p:attrNameLst>
                                      </p:cBhvr>
                                      <p:to>
                                        <p:strVal val="visible"/>
                                      </p:to>
                                    </p:set>
                                    <p:animEffect transition="in" filter="wipe(left)">
                                      <p:cBhvr>
                                        <p:cTn id="211" dur="500"/>
                                        <p:tgtEl>
                                          <p:spTgt spid="38"/>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41"/>
                                        </p:tgtEl>
                                        <p:attrNameLst>
                                          <p:attrName>style.visibility</p:attrName>
                                        </p:attrNameLst>
                                      </p:cBhvr>
                                      <p:to>
                                        <p:strVal val="visible"/>
                                      </p:to>
                                    </p:set>
                                    <p:animEffect transition="in" filter="wipe(left)">
                                      <p:cBhvr>
                                        <p:cTn id="216" dur="500"/>
                                        <p:tgtEl>
                                          <p:spTgt spid="41"/>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42"/>
                                        </p:tgtEl>
                                        <p:attrNameLst>
                                          <p:attrName>style.visibility</p:attrName>
                                        </p:attrNameLst>
                                      </p:cBhvr>
                                      <p:to>
                                        <p:strVal val="visible"/>
                                      </p:to>
                                    </p:set>
                                    <p:animEffect transition="in" filter="wipe(left)">
                                      <p:cBhvr>
                                        <p:cTn id="219" dur="500"/>
                                        <p:tgtEl>
                                          <p:spTgt spid="42"/>
                                        </p:tgtEl>
                                      </p:cBhvr>
                                    </p:animEffect>
                                  </p:childTnLst>
                                </p:cTn>
                              </p:par>
                              <p:par>
                                <p:cTn id="220" presetID="22" presetClass="entr" presetSubtype="8" fill="hold" nodeType="withEffect">
                                  <p:stCondLst>
                                    <p:cond delay="0"/>
                                  </p:stCondLst>
                                  <p:childTnLst>
                                    <p:set>
                                      <p:cBhvr>
                                        <p:cTn id="221" dur="1" fill="hold">
                                          <p:stCondLst>
                                            <p:cond delay="0"/>
                                          </p:stCondLst>
                                        </p:cTn>
                                        <p:tgtEl>
                                          <p:spTgt spid="39"/>
                                        </p:tgtEl>
                                        <p:attrNameLst>
                                          <p:attrName>style.visibility</p:attrName>
                                        </p:attrNameLst>
                                      </p:cBhvr>
                                      <p:to>
                                        <p:strVal val="visible"/>
                                      </p:to>
                                    </p:set>
                                    <p:animEffect transition="in" filter="wipe(left)">
                                      <p:cBhvr>
                                        <p:cTn id="222" dur="500"/>
                                        <p:tgtEl>
                                          <p:spTgt spid="39"/>
                                        </p:tgtEl>
                                      </p:cBhvr>
                                    </p:animEffect>
                                  </p:childTnLst>
                                </p:cTn>
                              </p:par>
                            </p:childTnLst>
                          </p:cTn>
                        </p:par>
                      </p:childTnLst>
                    </p:cTn>
                  </p:par>
                  <p:par>
                    <p:cTn id="223" fill="hold">
                      <p:stCondLst>
                        <p:cond delay="indefinite"/>
                      </p:stCondLst>
                      <p:childTnLst>
                        <p:par>
                          <p:cTn id="224" fill="hold">
                            <p:stCondLst>
                              <p:cond delay="0"/>
                            </p:stCondLst>
                            <p:childTnLst>
                              <p:par>
                                <p:cTn id="225" presetID="53" presetClass="entr" presetSubtype="16" fill="hold" grpId="0" nodeType="clickEffect">
                                  <p:stCondLst>
                                    <p:cond delay="0"/>
                                  </p:stCondLst>
                                  <p:childTnLst>
                                    <p:set>
                                      <p:cBhvr>
                                        <p:cTn id="226" dur="1" fill="hold">
                                          <p:stCondLst>
                                            <p:cond delay="0"/>
                                          </p:stCondLst>
                                        </p:cTn>
                                        <p:tgtEl>
                                          <p:spTgt spid="43"/>
                                        </p:tgtEl>
                                        <p:attrNameLst>
                                          <p:attrName>style.visibility</p:attrName>
                                        </p:attrNameLst>
                                      </p:cBhvr>
                                      <p:to>
                                        <p:strVal val="visible"/>
                                      </p:to>
                                    </p:set>
                                    <p:anim calcmode="lin" valueType="num">
                                      <p:cBhvr>
                                        <p:cTn id="227" dur="500" fill="hold"/>
                                        <p:tgtEl>
                                          <p:spTgt spid="43"/>
                                        </p:tgtEl>
                                        <p:attrNameLst>
                                          <p:attrName>ppt_w</p:attrName>
                                        </p:attrNameLst>
                                      </p:cBhvr>
                                      <p:tavLst>
                                        <p:tav tm="0">
                                          <p:val>
                                            <p:fltVal val="0"/>
                                          </p:val>
                                        </p:tav>
                                        <p:tav tm="100000">
                                          <p:val>
                                            <p:strVal val="#ppt_w"/>
                                          </p:val>
                                        </p:tav>
                                      </p:tavLst>
                                    </p:anim>
                                    <p:anim calcmode="lin" valueType="num">
                                      <p:cBhvr>
                                        <p:cTn id="228" dur="500" fill="hold"/>
                                        <p:tgtEl>
                                          <p:spTgt spid="43"/>
                                        </p:tgtEl>
                                        <p:attrNameLst>
                                          <p:attrName>ppt_h</p:attrName>
                                        </p:attrNameLst>
                                      </p:cBhvr>
                                      <p:tavLst>
                                        <p:tav tm="0">
                                          <p:val>
                                            <p:fltVal val="0"/>
                                          </p:val>
                                        </p:tav>
                                        <p:tav tm="100000">
                                          <p:val>
                                            <p:strVal val="#ppt_h"/>
                                          </p:val>
                                        </p:tav>
                                      </p:tavLst>
                                    </p:anim>
                                    <p:animEffect transition="in" filter="fade">
                                      <p:cBhvr>
                                        <p:cTn id="229" dur="500"/>
                                        <p:tgtEl>
                                          <p:spTgt spid="43"/>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44"/>
                                        </p:tgtEl>
                                        <p:attrNameLst>
                                          <p:attrName>style.visibility</p:attrName>
                                        </p:attrNameLst>
                                      </p:cBhvr>
                                      <p:to>
                                        <p:strVal val="visible"/>
                                      </p:to>
                                    </p:set>
                                    <p:anim calcmode="lin" valueType="num">
                                      <p:cBhvr>
                                        <p:cTn id="232" dur="500" fill="hold"/>
                                        <p:tgtEl>
                                          <p:spTgt spid="44"/>
                                        </p:tgtEl>
                                        <p:attrNameLst>
                                          <p:attrName>ppt_w</p:attrName>
                                        </p:attrNameLst>
                                      </p:cBhvr>
                                      <p:tavLst>
                                        <p:tav tm="0">
                                          <p:val>
                                            <p:fltVal val="0"/>
                                          </p:val>
                                        </p:tav>
                                        <p:tav tm="100000">
                                          <p:val>
                                            <p:strVal val="#ppt_w"/>
                                          </p:val>
                                        </p:tav>
                                      </p:tavLst>
                                    </p:anim>
                                    <p:anim calcmode="lin" valueType="num">
                                      <p:cBhvr>
                                        <p:cTn id="233" dur="500" fill="hold"/>
                                        <p:tgtEl>
                                          <p:spTgt spid="44"/>
                                        </p:tgtEl>
                                        <p:attrNameLst>
                                          <p:attrName>ppt_h</p:attrName>
                                        </p:attrNameLst>
                                      </p:cBhvr>
                                      <p:tavLst>
                                        <p:tav tm="0">
                                          <p:val>
                                            <p:fltVal val="0"/>
                                          </p:val>
                                        </p:tav>
                                        <p:tav tm="100000">
                                          <p:val>
                                            <p:strVal val="#ppt_h"/>
                                          </p:val>
                                        </p:tav>
                                      </p:tavLst>
                                    </p:anim>
                                    <p:animEffect transition="in" filter="fade">
                                      <p:cBhvr>
                                        <p:cTn id="234" dur="500"/>
                                        <p:tgtEl>
                                          <p:spTgt spid="44"/>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ntr" presetSubtype="16" fill="hold" grpId="0" nodeType="clickEffect">
                                  <p:stCondLst>
                                    <p:cond delay="0"/>
                                  </p:stCondLst>
                                  <p:childTnLst>
                                    <p:set>
                                      <p:cBhvr>
                                        <p:cTn id="238" dur="1" fill="hold">
                                          <p:stCondLst>
                                            <p:cond delay="0"/>
                                          </p:stCondLst>
                                        </p:cTn>
                                        <p:tgtEl>
                                          <p:spTgt spid="45"/>
                                        </p:tgtEl>
                                        <p:attrNameLst>
                                          <p:attrName>style.visibility</p:attrName>
                                        </p:attrNameLst>
                                      </p:cBhvr>
                                      <p:to>
                                        <p:strVal val="visible"/>
                                      </p:to>
                                    </p:set>
                                    <p:anim calcmode="lin" valueType="num">
                                      <p:cBhvr>
                                        <p:cTn id="239" dur="500" fill="hold"/>
                                        <p:tgtEl>
                                          <p:spTgt spid="45"/>
                                        </p:tgtEl>
                                        <p:attrNameLst>
                                          <p:attrName>ppt_w</p:attrName>
                                        </p:attrNameLst>
                                      </p:cBhvr>
                                      <p:tavLst>
                                        <p:tav tm="0">
                                          <p:val>
                                            <p:fltVal val="0"/>
                                          </p:val>
                                        </p:tav>
                                        <p:tav tm="100000">
                                          <p:val>
                                            <p:strVal val="#ppt_w"/>
                                          </p:val>
                                        </p:tav>
                                      </p:tavLst>
                                    </p:anim>
                                    <p:anim calcmode="lin" valueType="num">
                                      <p:cBhvr>
                                        <p:cTn id="240" dur="500" fill="hold"/>
                                        <p:tgtEl>
                                          <p:spTgt spid="45"/>
                                        </p:tgtEl>
                                        <p:attrNameLst>
                                          <p:attrName>ppt_h</p:attrName>
                                        </p:attrNameLst>
                                      </p:cBhvr>
                                      <p:tavLst>
                                        <p:tav tm="0">
                                          <p:val>
                                            <p:fltVal val="0"/>
                                          </p:val>
                                        </p:tav>
                                        <p:tav tm="100000">
                                          <p:val>
                                            <p:strVal val="#ppt_h"/>
                                          </p:val>
                                        </p:tav>
                                      </p:tavLst>
                                    </p:anim>
                                    <p:animEffect transition="in" filter="fade">
                                      <p:cBhvr>
                                        <p:cTn id="241" dur="500"/>
                                        <p:tgtEl>
                                          <p:spTgt spid="45"/>
                                        </p:tgtEl>
                                      </p:cBhvr>
                                    </p:animEffect>
                                  </p:childTnLst>
                                </p:cTn>
                              </p:par>
                              <p:par>
                                <p:cTn id="242" presetID="53" presetClass="entr" presetSubtype="16" fill="hold" grpId="0" nodeType="withEffect">
                                  <p:stCondLst>
                                    <p:cond delay="0"/>
                                  </p:stCondLst>
                                  <p:childTnLst>
                                    <p:set>
                                      <p:cBhvr>
                                        <p:cTn id="243" dur="1" fill="hold">
                                          <p:stCondLst>
                                            <p:cond delay="0"/>
                                          </p:stCondLst>
                                        </p:cTn>
                                        <p:tgtEl>
                                          <p:spTgt spid="59"/>
                                        </p:tgtEl>
                                        <p:attrNameLst>
                                          <p:attrName>style.visibility</p:attrName>
                                        </p:attrNameLst>
                                      </p:cBhvr>
                                      <p:to>
                                        <p:strVal val="visible"/>
                                      </p:to>
                                    </p:set>
                                    <p:anim calcmode="lin" valueType="num">
                                      <p:cBhvr>
                                        <p:cTn id="244" dur="500" fill="hold"/>
                                        <p:tgtEl>
                                          <p:spTgt spid="59"/>
                                        </p:tgtEl>
                                        <p:attrNameLst>
                                          <p:attrName>ppt_w</p:attrName>
                                        </p:attrNameLst>
                                      </p:cBhvr>
                                      <p:tavLst>
                                        <p:tav tm="0">
                                          <p:val>
                                            <p:fltVal val="0"/>
                                          </p:val>
                                        </p:tav>
                                        <p:tav tm="100000">
                                          <p:val>
                                            <p:strVal val="#ppt_w"/>
                                          </p:val>
                                        </p:tav>
                                      </p:tavLst>
                                    </p:anim>
                                    <p:anim calcmode="lin" valueType="num">
                                      <p:cBhvr>
                                        <p:cTn id="245" dur="500" fill="hold"/>
                                        <p:tgtEl>
                                          <p:spTgt spid="59"/>
                                        </p:tgtEl>
                                        <p:attrNameLst>
                                          <p:attrName>ppt_h</p:attrName>
                                        </p:attrNameLst>
                                      </p:cBhvr>
                                      <p:tavLst>
                                        <p:tav tm="0">
                                          <p:val>
                                            <p:fltVal val="0"/>
                                          </p:val>
                                        </p:tav>
                                        <p:tav tm="100000">
                                          <p:val>
                                            <p:strVal val="#ppt_h"/>
                                          </p:val>
                                        </p:tav>
                                      </p:tavLst>
                                    </p:anim>
                                    <p:animEffect transition="in" filter="fade">
                                      <p:cBhvr>
                                        <p:cTn id="24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6" grpId="0" animBg="1"/>
      <p:bldP spid="7" grpId="0" animBg="1"/>
      <p:bldP spid="9" grpId="0" animBg="1"/>
      <p:bldP spid="10" grpId="0"/>
      <p:bldP spid="11" grpId="0"/>
      <p:bldP spid="12" grpId="0"/>
      <p:bldP spid="13" grpId="0"/>
      <p:bldP spid="14" grpId="0"/>
      <p:bldP spid="15" grpId="0" animBg="1"/>
      <p:bldP spid="16" grpId="0" animBg="1"/>
      <p:bldP spid="19" grpId="0"/>
      <p:bldP spid="20" grpId="0" animBg="1"/>
      <p:bldP spid="21" grpId="0" animBg="1"/>
      <p:bldP spid="22" grpId="0" animBg="1"/>
      <p:bldP spid="23" grpId="0" animBg="1"/>
      <p:bldP spid="25" grpId="0" animBg="1"/>
      <p:bldP spid="26" grpId="0"/>
      <p:bldP spid="27" grpId="0" animBg="1"/>
      <p:bldP spid="28" grpId="0" animBg="1"/>
      <p:bldP spid="29" grpId="0" animBg="1"/>
      <p:bldP spid="33" grpId="0" animBg="1"/>
      <p:bldP spid="34" grpId="0" animBg="1"/>
      <p:bldP spid="37" grpId="0" animBg="1"/>
      <p:bldP spid="38" grpId="0" animBg="1"/>
      <p:bldP spid="41" grpId="0" animBg="1"/>
      <p:bldP spid="42" grpId="0" animBg="1"/>
      <p:bldP spid="43" grpId="0" animBg="1"/>
      <p:bldP spid="44" grpId="0" animBg="1"/>
      <p:bldP spid="45" grpId="0" animBg="1"/>
      <p:bldP spid="59" grpId="0" animBg="1"/>
      <p:bldP spid="3" grpId="0" animBg="1"/>
      <p:bldP spid="3" grpId="1" animBg="1"/>
      <p:bldP spid="46" grpId="0" animBg="1"/>
      <p:bldP spid="46" grpId="1" animBg="1"/>
      <p:bldP spid="47" grpId="0" animBg="1"/>
      <p:bldP spid="47" grpId="1" animBg="1"/>
      <p:bldP spid="49" grpId="0" animBg="1"/>
      <p:bldP spid="49" grpId="1" animBg="1"/>
      <p:bldP spid="51" grpId="0" animBg="1"/>
      <p:bldP spid="51" grpId="1" animBg="1"/>
      <p:bldP spid="52" grpId="0" animBg="1"/>
      <p:bldP spid="52" grpId="1" animBg="1"/>
      <p:bldP spid="54" grpId="0" animBg="1"/>
      <p:bldP spid="57" grpId="0" animBg="1"/>
      <p:bldP spid="58"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304800"/>
            <a:ext cx="48006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buFont typeface="Wingdings" pitchFamily="2" charset="2"/>
              <a:buChar char="q"/>
            </a:pPr>
            <a:r>
              <a:rPr lang="bn-BD" sz="3200" dirty="0">
                <a:latin typeface="NikoshBAN" pitchFamily="2" charset="0"/>
                <a:cs typeface="NikoshBAN" pitchFamily="2" charset="0"/>
              </a:rPr>
              <a:t>খালি ঘরের সংখ্যাগুলো নির্ণয় কর </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6" name="TextBox 5"/>
              <p:cNvSpPr txBox="1"/>
              <p:nvPr/>
            </p:nvSpPr>
            <p:spPr>
              <a:xfrm>
                <a:off x="1067093" y="1905000"/>
                <a:ext cx="533108" cy="1026178"/>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bn-BD" sz="3600" b="0" i="1" smtClean="0">
                            <a:latin typeface="Cambria Math"/>
                          </a:rPr>
                          <m:t>১</m:t>
                        </m:r>
                      </m:num>
                      <m:den>
                        <m:r>
                          <a:rPr lang="bn-BD" sz="3600" b="0" i="1" smtClean="0">
                            <a:latin typeface="Cambria Math"/>
                          </a:rPr>
                          <m:t>২</m:t>
                        </m:r>
                      </m:den>
                    </m:f>
                  </m:oMath>
                </a14:m>
                <a:r>
                  <a:rPr lang="bn-BD" sz="3600" dirty="0">
                    <a:latin typeface="Arial Black" pitchFamily="34" charset="0"/>
                    <a:cs typeface="NikoshBAN" pitchFamily="2" charset="0"/>
                  </a:rPr>
                  <a:t> </a:t>
                </a:r>
                <a:endParaRPr lang="en-US" sz="3600" dirty="0">
                  <a:latin typeface="Arial Black" pitchFamily="34" charset="0"/>
                  <a:cs typeface="NikoshBAN"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67093" y="1905000"/>
                <a:ext cx="533108" cy="1026178"/>
              </a:xfrm>
              <a:prstGeom prst="rect">
                <a:avLst/>
              </a:prstGeom>
              <a:blipFill rotWithShape="1">
                <a:blip r:embed="rId3"/>
                <a:stretch>
                  <a:fillRect r="-75000" b="-10119"/>
                </a:stretch>
              </a:blipFill>
            </p:spPr>
            <p:txBody>
              <a:bodyPr/>
              <a:lstStyle/>
              <a:p>
                <a:r>
                  <a:rPr lang="en-US">
                    <a:noFill/>
                  </a:rPr>
                  <a:t> </a:t>
                </a:r>
              </a:p>
            </p:txBody>
          </p:sp>
        </mc:Fallback>
      </mc:AlternateContent>
      <p:sp>
        <p:nvSpPr>
          <p:cNvPr id="2" name="TextBox 1"/>
          <p:cNvSpPr txBox="1"/>
          <p:nvPr/>
        </p:nvSpPr>
        <p:spPr>
          <a:xfrm>
            <a:off x="228600" y="2133600"/>
            <a:ext cx="548640" cy="548640"/>
          </a:xfrm>
          <a:prstGeom prst="rect">
            <a:avLst/>
          </a:prstGeom>
          <a:noFill/>
        </p:spPr>
        <p:txBody>
          <a:bodyPr wrap="square" rtlCol="0">
            <a:spAutoFit/>
          </a:bodyPr>
          <a:lstStyle/>
          <a:p>
            <a:r>
              <a:rPr lang="en-US" sz="3200" dirty="0">
                <a:latin typeface="NikoshBAN" pitchFamily="2" charset="0"/>
                <a:cs typeface="NikoshBAN" pitchFamily="2" charset="0"/>
              </a:rPr>
              <a:t>১।</a:t>
            </a:r>
          </a:p>
        </p:txBody>
      </p:sp>
      <p:sp>
        <p:nvSpPr>
          <p:cNvPr id="7" name="TextBox 6"/>
          <p:cNvSpPr txBox="1"/>
          <p:nvPr/>
        </p:nvSpPr>
        <p:spPr>
          <a:xfrm>
            <a:off x="1676400" y="2194560"/>
            <a:ext cx="548640" cy="584775"/>
          </a:xfrm>
          <a:prstGeom prst="rect">
            <a:avLst/>
          </a:prstGeom>
          <a:noFill/>
        </p:spPr>
        <p:txBody>
          <a:bodyPr wrap="square" rtlCol="0">
            <a:spAutoFit/>
          </a:bodyPr>
          <a:lstStyle/>
          <a:p>
            <a:r>
              <a:rPr lang="en-US" sz="3200" dirty="0">
                <a:latin typeface="NikoshBAN" pitchFamily="2" charset="0"/>
                <a:cs typeface="NikoshBAN" pitchFamily="2" charset="0"/>
              </a:rPr>
              <a:t>=</a:t>
            </a:r>
          </a:p>
        </p:txBody>
      </p:sp>
      <mc:AlternateContent xmlns:mc="http://schemas.openxmlformats.org/markup-compatibility/2006" xmlns:a14="http://schemas.microsoft.com/office/drawing/2010/main">
        <mc:Choice Requires="a14">
          <p:sp>
            <p:nvSpPr>
              <p:cNvPr id="8" name="TextBox 7"/>
              <p:cNvSpPr txBox="1"/>
              <p:nvPr/>
            </p:nvSpPr>
            <p:spPr>
              <a:xfrm>
                <a:off x="2286292" y="2057400"/>
                <a:ext cx="533108" cy="954236"/>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den>
                        <m:r>
                          <a:rPr lang="en-US" sz="3600" b="0" i="1" smtClean="0">
                            <a:latin typeface="Cambria Math"/>
                          </a:rPr>
                          <m:t>১২</m:t>
                        </m:r>
                      </m:den>
                    </m:f>
                  </m:oMath>
                </a14:m>
                <a:r>
                  <a:rPr lang="bn-BD" sz="3600" dirty="0">
                    <a:latin typeface="Arial Black" pitchFamily="34" charset="0"/>
                    <a:cs typeface="NikoshBAN" pitchFamily="2" charset="0"/>
                  </a:rPr>
                  <a:t> </a:t>
                </a:r>
                <a:endParaRPr lang="en-US" sz="3600" dirty="0">
                  <a:latin typeface="Arial Black" pitchFamily="34" charset="0"/>
                  <a:cs typeface="NikoshBAN"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6292" y="2057400"/>
                <a:ext cx="533108" cy="954236"/>
              </a:xfrm>
              <a:prstGeom prst="rect">
                <a:avLst/>
              </a:prstGeom>
              <a:blipFill rotWithShape="1">
                <a:blip r:embed="rId4"/>
                <a:stretch>
                  <a:fillRect r="-119318" b="-11538"/>
                </a:stretch>
              </a:blipFill>
            </p:spPr>
            <p:txBody>
              <a:bodyPr/>
              <a:lstStyle/>
              <a:p>
                <a:r>
                  <a:rPr lang="en-US">
                    <a:noFill/>
                  </a:rPr>
                  <a:t> </a:t>
                </a:r>
              </a:p>
            </p:txBody>
          </p:sp>
        </mc:Fallback>
      </mc:AlternateContent>
      <p:sp>
        <p:nvSpPr>
          <p:cNvPr id="3" name="Curved Up Arrow 2"/>
          <p:cNvSpPr/>
          <p:nvPr/>
        </p:nvSpPr>
        <p:spPr>
          <a:xfrm>
            <a:off x="1143000" y="2931178"/>
            <a:ext cx="1676400" cy="802622"/>
          </a:xfrm>
          <a:prstGeom prst="curved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9" name="TextBox 8"/>
              <p:cNvSpPr txBox="1"/>
              <p:nvPr/>
            </p:nvSpPr>
            <p:spPr>
              <a:xfrm>
                <a:off x="1447800" y="2996625"/>
                <a:ext cx="7772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cs typeface="NikoshBAN" pitchFamily="2" charset="0"/>
                        </a:rPr>
                        <m:t>×</m:t>
                      </m:r>
                      <m:r>
                        <a:rPr lang="bn-BD" sz="3200" b="0" i="1" smtClean="0">
                          <a:latin typeface="Cambria Math"/>
                          <a:ea typeface="Cambria Math"/>
                          <a:cs typeface="NikoshBAN" pitchFamily="2" charset="0"/>
                        </a:rPr>
                        <m:t>৬</m:t>
                      </m:r>
                    </m:oMath>
                  </m:oMathPara>
                </a14:m>
                <a:endParaRPr lang="en-US" sz="3200" dirty="0">
                  <a:latin typeface="NikoshBAN" pitchFamily="2" charset="0"/>
                  <a:cs typeface="NikoshBAN"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447800" y="2996625"/>
                <a:ext cx="777240" cy="584775"/>
              </a:xfrm>
              <a:prstGeom prst="rect">
                <a:avLst/>
              </a:prstGeom>
              <a:blipFill rotWithShape="1">
                <a:blip r:embed="rId5"/>
                <a:stretch>
                  <a:fillRect t="-12500" r="-32283" b="-34375"/>
                </a:stretch>
              </a:blipFill>
            </p:spPr>
            <p:txBody>
              <a:bodyPr/>
              <a:lstStyle/>
              <a:p>
                <a:r>
                  <a:rPr lang="en-US">
                    <a:noFill/>
                  </a:rPr>
                  <a:t> </a:t>
                </a:r>
              </a:p>
            </p:txBody>
          </p:sp>
        </mc:Fallback>
      </mc:AlternateContent>
      <p:sp>
        <p:nvSpPr>
          <p:cNvPr id="10" name="Rectangle 9"/>
          <p:cNvSpPr/>
          <p:nvPr/>
        </p:nvSpPr>
        <p:spPr>
          <a:xfrm>
            <a:off x="5562600" y="259080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676400" y="1777425"/>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a:ea typeface="Cambria Math"/>
                          <a:cs typeface="NikoshBAN" pitchFamily="2" charset="0"/>
                        </a:rPr>
                        <m:t>×</m:t>
                      </m:r>
                      <m:r>
                        <a:rPr lang="bn-BD" sz="3200" b="0" i="1" dirty="0" smtClean="0">
                          <a:latin typeface="Cambria Math"/>
                          <a:ea typeface="Cambria Math"/>
                          <a:cs typeface="NikoshBAN" pitchFamily="2" charset="0"/>
                        </a:rPr>
                        <m:t>?</m:t>
                      </m:r>
                    </m:oMath>
                  </m:oMathPara>
                </a14:m>
                <a:endParaRPr lang="en-US" sz="3200" dirty="0">
                  <a:latin typeface="NikoshBAN" pitchFamily="2" charset="0"/>
                  <a:cs typeface="NikoshBAN"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76400" y="1777425"/>
                <a:ext cx="548640" cy="584775"/>
              </a:xfrm>
              <a:prstGeom prst="rect">
                <a:avLst/>
              </a:prstGeom>
              <a:blipFill rotWithShape="1">
                <a:blip r:embed="rId6"/>
                <a:stretch>
                  <a:fillRect t="-12500" r="-63333" b="-34375"/>
                </a:stretch>
              </a:blipFill>
            </p:spPr>
            <p:txBody>
              <a:bodyPr/>
              <a:lstStyle/>
              <a:p>
                <a:r>
                  <a:rPr lang="en-US">
                    <a:noFill/>
                  </a:rPr>
                  <a:t> </a:t>
                </a:r>
              </a:p>
            </p:txBody>
          </p:sp>
        </mc:Fallback>
      </mc:AlternateContent>
      <p:sp>
        <p:nvSpPr>
          <p:cNvPr id="12" name="TextBox 11"/>
          <p:cNvSpPr txBox="1"/>
          <p:nvPr/>
        </p:nvSpPr>
        <p:spPr>
          <a:xfrm>
            <a:off x="3657600" y="2133600"/>
            <a:ext cx="548640" cy="584775"/>
          </a:xfrm>
          <a:prstGeom prst="rect">
            <a:avLst/>
          </a:prstGeom>
          <a:noFill/>
        </p:spPr>
        <p:txBody>
          <a:bodyPr wrap="square" rtlCol="0">
            <a:spAutoFit/>
          </a:bodyPr>
          <a:lstStyle/>
          <a:p>
            <a:r>
              <a:rPr lang="bn-BD" sz="3200" dirty="0">
                <a:latin typeface="NikoshBAN" pitchFamily="2" charset="0"/>
                <a:cs typeface="NikoshBAN" pitchFamily="2" charset="0"/>
              </a:rPr>
              <a:t>2</a:t>
            </a:r>
            <a:r>
              <a:rPr lang="en-US" sz="3200" dirty="0">
                <a:latin typeface="NikoshBAN" pitchFamily="2" charset="0"/>
                <a:cs typeface="NikoshBAN" pitchFamily="2" charset="0"/>
              </a:rPr>
              <a:t>।</a:t>
            </a:r>
          </a:p>
        </p:txBody>
      </p:sp>
      <mc:AlternateContent xmlns:mc="http://schemas.openxmlformats.org/markup-compatibility/2006" xmlns:a14="http://schemas.microsoft.com/office/drawing/2010/main">
        <mc:Choice Requires="a14">
          <p:sp>
            <p:nvSpPr>
              <p:cNvPr id="13" name="TextBox 12"/>
              <p:cNvSpPr txBox="1"/>
              <p:nvPr/>
            </p:nvSpPr>
            <p:spPr>
              <a:xfrm>
                <a:off x="4206240" y="1905000"/>
                <a:ext cx="533108" cy="910057"/>
              </a:xfrm>
              <a:prstGeom prst="rect">
                <a:avLst/>
              </a:prstGeom>
              <a:noFill/>
            </p:spPr>
            <p:txBody>
              <a:bodyPr wrap="square" rtlCol="0">
                <a:spAutoFit/>
              </a:bodyPr>
              <a:lstStyle/>
              <a:p>
                <a14:m>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৫</m:t>
                        </m:r>
                      </m:num>
                      <m:den>
                        <m:r>
                          <a:rPr lang="bn-BD" sz="3200" b="0" i="1" smtClean="0">
                            <a:latin typeface="Cambria Math"/>
                          </a:rPr>
                          <m:t>৬</m:t>
                        </m:r>
                      </m:den>
                    </m:f>
                  </m:oMath>
                </a14:m>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206240" y="1905000"/>
                <a:ext cx="533108" cy="910057"/>
              </a:xfrm>
              <a:prstGeom prst="rect">
                <a:avLst/>
              </a:prstGeom>
              <a:blipFill rotWithShape="1">
                <a:blip r:embed="rId7"/>
                <a:stretch>
                  <a:fillRect r="-63218" b="-10738"/>
                </a:stretch>
              </a:blipFill>
            </p:spPr>
            <p:txBody>
              <a:bodyPr/>
              <a:lstStyle/>
              <a:p>
                <a:r>
                  <a:rPr lang="en-US">
                    <a:noFill/>
                  </a:rPr>
                  <a:t> </a:t>
                </a:r>
              </a:p>
            </p:txBody>
          </p:sp>
        </mc:Fallback>
      </mc:AlternateContent>
      <p:sp>
        <p:nvSpPr>
          <p:cNvPr id="14" name="TextBox 13"/>
          <p:cNvSpPr txBox="1"/>
          <p:nvPr/>
        </p:nvSpPr>
        <p:spPr>
          <a:xfrm>
            <a:off x="4785360" y="2133600"/>
            <a:ext cx="548640" cy="584775"/>
          </a:xfrm>
          <a:prstGeom prst="rect">
            <a:avLst/>
          </a:prstGeom>
          <a:noFill/>
        </p:spPr>
        <p:txBody>
          <a:bodyPr wrap="square" rtlCol="0">
            <a:spAutoFit/>
          </a:bodyPr>
          <a:lstStyle/>
          <a:p>
            <a:r>
              <a:rPr lang="en-US" sz="3200" dirty="0">
                <a:latin typeface="NikoshBAN" pitchFamily="2" charset="0"/>
                <a:cs typeface="NikoshBAN" pitchFamily="2" charset="0"/>
              </a:rPr>
              <a:t>=</a:t>
            </a:r>
          </a:p>
        </p:txBody>
      </p:sp>
      <p:sp>
        <p:nvSpPr>
          <p:cNvPr id="16" name="TextBox 15"/>
          <p:cNvSpPr txBox="1"/>
          <p:nvPr/>
        </p:nvSpPr>
        <p:spPr>
          <a:xfrm>
            <a:off x="8382000" y="2209800"/>
            <a:ext cx="548640" cy="584775"/>
          </a:xfrm>
          <a:prstGeom prst="rect">
            <a:avLst/>
          </a:prstGeom>
          <a:noFill/>
        </p:spPr>
        <p:txBody>
          <a:bodyPr wrap="square" rtlCol="0">
            <a:spAutoFit/>
          </a:bodyPr>
          <a:lstStyle/>
          <a:p>
            <a:r>
              <a:rPr lang="en-US" sz="3200" dirty="0">
                <a:latin typeface="NikoshBAN" pitchFamily="2" charset="0"/>
                <a:cs typeface="NikoshBAN" pitchFamily="2" charset="0"/>
              </a:rPr>
              <a:t>=</a:t>
            </a:r>
          </a:p>
        </p:txBody>
      </p:sp>
      <p:cxnSp>
        <p:nvCxnSpPr>
          <p:cNvPr id="19" name="Straight Connector 18"/>
          <p:cNvCxnSpPr>
            <a:stCxn id="14" idx="3"/>
          </p:cNvCxnSpPr>
          <p:nvPr/>
        </p:nvCxnSpPr>
        <p:spPr>
          <a:xfrm flipV="1">
            <a:off x="5334000" y="2425987"/>
            <a:ext cx="9144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86400" y="1905000"/>
            <a:ext cx="548640" cy="584775"/>
          </a:xfrm>
          <a:prstGeom prst="rect">
            <a:avLst/>
          </a:prstGeom>
          <a:noFill/>
        </p:spPr>
        <p:txBody>
          <a:bodyPr wrap="square" rtlCol="0">
            <a:spAutoFit/>
          </a:bodyPr>
          <a:lstStyle/>
          <a:p>
            <a:r>
              <a:rPr lang="bn-BD" sz="3200" dirty="0">
                <a:latin typeface="NikoshBAN" pitchFamily="2" charset="0"/>
                <a:cs typeface="NikoshBAN" pitchFamily="2" charset="0"/>
              </a:rPr>
              <a:t>১০</a:t>
            </a:r>
            <a:endParaRPr lang="en-US" sz="3200" dirty="0">
              <a:latin typeface="NikoshBAN" pitchFamily="2" charset="0"/>
              <a:cs typeface="NikoshBAN" pitchFamily="2" charset="0"/>
            </a:endParaRPr>
          </a:p>
        </p:txBody>
      </p:sp>
      <p:sp>
        <p:nvSpPr>
          <p:cNvPr id="20" name="TextBox 19"/>
          <p:cNvSpPr txBox="1"/>
          <p:nvPr/>
        </p:nvSpPr>
        <p:spPr>
          <a:xfrm>
            <a:off x="5547360" y="2590800"/>
            <a:ext cx="548640" cy="457200"/>
          </a:xfrm>
          <a:prstGeom prst="rect">
            <a:avLst/>
          </a:prstGeom>
          <a:noFill/>
        </p:spPr>
        <p:txBody>
          <a:bodyPr wrap="square" rtlCol="0">
            <a:spAutoFit/>
          </a:bodyPr>
          <a:lstStyle/>
          <a:p>
            <a:r>
              <a:rPr lang="bn-BD" dirty="0"/>
              <a:t>১২</a:t>
            </a:r>
            <a:endParaRPr lang="en-US" dirty="0"/>
          </a:p>
        </p:txBody>
      </p:sp>
      <p:sp>
        <p:nvSpPr>
          <p:cNvPr id="22" name="TextBox 21"/>
          <p:cNvSpPr txBox="1"/>
          <p:nvPr/>
        </p:nvSpPr>
        <p:spPr>
          <a:xfrm>
            <a:off x="2438400" y="2057400"/>
            <a:ext cx="457200" cy="457200"/>
          </a:xfrm>
          <a:prstGeom prst="rect">
            <a:avLst/>
          </a:prstGeom>
          <a:noFill/>
        </p:spPr>
        <p:txBody>
          <a:bodyPr wrap="square" rtlCol="0">
            <a:spAutoFit/>
          </a:bodyPr>
          <a:lstStyle/>
          <a:p>
            <a:r>
              <a:rPr lang="bn-BD" dirty="0"/>
              <a:t>৬</a:t>
            </a:r>
            <a:endParaRPr lang="en-US" dirty="0"/>
          </a:p>
        </p:txBody>
      </p:sp>
      <p:sp>
        <p:nvSpPr>
          <p:cNvPr id="23" name="TextBox 22"/>
          <p:cNvSpPr txBox="1"/>
          <p:nvPr/>
        </p:nvSpPr>
        <p:spPr>
          <a:xfrm>
            <a:off x="2011972" y="1519535"/>
            <a:ext cx="365760" cy="461665"/>
          </a:xfrm>
          <a:prstGeom prst="rect">
            <a:avLst/>
          </a:prstGeom>
          <a:noFill/>
        </p:spPr>
        <p:txBody>
          <a:bodyPr wrap="square" rtlCol="0">
            <a:spAutoFit/>
          </a:bodyPr>
          <a:lstStyle/>
          <a:p>
            <a:r>
              <a:rPr lang="bn-BD" dirty="0"/>
              <a:t>৬</a:t>
            </a:r>
            <a:endParaRPr lang="en-US" dirty="0"/>
          </a:p>
        </p:txBody>
      </p:sp>
      <p:sp>
        <p:nvSpPr>
          <p:cNvPr id="24" name="TextBox 23"/>
          <p:cNvSpPr txBox="1"/>
          <p:nvPr/>
        </p:nvSpPr>
        <p:spPr>
          <a:xfrm>
            <a:off x="7223760" y="2209800"/>
            <a:ext cx="548640" cy="584775"/>
          </a:xfrm>
          <a:prstGeom prst="rect">
            <a:avLst/>
          </a:prstGeom>
          <a:noFill/>
        </p:spPr>
        <p:txBody>
          <a:bodyPr wrap="square" rtlCol="0">
            <a:spAutoFit/>
          </a:bodyPr>
          <a:lstStyle/>
          <a:p>
            <a:r>
              <a:rPr lang="bn-BD" sz="3200" dirty="0">
                <a:latin typeface="NikoshBAN" pitchFamily="2" charset="0"/>
                <a:cs typeface="NikoshBAN" pitchFamily="2" charset="0"/>
              </a:rPr>
              <a:t>৩</a:t>
            </a:r>
            <a:r>
              <a:rPr lang="en-US" sz="3200" dirty="0">
                <a:latin typeface="NikoshBAN" pitchFamily="2" charset="0"/>
                <a:cs typeface="NikoshBAN" pitchFamily="2" charset="0"/>
              </a:rPr>
              <a:t>।</a:t>
            </a:r>
          </a:p>
        </p:txBody>
      </p:sp>
      <mc:AlternateContent xmlns:mc="http://schemas.openxmlformats.org/markup-compatibility/2006" xmlns:a14="http://schemas.microsoft.com/office/drawing/2010/main">
        <mc:Choice Requires="a14">
          <p:sp>
            <p:nvSpPr>
              <p:cNvPr id="25" name="TextBox 24"/>
              <p:cNvSpPr txBox="1"/>
              <p:nvPr/>
            </p:nvSpPr>
            <p:spPr>
              <a:xfrm>
                <a:off x="7848892" y="2010614"/>
                <a:ext cx="533108" cy="884986"/>
              </a:xfrm>
              <a:prstGeom prst="rect">
                <a:avLst/>
              </a:prstGeom>
              <a:noFill/>
            </p:spPr>
            <p:txBody>
              <a:bodyPr wrap="square" rtlCol="0">
                <a:spAutoFit/>
              </a:bodyPr>
              <a:lstStyle/>
              <a:p>
                <a14:m>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৩</m:t>
                        </m:r>
                      </m:num>
                      <m:den>
                        <m:r>
                          <a:rPr lang="bn-BD" sz="3200" b="0" i="1" smtClean="0">
                            <a:latin typeface="Cambria Math"/>
                          </a:rPr>
                          <m:t>৪</m:t>
                        </m:r>
                      </m:den>
                    </m:f>
                  </m:oMath>
                </a14:m>
                <a:r>
                  <a:rPr lang="bn-BD" sz="3200" dirty="0">
                    <a:latin typeface="Arial Black" pitchFamily="34" charset="0"/>
                    <a:cs typeface="NikoshBAN" pitchFamily="2" charset="0"/>
                  </a:rPr>
                  <a:t> </a:t>
                </a:r>
                <a:endParaRPr lang="en-US" sz="3200" dirty="0">
                  <a:latin typeface="Arial Black" pitchFamily="34" charset="0"/>
                  <a:cs typeface="NikoshBAN" pitchFamily="2"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848892" y="2010614"/>
                <a:ext cx="533108" cy="884986"/>
              </a:xfrm>
              <a:prstGeom prst="rect">
                <a:avLst/>
              </a:prstGeom>
              <a:blipFill rotWithShape="1">
                <a:blip r:embed="rId8"/>
                <a:stretch>
                  <a:fillRect r="-65517" b="-11724"/>
                </a:stretch>
              </a:blipFill>
            </p:spPr>
            <p:txBody>
              <a:bodyPr/>
              <a:lstStyle/>
              <a:p>
                <a:r>
                  <a:rPr lang="en-US">
                    <a:noFill/>
                  </a:rPr>
                  <a:t> </a:t>
                </a:r>
              </a:p>
            </p:txBody>
          </p:sp>
        </mc:Fallback>
      </mc:AlternateContent>
      <p:sp>
        <p:nvSpPr>
          <p:cNvPr id="30" name="Rectangle 29"/>
          <p:cNvSpPr/>
          <p:nvPr/>
        </p:nvSpPr>
        <p:spPr>
          <a:xfrm>
            <a:off x="9067800" y="2590800"/>
            <a:ext cx="461772"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8836914" y="2486947"/>
            <a:ext cx="9235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991143" y="1905000"/>
            <a:ext cx="554126" cy="584775"/>
          </a:xfrm>
          <a:prstGeom prst="rect">
            <a:avLst/>
          </a:prstGeom>
          <a:noFill/>
        </p:spPr>
        <p:txBody>
          <a:bodyPr wrap="square" rtlCol="0">
            <a:spAutoFit/>
          </a:bodyPr>
          <a:lstStyle/>
          <a:p>
            <a:r>
              <a:rPr lang="bn-BD" sz="3200" dirty="0">
                <a:latin typeface="NikoshBAN" pitchFamily="2" charset="0"/>
                <a:cs typeface="NikoshBAN" pitchFamily="2" charset="0"/>
              </a:rPr>
              <a:t>১২</a:t>
            </a:r>
            <a:endParaRPr lang="en-US" sz="3200" dirty="0">
              <a:latin typeface="NikoshBAN" pitchFamily="2" charset="0"/>
              <a:cs typeface="NikoshBAN" pitchFamily="2" charset="0"/>
            </a:endParaRPr>
          </a:p>
        </p:txBody>
      </p:sp>
      <p:sp>
        <p:nvSpPr>
          <p:cNvPr id="33" name="TextBox 32"/>
          <p:cNvSpPr txBox="1"/>
          <p:nvPr/>
        </p:nvSpPr>
        <p:spPr>
          <a:xfrm>
            <a:off x="9037320" y="2514600"/>
            <a:ext cx="640080" cy="548640"/>
          </a:xfrm>
          <a:prstGeom prst="rect">
            <a:avLst/>
          </a:prstGeom>
          <a:noFill/>
        </p:spPr>
        <p:txBody>
          <a:bodyPr wrap="square" rtlCol="0">
            <a:spAutoFit/>
          </a:bodyPr>
          <a:lstStyle/>
          <a:p>
            <a:r>
              <a:rPr lang="bn-BD" sz="3200" dirty="0">
                <a:latin typeface="NikoshBAN" pitchFamily="2" charset="0"/>
                <a:cs typeface="NikoshBAN" pitchFamily="2" charset="0"/>
              </a:rPr>
              <a:t>১৬</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34" name="TextBox 33"/>
              <p:cNvSpPr txBox="1"/>
              <p:nvPr/>
            </p:nvSpPr>
            <p:spPr>
              <a:xfrm>
                <a:off x="4267492" y="4601414"/>
                <a:ext cx="533108" cy="909608"/>
              </a:xfrm>
              <a:prstGeom prst="rect">
                <a:avLst/>
              </a:prstGeom>
              <a:noFill/>
            </p:spPr>
            <p:txBody>
              <a:bodyPr wrap="square" rtlCol="0">
                <a:spAutoFit/>
              </a:bodyPr>
              <a:lstStyle/>
              <a:p>
                <a14:m>
                  <m:oMath xmlns:m="http://schemas.openxmlformats.org/officeDocument/2006/math">
                    <m:f>
                      <m:fPr>
                        <m:ctrlPr>
                          <a:rPr lang="en-US" sz="3200" i="1" smtClean="0">
                            <a:latin typeface="Cambria Math" panose="02040503050406030204" pitchFamily="18" charset="0"/>
                          </a:rPr>
                        </m:ctrlPr>
                      </m:fPr>
                      <m:num>
                        <m:r>
                          <a:rPr lang="bn-BD" sz="3200" b="0" i="1" smtClean="0">
                            <a:latin typeface="Cambria Math"/>
                          </a:rPr>
                          <m:t>৭</m:t>
                        </m:r>
                      </m:num>
                      <m:den>
                        <m:r>
                          <a:rPr lang="bn-BD" sz="3200" b="0" i="1" smtClean="0">
                            <a:latin typeface="Cambria Math"/>
                          </a:rPr>
                          <m:t>৮</m:t>
                        </m:r>
                      </m:den>
                    </m:f>
                  </m:oMath>
                </a14:m>
                <a:r>
                  <a:rPr lang="bn-BD" sz="3200" dirty="0">
                    <a:latin typeface="Arial Black" pitchFamily="34" charset="0"/>
                    <a:cs typeface="NikoshBAN" pitchFamily="2" charset="0"/>
                  </a:rPr>
                  <a:t> </a:t>
                </a:r>
                <a:endParaRPr lang="en-US" sz="3200" dirty="0">
                  <a:latin typeface="Arial Black" pitchFamily="34" charset="0"/>
                  <a:cs typeface="NikoshBAN" pitchFamily="2"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267492" y="4601414"/>
                <a:ext cx="533108" cy="909608"/>
              </a:xfrm>
              <a:prstGeom prst="rect">
                <a:avLst/>
              </a:prstGeom>
              <a:blipFill rotWithShape="1">
                <a:blip r:embed="rId9"/>
                <a:stretch>
                  <a:fillRect r="-64773" b="-11409"/>
                </a:stretch>
              </a:blipFill>
            </p:spPr>
            <p:txBody>
              <a:bodyPr/>
              <a:lstStyle/>
              <a:p>
                <a:r>
                  <a:rPr lang="en-US">
                    <a:noFill/>
                  </a:rPr>
                  <a:t> </a:t>
                </a:r>
              </a:p>
            </p:txBody>
          </p:sp>
        </mc:Fallback>
      </mc:AlternateContent>
      <p:sp>
        <p:nvSpPr>
          <p:cNvPr id="35" name="TextBox 34"/>
          <p:cNvSpPr txBox="1"/>
          <p:nvPr/>
        </p:nvSpPr>
        <p:spPr>
          <a:xfrm>
            <a:off x="3657600" y="4825425"/>
            <a:ext cx="548640" cy="584775"/>
          </a:xfrm>
          <a:prstGeom prst="rect">
            <a:avLst/>
          </a:prstGeom>
          <a:noFill/>
        </p:spPr>
        <p:txBody>
          <a:bodyPr wrap="square" rtlCol="0">
            <a:spAutoFit/>
          </a:bodyPr>
          <a:lstStyle/>
          <a:p>
            <a:r>
              <a:rPr lang="bn-BD" sz="3200" dirty="0">
                <a:latin typeface="NikoshBAN" pitchFamily="2" charset="0"/>
                <a:cs typeface="NikoshBAN" pitchFamily="2" charset="0"/>
              </a:rPr>
              <a:t>৪</a:t>
            </a:r>
            <a:r>
              <a:rPr lang="en-US" sz="3200" dirty="0">
                <a:latin typeface="NikoshBAN" pitchFamily="2" charset="0"/>
                <a:cs typeface="NikoshBAN" pitchFamily="2" charset="0"/>
              </a:rPr>
              <a:t>।</a:t>
            </a:r>
          </a:p>
        </p:txBody>
      </p:sp>
      <p:sp>
        <p:nvSpPr>
          <p:cNvPr id="36" name="TextBox 35"/>
          <p:cNvSpPr txBox="1"/>
          <p:nvPr/>
        </p:nvSpPr>
        <p:spPr>
          <a:xfrm>
            <a:off x="4876800" y="4800600"/>
            <a:ext cx="548640" cy="584775"/>
          </a:xfrm>
          <a:prstGeom prst="rect">
            <a:avLst/>
          </a:prstGeom>
          <a:noFill/>
        </p:spPr>
        <p:txBody>
          <a:bodyPr wrap="square" rtlCol="0">
            <a:spAutoFit/>
          </a:bodyPr>
          <a:lstStyle/>
          <a:p>
            <a:r>
              <a:rPr lang="en-US" sz="3200" dirty="0">
                <a:latin typeface="NikoshBAN" pitchFamily="2" charset="0"/>
                <a:cs typeface="NikoshBAN" pitchFamily="2" charset="0"/>
              </a:rPr>
              <a:t>=</a:t>
            </a:r>
          </a:p>
        </p:txBody>
      </p:sp>
      <p:sp>
        <p:nvSpPr>
          <p:cNvPr id="37" name="Rectangle 36"/>
          <p:cNvSpPr/>
          <p:nvPr/>
        </p:nvSpPr>
        <p:spPr>
          <a:xfrm>
            <a:off x="5710428" y="4495800"/>
            <a:ext cx="461772"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5486400" y="5105400"/>
            <a:ext cx="9235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40629" y="5105400"/>
            <a:ext cx="554126" cy="584775"/>
          </a:xfrm>
          <a:prstGeom prst="rect">
            <a:avLst/>
          </a:prstGeom>
          <a:noFill/>
        </p:spPr>
        <p:txBody>
          <a:bodyPr wrap="square" rtlCol="0">
            <a:spAutoFit/>
          </a:bodyPr>
          <a:lstStyle/>
          <a:p>
            <a:r>
              <a:rPr lang="bn-BD" sz="3200" dirty="0">
                <a:latin typeface="NikoshBAN" pitchFamily="2" charset="0"/>
                <a:cs typeface="NikoshBAN" pitchFamily="2" charset="0"/>
              </a:rPr>
              <a:t>২৪</a:t>
            </a:r>
            <a:endParaRPr lang="en-US" sz="3200" dirty="0">
              <a:latin typeface="NikoshBAN" pitchFamily="2" charset="0"/>
              <a:cs typeface="NikoshBAN" pitchFamily="2" charset="0"/>
            </a:endParaRPr>
          </a:p>
        </p:txBody>
      </p:sp>
      <p:sp>
        <p:nvSpPr>
          <p:cNvPr id="40" name="TextBox 39"/>
          <p:cNvSpPr txBox="1"/>
          <p:nvPr/>
        </p:nvSpPr>
        <p:spPr>
          <a:xfrm>
            <a:off x="5684520" y="4444425"/>
            <a:ext cx="640080" cy="584775"/>
          </a:xfrm>
          <a:prstGeom prst="rect">
            <a:avLst/>
          </a:prstGeom>
          <a:noFill/>
        </p:spPr>
        <p:txBody>
          <a:bodyPr wrap="square" rtlCol="0">
            <a:spAutoFit/>
          </a:bodyPr>
          <a:lstStyle/>
          <a:p>
            <a:r>
              <a:rPr lang="bn-BD" sz="3200" dirty="0">
                <a:latin typeface="NikoshBAN" pitchFamily="2" charset="0"/>
                <a:cs typeface="NikoshBAN" pitchFamily="2" charset="0"/>
              </a:rPr>
              <a:t>২১</a:t>
            </a:r>
            <a:endParaRPr lang="en-US" sz="3200" dirty="0">
              <a:latin typeface="NikoshBAN" pitchFamily="2" charset="0"/>
              <a:cs typeface="NikoshBAN" pitchFamily="2" charset="0"/>
            </a:endParaRPr>
          </a:p>
        </p:txBody>
      </p:sp>
      <p:sp>
        <p:nvSpPr>
          <p:cNvPr id="41" name="Rectangle 40"/>
          <p:cNvSpPr/>
          <p:nvPr/>
        </p:nvSpPr>
        <p:spPr>
          <a:xfrm>
            <a:off x="2433828" y="2057400"/>
            <a:ext cx="461772"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2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left)">
                                      <p:cBhvr>
                                        <p:cTn id="104" dur="500"/>
                                        <p:tgtEl>
                                          <p:spTgt spid="16"/>
                                        </p:tgtEl>
                                      </p:cBhvr>
                                    </p:animEffect>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wipe(left)">
                                      <p:cBhvr>
                                        <p:cTn id="108" dur="500"/>
                                        <p:tgtEl>
                                          <p:spTgt spid="32"/>
                                        </p:tgtEl>
                                      </p:cBhvr>
                                    </p:animEffect>
                                  </p:childTnLst>
                                </p:cTn>
                              </p:par>
                            </p:childTnLst>
                          </p:cTn>
                        </p:par>
                        <p:par>
                          <p:cTn id="109" fill="hold">
                            <p:stCondLst>
                              <p:cond delay="2000"/>
                            </p:stCondLst>
                            <p:childTnLst>
                              <p:par>
                                <p:cTn id="110" presetID="22" presetClass="entr" presetSubtype="8" fill="hold" nodeType="after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left)">
                                      <p:cBhvr>
                                        <p:cTn id="112" dur="500"/>
                                        <p:tgtEl>
                                          <p:spTgt spid="31"/>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left)">
                                      <p:cBhvr>
                                        <p:cTn id="116" dur="50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Effect transition="in" filter="fade">
                                      <p:cBhvr>
                                        <p:cTn id="123" dur="500"/>
                                        <p:tgtEl>
                                          <p:spTgt spid="3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left)">
                                      <p:cBhvr>
                                        <p:cTn id="128" dur="500"/>
                                        <p:tgtEl>
                                          <p:spTgt spid="35"/>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wipe(left)">
                                      <p:cBhvr>
                                        <p:cTn id="132" dur="500"/>
                                        <p:tgtEl>
                                          <p:spTgt spid="34"/>
                                        </p:tgtEl>
                                      </p:cBhvr>
                                    </p:animEffect>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wipe(left)">
                                      <p:cBhvr>
                                        <p:cTn id="136" dur="500"/>
                                        <p:tgtEl>
                                          <p:spTgt spid="36"/>
                                        </p:tgtEl>
                                      </p:cBhvr>
                                    </p:animEffect>
                                  </p:childTnLst>
                                </p:cTn>
                              </p:par>
                            </p:childTnLst>
                          </p:cTn>
                        </p:par>
                        <p:par>
                          <p:cTn id="137" fill="hold">
                            <p:stCondLst>
                              <p:cond delay="1500"/>
                            </p:stCondLst>
                            <p:childTnLst>
                              <p:par>
                                <p:cTn id="138" presetID="22" presetClass="entr" presetSubtype="8"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wipe(left)">
                                      <p:cBhvr>
                                        <p:cTn id="140" dur="500"/>
                                        <p:tgtEl>
                                          <p:spTgt spid="39"/>
                                        </p:tgtEl>
                                      </p:cBhvr>
                                    </p:animEffect>
                                  </p:childTnLst>
                                </p:cTn>
                              </p:par>
                            </p:childTnLst>
                          </p:cTn>
                        </p:par>
                        <p:par>
                          <p:cTn id="141" fill="hold">
                            <p:stCondLst>
                              <p:cond delay="2000"/>
                            </p:stCondLst>
                            <p:childTnLst>
                              <p:par>
                                <p:cTn id="142" presetID="22" presetClass="entr" presetSubtype="8" fill="hold" nodeType="after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wipe(left)">
                                      <p:cBhvr>
                                        <p:cTn id="144" dur="500"/>
                                        <p:tgtEl>
                                          <p:spTgt spid="38"/>
                                        </p:tgtEl>
                                      </p:cBhvr>
                                    </p:animEffect>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wipe(left)">
                                      <p:cBhvr>
                                        <p:cTn id="148" dur="500"/>
                                        <p:tgtEl>
                                          <p:spTgt spid="37"/>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40"/>
                                        </p:tgtEl>
                                        <p:attrNameLst>
                                          <p:attrName>style.visibility</p:attrName>
                                        </p:attrNameLst>
                                      </p:cBhvr>
                                      <p:to>
                                        <p:strVal val="visible"/>
                                      </p:to>
                                    </p:set>
                                    <p:anim calcmode="lin" valueType="num">
                                      <p:cBhvr>
                                        <p:cTn id="153" dur="500" fill="hold"/>
                                        <p:tgtEl>
                                          <p:spTgt spid="40"/>
                                        </p:tgtEl>
                                        <p:attrNameLst>
                                          <p:attrName>ppt_w</p:attrName>
                                        </p:attrNameLst>
                                      </p:cBhvr>
                                      <p:tavLst>
                                        <p:tav tm="0">
                                          <p:val>
                                            <p:fltVal val="0"/>
                                          </p:val>
                                        </p:tav>
                                        <p:tav tm="100000">
                                          <p:val>
                                            <p:strVal val="#ppt_w"/>
                                          </p:val>
                                        </p:tav>
                                      </p:tavLst>
                                    </p:anim>
                                    <p:anim calcmode="lin" valueType="num">
                                      <p:cBhvr>
                                        <p:cTn id="154" dur="500" fill="hold"/>
                                        <p:tgtEl>
                                          <p:spTgt spid="40"/>
                                        </p:tgtEl>
                                        <p:attrNameLst>
                                          <p:attrName>ppt_h</p:attrName>
                                        </p:attrNameLst>
                                      </p:cBhvr>
                                      <p:tavLst>
                                        <p:tav tm="0">
                                          <p:val>
                                            <p:fltVal val="0"/>
                                          </p:val>
                                        </p:tav>
                                        <p:tav tm="100000">
                                          <p:val>
                                            <p:strVal val="#ppt_h"/>
                                          </p:val>
                                        </p:tav>
                                      </p:tavLst>
                                    </p:anim>
                                    <p:animEffect transition="in" filter="fade">
                                      <p:cBhvr>
                                        <p:cTn id="1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p:bldP spid="7" grpId="0"/>
      <p:bldP spid="8" grpId="0"/>
      <p:bldP spid="3" grpId="0" animBg="1"/>
      <p:bldP spid="9" grpId="0"/>
      <p:bldP spid="10" grpId="0" animBg="1"/>
      <p:bldP spid="11" grpId="0"/>
      <p:bldP spid="12" grpId="0"/>
      <p:bldP spid="13" grpId="0"/>
      <p:bldP spid="14" grpId="0"/>
      <p:bldP spid="16" grpId="0"/>
      <p:bldP spid="15" grpId="0"/>
      <p:bldP spid="20" grpId="0"/>
      <p:bldP spid="22" grpId="0"/>
      <p:bldP spid="23" grpId="0"/>
      <p:bldP spid="24" grpId="0"/>
      <p:bldP spid="25" grpId="0"/>
      <p:bldP spid="30" grpId="0" animBg="1"/>
      <p:bldP spid="32" grpId="0"/>
      <p:bldP spid="33" grpId="0"/>
      <p:bldP spid="34" grpId="0"/>
      <p:bldP spid="35" grpId="0"/>
      <p:bldP spid="36" grpId="0"/>
      <p:bldP spid="37" grpId="0" animBg="1"/>
      <p:bldP spid="39" grpId="0"/>
      <p:bldP spid="40" grpId="0"/>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613</Words>
  <Application>Microsoft Office PowerPoint</Application>
  <PresentationFormat>Custom</PresentationFormat>
  <Paragraphs>247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Cambria Math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Shameem</dc:creator>
  <cp:lastModifiedBy>DPE</cp:lastModifiedBy>
  <cp:revision>72</cp:revision>
  <dcterms:created xsi:type="dcterms:W3CDTF">2019-07-12T15:47:32Z</dcterms:created>
  <dcterms:modified xsi:type="dcterms:W3CDTF">2020-10-28T09:46:30Z</dcterms:modified>
</cp:coreProperties>
</file>