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96" r:id="rId1"/>
  </p:sldMasterIdLst>
  <p:notesMasterIdLst>
    <p:notesMasterId r:id="rId20"/>
  </p:notesMasterIdLst>
  <p:sldIdLst>
    <p:sldId id="266" r:id="rId2"/>
    <p:sldId id="267" r:id="rId3"/>
    <p:sldId id="268" r:id="rId4"/>
    <p:sldId id="289" r:id="rId5"/>
    <p:sldId id="272" r:id="rId6"/>
    <p:sldId id="297" r:id="rId7"/>
    <p:sldId id="269" r:id="rId8"/>
    <p:sldId id="259" r:id="rId9"/>
    <p:sldId id="270" r:id="rId10"/>
    <p:sldId id="271" r:id="rId11"/>
    <p:sldId id="298" r:id="rId12"/>
    <p:sldId id="295" r:id="rId13"/>
    <p:sldId id="299" r:id="rId14"/>
    <p:sldId id="257" r:id="rId15"/>
    <p:sldId id="300" r:id="rId16"/>
    <p:sldId id="279" r:id="rId17"/>
    <p:sldId id="296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745" autoAdjust="0"/>
    <p:restoredTop sz="94673" autoAdjust="0"/>
  </p:normalViewPr>
  <p:slideViewPr>
    <p:cSldViewPr>
      <p:cViewPr>
        <p:scale>
          <a:sx n="100" d="100"/>
          <a:sy n="100" d="100"/>
        </p:scale>
        <p:origin x="-802" y="21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49FF6-68A4-4904-A970-130D505817D2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F7EB8-ED0A-4837-A967-7F186F87D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F7EB8-ED0A-4837-A967-7F186F87DD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04-Nov-20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bn.wikipedia.org/wiki/%E0%A6%AC%E0%A6%BF%E0%A6%B9%E0%A6%BE%E0%A6%B0" TargetMode="External"/><Relationship Id="rId13" Type="http://schemas.openxmlformats.org/officeDocument/2006/relationships/hyperlink" Target="https://bn.wikipedia.org/wiki/%E0%A6%B8%E0%A6%BF%E0%A6%B0%E0%A6%BE%E0%A6%9C%E0%A6%89%E0%A6%A6%E0%A7%8D%E0%A6%A6%E0%A7%8C%E0%A6%B2%E0%A6%BE" TargetMode="External"/><Relationship Id="rId3" Type="http://schemas.openxmlformats.org/officeDocument/2006/relationships/image" Target="../media/image11.jpeg"/><Relationship Id="rId7" Type="http://schemas.openxmlformats.org/officeDocument/2006/relationships/hyperlink" Target="https://bn.wikipedia.org/wiki/%E0%A6%AC%E0%A6%BE%E0%A6%82%E0%A6%B2%E0%A6%BE" TargetMode="External"/><Relationship Id="rId12" Type="http://schemas.openxmlformats.org/officeDocument/2006/relationships/hyperlink" Target="https://bn.wikipedia.org/wiki/%E0%A6%87%E0%A6%82%E0%A6%B0%E0%A7%87%E0%A6%9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iki/%E0%A6%AE%E0%A7%80%E0%A6%B0_%E0%A6%9C%E0%A6%BE%E0%A6%AB%E0%A6%B0" TargetMode="External"/><Relationship Id="rId11" Type="http://schemas.openxmlformats.org/officeDocument/2006/relationships/hyperlink" Target="https://bn.wikipedia.org/wiki/%E0%A6%AD%E0%A6%BE%E0%A6%B0%E0%A6%A4%E0%A6%AC%E0%A6%B0%E0%A7%8D%E0%A6%B7" TargetMode="External"/><Relationship Id="rId5" Type="http://schemas.openxmlformats.org/officeDocument/2006/relationships/hyperlink" Target="https://bn.wikipedia.org/wiki/%E0%A6%86%E0%A6%B2%E0%A7%80%E0%A6%AC%E0%A6%B0%E0%A7%8D%E0%A6%A6%E0%A7%80_%E0%A6%96%E0%A6%BE%E0%A6%A8" TargetMode="External"/><Relationship Id="rId15" Type="http://schemas.openxmlformats.org/officeDocument/2006/relationships/hyperlink" Target="https://bn.wikipedia.org/wiki/%E0%A6%B0%E0%A6%AC%E0%A6%BE%E0%A6%B0%E0%A7%8D%E0%A6%9F_%E0%A6%95%E0%A7%8D%E0%A6%B2%E0%A6%BE%E0%A6%87%E0%A6%AD" TargetMode="External"/><Relationship Id="rId10" Type="http://schemas.openxmlformats.org/officeDocument/2006/relationships/hyperlink" Target="https://bn.wikipedia.org/wiki/%E0%A6%AA%E0%A6%B2%E0%A6%BE%E0%A6%B6%E0%A7%80%E0%A6%B0_%E0%A6%AF%E0%A7%81%E0%A6%A6%E0%A7%8D%E0%A6%A7" TargetMode="External"/><Relationship Id="rId4" Type="http://schemas.openxmlformats.org/officeDocument/2006/relationships/hyperlink" Target="https://bn.wikipedia.org/wiki/%E0%A6%9C%E0%A7%88%E0%A6%A8%E0%A7%81%E0%A6%A6%E0%A7%8D%E0%A6%A6%E0%A6%BF%E0%A6%A8_%E0%A6%86%E0%A6%B9%E0%A6%AE%E0%A6%A6" TargetMode="External"/><Relationship Id="rId9" Type="http://schemas.openxmlformats.org/officeDocument/2006/relationships/hyperlink" Target="https://bn.wikipedia.org/wiki/%E0%A6%93%E0%A6%A1%E0%A6%BC%E0%A6%BF%E0%A6%B6%E0%A6%BE" TargetMode="External"/><Relationship Id="rId14" Type="http://schemas.openxmlformats.org/officeDocument/2006/relationships/hyperlink" Target="https://bn.wikipedia.org/wiki/%E0%A6%AE%E0%A7%80%E0%A6%B0%E0%A6%9C%E0%A6%BE%E0%A6%AB%E0%A6%B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ame Side Corner Rectangle 6"/>
          <p:cNvSpPr/>
          <p:nvPr/>
        </p:nvSpPr>
        <p:spPr>
          <a:xfrm>
            <a:off x="0" y="0"/>
            <a:ext cx="9144000" cy="6858000"/>
          </a:xfrm>
          <a:prstGeom prst="snip2SameRect">
            <a:avLst>
              <a:gd name="adj1" fmla="val 0"/>
              <a:gd name="adj2" fmla="val 0"/>
            </a:avLst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8600" y="43434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1">
                    <a:lumMod val="95000"/>
                  </a:schemeClr>
                </a:solidFill>
              </a:rPr>
              <a:t>    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বালাগঞ্জ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কলেজ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অনলাইন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ক্লাসে</a:t>
            </a:r>
            <a:r>
              <a:rPr lang="en-US" sz="7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72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স্বাগত</a:t>
            </a:r>
            <a:endParaRPr lang="en-US" sz="7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86000" y="914400"/>
            <a:ext cx="6477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600" b="1" dirty="0" smtClean="0"/>
              <a:t>       </a:t>
            </a:r>
            <a:r>
              <a:rPr lang="en-US" sz="1400" b="1" dirty="0" smtClean="0">
                <a:solidFill>
                  <a:schemeClr val="tx1"/>
                </a:solidFill>
              </a:rPr>
              <a:t>১৬১২ </a:t>
            </a:r>
            <a:r>
              <a:rPr lang="en-US" sz="1400" dirty="0" err="1" smtClean="0">
                <a:solidFill>
                  <a:schemeClr val="tx1"/>
                </a:solidFill>
              </a:rPr>
              <a:t>সালে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মুঘল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সম্রাট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জাহাঙ্গীর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পর্তুগীজদের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দমন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জন্য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বিনা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শুল্কে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বাণিজ্য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করার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অনুমতি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দিলে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সুরাটে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প্রথম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বাণিজ্যকুঠি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স্থাপন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। </a:t>
            </a:r>
            <a:r>
              <a:rPr lang="en-US" sz="1400" dirty="0" err="1" smtClean="0">
                <a:solidFill>
                  <a:schemeClr val="tx1"/>
                </a:solidFill>
              </a:rPr>
              <a:t>এবং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ভারতে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সাম্রজ্য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বিস্তারের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স্বপ্ন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দেখতে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শুরু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।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0600" y="228600"/>
            <a:ext cx="66294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ইংরেজ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শক্তিশালী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হয়ে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ওঠার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কারণ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2286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মুঘল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সম্রাট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752600"/>
            <a:ext cx="6477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600" dirty="0" smtClean="0"/>
              <a:t>       </a:t>
            </a:r>
            <a:r>
              <a:rPr lang="en-US" sz="1400" dirty="0" err="1" smtClean="0">
                <a:solidFill>
                  <a:schemeClr val="tx1"/>
                </a:solidFill>
              </a:rPr>
              <a:t>আওরঙ্গজেব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পরবর্তী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সময়ে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উত্তরাধিকার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দ্বন্দ্ব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কেন্দ্রীয়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প্রশাসনকে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দুর্বল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তোলে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ফলে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বাংলায়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প্রতিপত্তি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বৃদ্ধির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সুযোগ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পায়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590800"/>
            <a:ext cx="6477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6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সম্রাট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ফররুখশিয়রের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বিনা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শুল্কে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বাণিজ্য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এমনকি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টাকশাল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নির্মানের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ফরমান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অপ্রতিরোধ্য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বাণিজ্যিক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শক্তিতে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পরিণত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3429000"/>
            <a:ext cx="64770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600" dirty="0" smtClean="0"/>
              <a:t>       </a:t>
            </a:r>
            <a:r>
              <a:rPr lang="en-US" sz="1400" dirty="0" err="1" smtClean="0">
                <a:solidFill>
                  <a:schemeClr val="tx1"/>
                </a:solidFill>
              </a:rPr>
              <a:t>মুর্শিদকুলি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খান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সুজাউদ্দিন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ইংরেজদেরও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অন্যান্য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বণিকদের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মত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সমান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সুযোগ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দেয়ার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পক্ষে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ছিলেন</a:t>
            </a:r>
            <a:r>
              <a:rPr lang="en-US" sz="1400" dirty="0" smtClean="0">
                <a:solidFill>
                  <a:schemeClr val="tx1"/>
                </a:solidFill>
              </a:rPr>
              <a:t>। ১য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429000"/>
            <a:ext cx="2286000" cy="2514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বাংলার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নবাব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4267200"/>
            <a:ext cx="6477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600" dirty="0" smtClean="0"/>
              <a:t>       </a:t>
            </a:r>
            <a:r>
              <a:rPr lang="en-US" sz="1400" dirty="0" err="1" smtClean="0">
                <a:solidFill>
                  <a:schemeClr val="tx1"/>
                </a:solidFill>
              </a:rPr>
              <a:t>আলীবর্দী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খান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বশে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রাখার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নীতি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অবলম্বন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করেন</a:t>
            </a:r>
            <a:r>
              <a:rPr lang="en-US" sz="1400" dirty="0" smtClean="0">
                <a:solidFill>
                  <a:schemeClr val="tx1"/>
                </a:solidFill>
              </a:rPr>
              <a:t>। </a:t>
            </a:r>
            <a:r>
              <a:rPr lang="en-US" sz="1400" dirty="0" err="1" smtClean="0">
                <a:solidFill>
                  <a:schemeClr val="tx1"/>
                </a:solidFill>
              </a:rPr>
              <a:t>কিন্তু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উপর্যুপুরি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মারাঠা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অক্রমণ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আফগান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সৈন্যদের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বিদ্রোহ</a:t>
            </a:r>
            <a:r>
              <a:rPr lang="en-US" sz="1400" dirty="0" smtClean="0">
                <a:solidFill>
                  <a:schemeClr val="tx1"/>
                </a:solidFill>
              </a:rPr>
              <a:t> ও </a:t>
            </a:r>
            <a:r>
              <a:rPr lang="en-US" sz="1400" dirty="0" err="1" smtClean="0">
                <a:solidFill>
                  <a:schemeClr val="tx1"/>
                </a:solidFill>
              </a:rPr>
              <a:t>উত্তরাধিকার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সংঘাতের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ফলে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শেষপর্যন্ত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আপসনীতি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গ্রহণ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বাধ্য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হন</a:t>
            </a:r>
            <a:r>
              <a:rPr lang="en-US" sz="1400" dirty="0" smtClean="0">
                <a:solidFill>
                  <a:schemeClr val="tx1"/>
                </a:solidFill>
              </a:rPr>
              <a:t>। </a:t>
            </a:r>
            <a:r>
              <a:rPr lang="en-US" sz="1400" dirty="0" err="1" smtClean="0">
                <a:solidFill>
                  <a:schemeClr val="tx1"/>
                </a:solidFill>
              </a:rPr>
              <a:t>তবে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ইংরেজরা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আলীবর্দী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খানের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উপর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অসন্তুষ্ট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 smtClean="0">
                <a:solidFill>
                  <a:schemeClr val="tx1"/>
                </a:solidFill>
              </a:rPr>
              <a:t>থাকলেও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তাকে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সমীহ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চলতো</a:t>
            </a:r>
            <a:r>
              <a:rPr lang="en-US" sz="1400" dirty="0" smtClean="0">
                <a:solidFill>
                  <a:schemeClr val="tx1"/>
                </a:solidFill>
              </a:rPr>
              <a:t>।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0" y="5181600"/>
            <a:ext cx="6477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400" dirty="0" smtClean="0">
                <a:solidFill>
                  <a:schemeClr val="tx1"/>
                </a:solidFill>
              </a:rPr>
              <a:t>       </a:t>
            </a:r>
            <a:r>
              <a:rPr lang="en-US" sz="1400" dirty="0" err="1" smtClean="0">
                <a:solidFill>
                  <a:schemeClr val="tx1"/>
                </a:solidFill>
              </a:rPr>
              <a:t>আলীবর্দী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খানের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মৃত্যুর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উত্তরাধিকার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দ্বন্দ্ব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বাংলার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রাজনীতিতে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প্রবেশের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সুযোগ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দেয়</a:t>
            </a:r>
            <a:r>
              <a:rPr lang="en-US" sz="1400" dirty="0" smtClean="0">
                <a:solidFill>
                  <a:schemeClr val="tx1"/>
                </a:solidFill>
              </a:rPr>
              <a:t>।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5943600"/>
            <a:ext cx="8763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/>
            <a:r>
              <a:rPr lang="en-US" sz="1400" dirty="0" smtClean="0">
                <a:solidFill>
                  <a:schemeClr val="tx1"/>
                </a:solidFill>
              </a:rPr>
              <a:t>       </a:t>
            </a:r>
            <a:r>
              <a:rPr lang="en-US" sz="1400" dirty="0" err="1" smtClean="0">
                <a:solidFill>
                  <a:schemeClr val="tx1"/>
                </a:solidFill>
              </a:rPr>
              <a:t>তাছাড়া</a:t>
            </a:r>
            <a:r>
              <a:rPr lang="en-US" sz="1400" dirty="0" smtClean="0">
                <a:solidFill>
                  <a:schemeClr val="tx1"/>
                </a:solidFill>
              </a:rPr>
              <a:t>  ১৭৪২-১৭৫০ </a:t>
            </a:r>
            <a:r>
              <a:rPr lang="en-US" sz="1400" dirty="0" err="1" smtClean="0">
                <a:solidFill>
                  <a:schemeClr val="tx1"/>
                </a:solidFill>
              </a:rPr>
              <a:t>সালে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মারাঠা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আক্রমণের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সমৃদ্ধ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পরিবার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ধনী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কৃষক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বিত্তশালী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ব্যবসায়ীরা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কাছে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আশ্রয়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গ্রহণ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করে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এতে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সামাজিক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মর্যাদা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বৃদ্ধি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পায়</a:t>
            </a:r>
            <a:r>
              <a:rPr lang="en-US" sz="1400" dirty="0" smtClean="0">
                <a:solidFill>
                  <a:schemeClr val="tx1"/>
                </a:solidFill>
              </a:rPr>
              <a:t>।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3" grpId="0" animBg="1"/>
      <p:bldP spid="31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00px-Siraj_ud-Daula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9600"/>
            <a:ext cx="3924300" cy="32766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62400" y="609600"/>
          <a:ext cx="5029200" cy="3093720"/>
        </p:xfrm>
        <a:graphic>
          <a:graphicData uri="http://schemas.openxmlformats.org/drawingml/2006/table">
            <a:tbl>
              <a:tblPr/>
              <a:tblGrid>
                <a:gridCol w="2514600"/>
                <a:gridCol w="2514600"/>
              </a:tblGrid>
              <a:tr h="246434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রাজত্বকাল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/>
                        <a:t>১৭৫৬–১৭৫৭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170562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পূর্ণ নাম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নবাব মনসুর-উল-মুলক সিরাজউদ্দৌলা শাহকুলি খান মির্জা মোহাম্মদ হায়বৎ জঙ্গ বাহাদুর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46434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পিতা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 u="none" strike="noStrike" dirty="0">
                          <a:solidFill>
                            <a:srgbClr val="0B0080"/>
                          </a:solidFill>
                          <a:hlinkClick r:id="rId4" tooltip="জৈনুদ্দিন আহমদ"/>
                        </a:rPr>
                        <a:t>জৈনুদ্দিন আহমদ</a:t>
                      </a:r>
                      <a:endParaRPr lang="as-IN" dirty="0"/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46434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মাতা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আমেনা বেগম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41960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পূর্বসূরি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 u="none" strike="noStrike" dirty="0">
                          <a:solidFill>
                            <a:srgbClr val="0B0080"/>
                          </a:solidFill>
                          <a:hlinkClick r:id="rId5" tooltip="আলীবর্দী খান"/>
                        </a:rPr>
                        <a:t>আলীবর্দী খান</a:t>
                      </a:r>
                      <a:endParaRPr lang="as-IN" dirty="0"/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46434">
                <a:tc>
                  <a:txBody>
                    <a:bodyPr/>
                    <a:lstStyle/>
                    <a:p>
                      <a:pPr algn="l" fontAlgn="t"/>
                      <a:r>
                        <a:rPr lang="as-IN" dirty="0"/>
                        <a:t>উত্তরসূরি</a:t>
                      </a:r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as-IN" u="none" strike="noStrike" dirty="0">
                          <a:solidFill>
                            <a:srgbClr val="0B0080"/>
                          </a:solidFill>
                          <a:hlinkClick r:id="rId6" tooltip="মীর জাফর"/>
                        </a:rPr>
                        <a:t>মীর জাফর</a:t>
                      </a:r>
                      <a:endParaRPr lang="as-IN" dirty="0"/>
                    </a:p>
                  </a:txBody>
                  <a:tcPr>
                    <a:lnL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" y="3962400"/>
            <a:ext cx="8763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/>
              <a:t>নবাব </a:t>
            </a:r>
            <a:r>
              <a:rPr lang="as-IN" b="1" dirty="0" smtClean="0"/>
              <a:t>সিরাজ-উদ-দৌলা</a:t>
            </a:r>
            <a:r>
              <a:rPr lang="as-IN" dirty="0" smtClean="0"/>
              <a:t> </a:t>
            </a:r>
            <a:r>
              <a:rPr lang="as-IN" dirty="0" smtClean="0">
                <a:hlinkClick r:id="rId7" tooltip="বাংলা"/>
              </a:rPr>
              <a:t>বাংলা</a:t>
            </a:r>
            <a:r>
              <a:rPr lang="as-IN" dirty="0" smtClean="0"/>
              <a:t>-</a:t>
            </a:r>
            <a:r>
              <a:rPr lang="as-IN" dirty="0" smtClean="0">
                <a:hlinkClick r:id="rId8" tooltip="বিহার"/>
              </a:rPr>
              <a:t>বিহার</a:t>
            </a:r>
            <a:r>
              <a:rPr lang="as-IN" dirty="0" smtClean="0"/>
              <a:t>-</a:t>
            </a:r>
            <a:r>
              <a:rPr lang="as-IN" dirty="0" smtClean="0">
                <a:hlinkClick r:id="rId9" tooltip="ওড়িশা"/>
              </a:rPr>
              <a:t>ওড়িশার</a:t>
            </a:r>
            <a:r>
              <a:rPr lang="as-IN" dirty="0" smtClean="0"/>
              <a:t> শেষ স্বাধীন নবাব। </a:t>
            </a:r>
            <a:r>
              <a:rPr lang="as-IN" dirty="0" smtClean="0">
                <a:hlinkClick r:id="rId10" tooltip="পলাশীর যুদ্ধ"/>
              </a:rPr>
              <a:t>পলাশীর যুদ্ধে</a:t>
            </a:r>
            <a:r>
              <a:rPr lang="as-IN" dirty="0" smtClean="0"/>
              <a:t> তাঁর পরাজয় ও মৃত্যুর পরই </a:t>
            </a:r>
            <a:r>
              <a:rPr lang="as-IN" dirty="0" smtClean="0">
                <a:hlinkClick r:id="rId11" tooltip="ভারতবর্ষ"/>
              </a:rPr>
              <a:t>ভারতবর্ষে</a:t>
            </a:r>
            <a:r>
              <a:rPr lang="as-IN" dirty="0" smtClean="0"/>
              <a:t> ১৯০ বছরের </a:t>
            </a:r>
            <a:r>
              <a:rPr lang="as-IN" dirty="0" smtClean="0">
                <a:hlinkClick r:id="rId12" tooltip="ইংরেজ"/>
              </a:rPr>
              <a:t>ইংরেজ</a:t>
            </a:r>
            <a:r>
              <a:rPr lang="as-IN" dirty="0" smtClean="0"/>
              <a:t> শাসনের সূচনা হয়।</a:t>
            </a:r>
            <a:r>
              <a:rPr lang="as-IN" baseline="30000" dirty="0" smtClean="0">
                <a:hlinkClick r:id="rId13"/>
              </a:rPr>
              <a:t>[৪]</a:t>
            </a:r>
            <a:endParaRPr lang="as-IN" dirty="0" smtClean="0"/>
          </a:p>
          <a:p>
            <a:r>
              <a:rPr lang="as-IN" dirty="0" smtClean="0"/>
              <a:t>সিরাজউদ্দৌলা তাঁর নানা নবাব </a:t>
            </a:r>
            <a:r>
              <a:rPr lang="as-IN" dirty="0" smtClean="0">
                <a:hlinkClick r:id="rId5" tooltip="আলীবর্দী খান"/>
              </a:rPr>
              <a:t>আলীবর্দী খানের</a:t>
            </a:r>
            <a:r>
              <a:rPr lang="as-IN" dirty="0" smtClean="0"/>
              <a:t> কাছ থেকে ২৩ বছর বয়সে ১৭৫৬ সালে বাংলার নবাবের ক্ষমতা অর্জন করেন। তাঁর সেনাপতি </a:t>
            </a:r>
            <a:r>
              <a:rPr lang="as-IN" dirty="0" smtClean="0">
                <a:hlinkClick r:id="rId14" tooltip="মীরজাফর"/>
              </a:rPr>
              <a:t>মীরজাফরের</a:t>
            </a:r>
            <a:r>
              <a:rPr lang="as-IN" dirty="0" smtClean="0"/>
              <a:t> বিশ্বাসঘাতকতার কারণে ২৩ জুন ১৭৫৭ সালে পলাশীর যুদ্ধে পরাজিত হন। </a:t>
            </a:r>
            <a:r>
              <a:rPr lang="as-IN" dirty="0" smtClean="0">
                <a:hlinkClick r:id="rId15" tooltip="রবার্ট ক্লাইভ"/>
              </a:rPr>
              <a:t>রবার্ট ক্লাইভের</a:t>
            </a:r>
            <a:r>
              <a:rPr lang="as-IN" dirty="0" smtClean="0"/>
              <a:t> নেতৃত্বে ইস্ট ইন্ডিয়া কোম্পানি বাংলার শাসনভার গ্রহণ করে।</a:t>
            </a:r>
            <a:endParaRPr lang="as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r 2"/>
          <p:cNvSpPr/>
          <p:nvPr/>
        </p:nvSpPr>
        <p:spPr>
          <a:xfrm>
            <a:off x="2819400" y="1447800"/>
            <a:ext cx="3352800" cy="2743200"/>
          </a:xfrm>
          <a:prstGeom prst="flowChartO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পলাশী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যুদ্ধের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কারণ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18925185">
            <a:off x="5812796" y="1344264"/>
            <a:ext cx="518623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16200000">
            <a:off x="4201156" y="751844"/>
            <a:ext cx="447989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562391">
            <a:off x="2286000" y="2514600"/>
            <a:ext cx="518623" cy="9255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5600" y="2286000"/>
            <a:ext cx="19812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নবাবের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অসম্মান</a:t>
            </a:r>
            <a:r>
              <a:rPr lang="en-US" dirty="0" smtClean="0"/>
              <a:t> </a:t>
            </a:r>
            <a:r>
              <a:rPr lang="en-US" dirty="0" err="1" smtClean="0"/>
              <a:t>প্রদর্শন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2189978">
            <a:off x="5709202" y="3421101"/>
            <a:ext cx="534834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 rot="1376667">
            <a:off x="6102873" y="3995545"/>
            <a:ext cx="19812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আদেশ</a:t>
            </a:r>
            <a:r>
              <a:rPr lang="en-US" dirty="0" smtClean="0"/>
              <a:t> </a:t>
            </a:r>
            <a:r>
              <a:rPr lang="en-US" dirty="0" err="1" smtClean="0"/>
              <a:t>অমান্য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5215275">
            <a:off x="4331499" y="4012041"/>
            <a:ext cx="518623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657600" y="4724400"/>
            <a:ext cx="19812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দস্তকের</a:t>
            </a:r>
            <a:r>
              <a:rPr lang="en-US" dirty="0" smtClean="0"/>
              <a:t> </a:t>
            </a:r>
            <a:r>
              <a:rPr lang="en-US" dirty="0" err="1" smtClean="0"/>
              <a:t>অপব্যবহার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 rot="6893264">
            <a:off x="3012795" y="3624825"/>
            <a:ext cx="518623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 rot="19709315">
            <a:off x="1315541" y="4314061"/>
            <a:ext cx="19812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নবাবের</a:t>
            </a:r>
            <a:r>
              <a:rPr lang="en-US" dirty="0" smtClean="0"/>
              <a:t> </a:t>
            </a:r>
            <a:r>
              <a:rPr lang="en-US" dirty="0" err="1" smtClean="0"/>
              <a:t>দূতকে</a:t>
            </a:r>
            <a:r>
              <a:rPr lang="en-US" dirty="0" smtClean="0"/>
              <a:t> </a:t>
            </a:r>
            <a:r>
              <a:rPr lang="en-US" dirty="0" err="1" smtClean="0"/>
              <a:t>অপমান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04800" y="2362200"/>
            <a:ext cx="1981200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ষড়যন্ত্রকারীদের</a:t>
            </a:r>
            <a:r>
              <a:rPr lang="en-US" dirty="0" smtClean="0"/>
              <a:t> </a:t>
            </a:r>
            <a:r>
              <a:rPr lang="en-US" dirty="0" err="1" smtClean="0"/>
              <a:t>সমর্থন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Right Arrow 18"/>
          <p:cNvSpPr/>
          <p:nvPr/>
        </p:nvSpPr>
        <p:spPr>
          <a:xfrm rot="3020568" flipH="1">
            <a:off x="2532950" y="1360575"/>
            <a:ext cx="604256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 rot="19941320" flipH="1">
            <a:off x="926042" y="565680"/>
            <a:ext cx="2081397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সন্ধির</a:t>
            </a:r>
            <a:r>
              <a:rPr lang="en-US" dirty="0" smtClean="0"/>
              <a:t> </a:t>
            </a:r>
            <a:r>
              <a:rPr lang="en-US" dirty="0" err="1" smtClean="0"/>
              <a:t>শর্ত</a:t>
            </a:r>
            <a:r>
              <a:rPr lang="en-US" dirty="0" smtClean="0"/>
              <a:t> </a:t>
            </a:r>
            <a:r>
              <a:rPr lang="en-US" dirty="0" err="1" smtClean="0"/>
              <a:t>ভঙ্গ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429000" y="0"/>
            <a:ext cx="1981200" cy="9906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প্রভাবশালী</a:t>
            </a:r>
            <a:r>
              <a:rPr lang="en-US" dirty="0" smtClean="0"/>
              <a:t> </a:t>
            </a:r>
            <a:r>
              <a:rPr lang="en-US" dirty="0" err="1" smtClean="0"/>
              <a:t>অমত্যদের</a:t>
            </a:r>
            <a:r>
              <a:rPr lang="en-US" dirty="0" smtClean="0"/>
              <a:t> </a:t>
            </a:r>
            <a:r>
              <a:rPr lang="en-US" dirty="0" err="1" smtClean="0"/>
              <a:t>ষড়যন্ত্র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 rot="19636350">
            <a:off x="6139987" y="347496"/>
            <a:ext cx="2387027" cy="1219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দেশপ্রেম</a:t>
            </a:r>
            <a:r>
              <a:rPr lang="en-US" dirty="0" smtClean="0"/>
              <a:t> ও </a:t>
            </a:r>
            <a:r>
              <a:rPr lang="en-US" dirty="0" err="1" smtClean="0"/>
              <a:t>নৈতিক</a:t>
            </a:r>
            <a:r>
              <a:rPr lang="en-US" dirty="0" smtClean="0"/>
              <a:t> </a:t>
            </a:r>
            <a:r>
              <a:rPr lang="en-US" dirty="0" err="1" smtClean="0"/>
              <a:t>মূল্যবোধের</a:t>
            </a:r>
            <a:r>
              <a:rPr lang="en-US" dirty="0" smtClean="0"/>
              <a:t> </a:t>
            </a:r>
            <a:r>
              <a:rPr lang="en-US" dirty="0" err="1" smtClean="0"/>
              <a:t>অবক্ষয়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6172200" y="2438400"/>
            <a:ext cx="518623" cy="92550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24200" y="1066800"/>
            <a:ext cx="26670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যুদ্ধের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ঘটনাবলি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04800" y="22860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4290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5720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5715000"/>
            <a:ext cx="8686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-Point Star 2"/>
          <p:cNvSpPr/>
          <p:nvPr/>
        </p:nvSpPr>
        <p:spPr>
          <a:xfrm>
            <a:off x="2667000" y="1600200"/>
            <a:ext cx="3429000" cy="2971800"/>
          </a:xfrm>
          <a:prstGeom prst="star5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নবাবের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পরাজয়ের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কারণ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18162131">
            <a:off x="-29451" y="1690935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শক্তিশালী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কেন্দ্রীয়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শাসনের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অভাব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3610544">
            <a:off x="6012214" y="1458478"/>
            <a:ext cx="2819400" cy="179172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সহযোগীদের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বিশ্বাসঘাতকতা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 rot="20426523">
            <a:off x="4661995" y="4727503"/>
            <a:ext cx="3081337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নবাবের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দূরদর্শিতা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ও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সমরকুশলতার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অভাব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897826">
            <a:off x="799808" y="4707896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ক্লাইভের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কূটকৌশল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514600" y="152400"/>
            <a:ext cx="2819400" cy="1524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চারিত্রিক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দৃঢ়তার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অভাব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ertical Scroll 12"/>
          <p:cNvSpPr/>
          <p:nvPr/>
        </p:nvSpPr>
        <p:spPr>
          <a:xfrm>
            <a:off x="3124200" y="2133600"/>
            <a:ext cx="2209800" cy="2514600"/>
          </a:xfrm>
          <a:prstGeom prst="verticalScroll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ফলাফল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ও </a:t>
            </a: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তাৎপর্য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876800" y="4259321"/>
            <a:ext cx="2819400" cy="176047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বাংলার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রাজনীতিতে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স্থায়ী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হস্তক্ষেপের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সুযোগ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248400" y="685800"/>
            <a:ext cx="25908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ইংরেজদের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আত্মবিশ্বাস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বৃদ্ধি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324600" y="2590800"/>
            <a:ext cx="2590800" cy="16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রাজনৈতিক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শূন্যতা</a:t>
            </a:r>
            <a:r>
              <a:rPr lang="en-US" sz="2400" dirty="0" smtClean="0">
                <a:solidFill>
                  <a:schemeClr val="tx1"/>
                </a:solidFill>
              </a:rPr>
              <a:t> ‍</a:t>
            </a:r>
            <a:r>
              <a:rPr lang="en-US" sz="2400" dirty="0" err="1" smtClean="0">
                <a:solidFill>
                  <a:schemeClr val="tx1"/>
                </a:solidFill>
              </a:rPr>
              <a:t>সৃষ্টি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48000" y="533400"/>
            <a:ext cx="25908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স্বাধীনতার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সূর্য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অস্তমিত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 rot="547380">
            <a:off x="1774791" y="4768234"/>
            <a:ext cx="25908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এদেশের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কুটিরশিল্পের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বিপর্যয়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200" y="2819400"/>
            <a:ext cx="25146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ফরসিদের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চূড়ান্ত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পরাজয়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76200" y="838200"/>
            <a:ext cx="2514600" cy="1447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মধ্যযুগের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পরিসমাপ্তি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5562600" y="1143000"/>
            <a:ext cx="685800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4473871">
            <a:off x="7690354" y="2166482"/>
            <a:ext cx="516388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7418103">
            <a:off x="7192730" y="4193778"/>
            <a:ext cx="576904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9766577">
            <a:off x="4329727" y="5356691"/>
            <a:ext cx="627387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4119068">
            <a:off x="1675197" y="4333894"/>
            <a:ext cx="732548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6793917">
            <a:off x="1113699" y="2386352"/>
            <a:ext cx="524010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 rot="20775640">
            <a:off x="2568324" y="1212727"/>
            <a:ext cx="478896" cy="381000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381000"/>
            <a:ext cx="4495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tx1"/>
                </a:solidFill>
              </a:rPr>
              <a:t>একক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</a:rPr>
              <a:t>কাজ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981200"/>
            <a:ext cx="7924800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পলাশীর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যুদ্ধে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নবাবের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পদক্ষেপ</a:t>
            </a:r>
            <a:r>
              <a:rPr lang="en-US" sz="2800" dirty="0" smtClean="0"/>
              <a:t> </a:t>
            </a:r>
            <a:r>
              <a:rPr lang="en-US" sz="2800" dirty="0" err="1" smtClean="0"/>
              <a:t>কি</a:t>
            </a:r>
            <a:r>
              <a:rPr lang="en-US" sz="2800" dirty="0" smtClean="0"/>
              <a:t> </a:t>
            </a:r>
            <a:r>
              <a:rPr lang="en-US" sz="2800" dirty="0" err="1" smtClean="0"/>
              <a:t>যথাযথ</a:t>
            </a:r>
            <a:r>
              <a:rPr lang="en-US" sz="2800" dirty="0" smtClean="0"/>
              <a:t> </a:t>
            </a:r>
            <a:r>
              <a:rPr lang="en-US" sz="2800" dirty="0" err="1" smtClean="0"/>
              <a:t>ছিলো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</a:t>
            </a:r>
            <a:r>
              <a:rPr lang="en-US" sz="2800" dirty="0" err="1" smtClean="0"/>
              <a:t>মনে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করো?মতামতের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স্বপক্ষে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যুক্তি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দেখাও</a:t>
            </a:r>
            <a:endParaRPr lang="en-US" sz="2800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0"/>
            <a:ext cx="5105400" cy="1191768"/>
          </a:xfrm>
        </p:spPr>
        <p:txBody>
          <a:bodyPr/>
          <a:lstStyle/>
          <a:p>
            <a:pPr algn="ctr"/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6400800" cy="457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1. </a:t>
            </a:r>
            <a:r>
              <a:rPr lang="en-US" dirty="0" err="1" smtClean="0"/>
              <a:t>সিরাজউদ্দৌলার</a:t>
            </a:r>
            <a:r>
              <a:rPr lang="en-US" dirty="0" smtClean="0"/>
              <a:t>  </a:t>
            </a:r>
            <a:r>
              <a:rPr lang="en-US" dirty="0" err="1" smtClean="0"/>
              <a:t>মায়ের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76200" y="2057400"/>
            <a:ext cx="9144000" cy="4572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2200" dirty="0" smtClean="0">
                <a:solidFill>
                  <a:srgbClr val="FFFFFF"/>
                </a:solidFill>
              </a:rPr>
              <a:t>2</a:t>
            </a:r>
            <a:r>
              <a:rPr lang="en-US" sz="2200" noProof="0" dirty="0" smtClean="0">
                <a:solidFill>
                  <a:srgbClr val="FFFFFF"/>
                </a:solidFill>
              </a:rPr>
              <a:t>.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পলাশীর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প্রান্তর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কোন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নদীর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তীরে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অবস্থিত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152400" y="2667000"/>
            <a:ext cx="9144000" cy="457200"/>
          </a:xfrm>
          <a:prstGeom prst="rect">
            <a:avLst/>
          </a:prstGeom>
        </p:spPr>
        <p:txBody>
          <a:bodyPr vert="horz" lIns="45720" tIns="0" rIns="45720" bIns="0">
            <a:norm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n-US" sz="2200" noProof="0" dirty="0" smtClean="0">
                <a:solidFill>
                  <a:srgbClr val="FFFFFF"/>
                </a:solidFill>
              </a:rPr>
              <a:t>3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lang="en-US" sz="2200" dirty="0" err="1" smtClean="0">
                <a:solidFill>
                  <a:srgbClr val="FFFFFF"/>
                </a:solidFill>
              </a:rPr>
              <a:t>অদূরদর্শিতাই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</a:rPr>
              <a:t>সিরাজউদ্দৌলার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</a:rPr>
              <a:t>পরাজয়ের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</a:rPr>
              <a:t>অন্যতম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</a:rPr>
              <a:t>কারণ</a:t>
            </a:r>
            <a:r>
              <a:rPr lang="en-US" sz="2200" dirty="0" smtClean="0">
                <a:solidFill>
                  <a:srgbClr val="FFFFFF"/>
                </a:solidFill>
              </a:rPr>
              <a:t> –</a:t>
            </a:r>
            <a:r>
              <a:rPr lang="en-US" sz="2200" dirty="0" err="1" smtClean="0">
                <a:solidFill>
                  <a:srgbClr val="FFFFFF"/>
                </a:solidFill>
              </a:rPr>
              <a:t>ব্যাখ্যা</a:t>
            </a:r>
            <a:r>
              <a:rPr lang="en-US" sz="2200" dirty="0" smtClean="0">
                <a:solidFill>
                  <a:srgbClr val="FFFFFF"/>
                </a:solidFill>
              </a:rPr>
              <a:t> </a:t>
            </a:r>
            <a:r>
              <a:rPr lang="en-US" sz="2200" dirty="0" err="1" smtClean="0">
                <a:solidFill>
                  <a:srgbClr val="FFFFFF"/>
                </a:solidFill>
              </a:rPr>
              <a:t>করো</a:t>
            </a:r>
            <a:r>
              <a:rPr lang="en-US" sz="2200" dirty="0" smtClean="0">
                <a:solidFill>
                  <a:srgbClr val="FFFFFF"/>
                </a:solidFill>
              </a:rPr>
              <a:t>। </a:t>
            </a:r>
            <a:endParaRPr lang="en-US" sz="2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1534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4724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304800"/>
            <a:ext cx="55626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8153400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আকরাম হোসেন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প্রভাষক , ইতিহাস</a:t>
            </a: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বালাগঞ্জ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কলেজ,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সিলেট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মোবাঃ 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01710848891</a:t>
            </a:r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: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akramhossain921@gmail.com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62600" y="1828800"/>
            <a:ext cx="2590800" cy="2819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 descr="C:\Users\Afsar Hosain\Desktop\Gmail-logo-768x4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343400"/>
            <a:ext cx="457200" cy="2571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838200"/>
            <a:ext cx="43434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133600"/>
            <a:ext cx="60198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একাদশ</a:t>
            </a:r>
          </a:p>
          <a:p>
            <a:r>
              <a:rPr lang="bn-IN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ইতিহাস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4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581400"/>
            <a:ext cx="6019800" cy="13234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দক্ষিণ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এশিয়ার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ইতিহাস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: ১৭৫৭-১৯৭১</a:t>
            </a:r>
            <a:endParaRPr lang="bn-IN" sz="4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0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762000"/>
            <a:ext cx="4495800" cy="5082540"/>
          </a:xfrm>
          <a:prstGeom prst="rect">
            <a:avLst/>
          </a:prstGeom>
        </p:spPr>
      </p:pic>
      <p:pic>
        <p:nvPicPr>
          <p:cNvPr id="5" name="Picture 4" descr="images (18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14400"/>
            <a:ext cx="4495800" cy="484113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/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r>
              <a:rPr lang="bn-IN" sz="9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914400" y="1828800"/>
            <a:ext cx="6705600" cy="2438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</a:rPr>
              <a:t>পলাশীর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যুদ্ধ</a:t>
            </a:r>
            <a:endParaRPr lang="en-US" sz="6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2020-10-14-22-49-27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685800"/>
            <a:ext cx="5867400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09600"/>
            <a:ext cx="3962400" cy="92333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57200" y="1752600"/>
            <a:ext cx="4495800" cy="99060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28600" y="2819400"/>
            <a:ext cx="7772400" cy="9906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পলাশীর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8600" y="3886200"/>
            <a:ext cx="7772400" cy="1219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পলাশীর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28600" y="5181600"/>
            <a:ext cx="7772400" cy="1143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ইংরেজদের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আধিপত্য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বিস্তারে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পলাশীর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যুদ্ধের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bn-IN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করতে পারবে। </a:t>
            </a:r>
          </a:p>
          <a:p>
            <a:pPr marL="342900" indent="-342900"/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2)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066800"/>
            <a:ext cx="4267200" cy="4876800"/>
          </a:xfrm>
          <a:prstGeom prst="rect">
            <a:avLst/>
          </a:prstGeom>
        </p:spPr>
      </p:pic>
      <p:pic>
        <p:nvPicPr>
          <p:cNvPr id="4" name="Picture 3" descr="images (21)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799" y="1066800"/>
            <a:ext cx="4495801" cy="487680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১৫৯৯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কোম্পানি</a:t>
            </a:r>
            <a:r>
              <a:rPr lang="en-US" sz="1700" dirty="0" smtClean="0"/>
              <a:t> </a:t>
            </a:r>
            <a:r>
              <a:rPr lang="en-US" sz="1700" dirty="0" err="1" smtClean="0"/>
              <a:t>গঠন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 ১৬০০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sz="1700" dirty="0" err="1" smtClean="0"/>
              <a:t>রাণির</a:t>
            </a:r>
            <a:r>
              <a:rPr lang="en-US" sz="1700" dirty="0" smtClean="0"/>
              <a:t> </a:t>
            </a:r>
            <a:r>
              <a:rPr lang="en-US" sz="1700" dirty="0" err="1" smtClean="0"/>
              <a:t>কাছ</a:t>
            </a:r>
            <a:r>
              <a:rPr lang="en-US" sz="1700" dirty="0" smtClean="0"/>
              <a:t> </a:t>
            </a:r>
            <a:r>
              <a:rPr lang="en-US" sz="1700" dirty="0" err="1" smtClean="0"/>
              <a:t>থেকে</a:t>
            </a:r>
            <a:r>
              <a:rPr lang="en-US" sz="1700" dirty="0" smtClean="0"/>
              <a:t> </a:t>
            </a:r>
            <a:r>
              <a:rPr lang="en-US" sz="1700" dirty="0" err="1" smtClean="0"/>
              <a:t>বাণিজ্য</a:t>
            </a:r>
            <a:r>
              <a:rPr lang="en-US" sz="1700" dirty="0" smtClean="0"/>
              <a:t> </a:t>
            </a:r>
            <a:r>
              <a:rPr lang="en-US" sz="1700" dirty="0" err="1" smtClean="0"/>
              <a:t>সনদ</a:t>
            </a:r>
            <a:r>
              <a:rPr lang="en-US" sz="1700" dirty="0" smtClean="0"/>
              <a:t> </a:t>
            </a:r>
            <a:r>
              <a:rPr lang="en-US" sz="1700" dirty="0" err="1" smtClean="0"/>
              <a:t>লাভ</a:t>
            </a:r>
            <a:r>
              <a:rPr lang="en-US" sz="1700" dirty="0" smtClean="0"/>
              <a:t> </a:t>
            </a:r>
            <a:r>
              <a:rPr lang="en-US" sz="1700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১৬১২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মুঘল</a:t>
            </a:r>
            <a:r>
              <a:rPr lang="en-US" dirty="0" smtClean="0"/>
              <a:t> </a:t>
            </a:r>
            <a:r>
              <a:rPr lang="en-US" dirty="0" err="1" smtClean="0"/>
              <a:t>সম্রাটের</a:t>
            </a:r>
            <a:r>
              <a:rPr lang="en-US" dirty="0" smtClean="0"/>
              <a:t> </a:t>
            </a:r>
            <a:r>
              <a:rPr lang="en-US" dirty="0" err="1" smtClean="0"/>
              <a:t>অনুমতি</a:t>
            </a:r>
            <a:r>
              <a:rPr lang="en-US" dirty="0" smtClean="0"/>
              <a:t> </a:t>
            </a:r>
            <a:r>
              <a:rPr lang="en-US" dirty="0" err="1" smtClean="0"/>
              <a:t>নিয়ে</a:t>
            </a:r>
            <a:r>
              <a:rPr lang="en-US" dirty="0" smtClean="0"/>
              <a:t> </a:t>
            </a:r>
            <a:r>
              <a:rPr lang="en-US" dirty="0" err="1" smtClean="0"/>
              <a:t>সুরাটে</a:t>
            </a:r>
            <a:r>
              <a:rPr lang="en-US" dirty="0" smtClean="0"/>
              <a:t> </a:t>
            </a:r>
            <a:r>
              <a:rPr lang="en-US" dirty="0" err="1" smtClean="0"/>
              <a:t>প্রথম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dirty="0" err="1" smtClean="0"/>
              <a:t>স্থাপন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276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১৬২৩ </a:t>
            </a:r>
            <a:r>
              <a:rPr lang="en-US" dirty="0" err="1" smtClean="0"/>
              <a:t>সালে</a:t>
            </a:r>
            <a:r>
              <a:rPr lang="en-US" dirty="0" smtClean="0"/>
              <a:t> 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জাহাঙ্গীরের</a:t>
            </a:r>
            <a:r>
              <a:rPr lang="en-US" dirty="0" smtClean="0"/>
              <a:t> </a:t>
            </a:r>
            <a:r>
              <a:rPr lang="en-US" dirty="0" err="1" smtClean="0"/>
              <a:t>কাছ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সমগ্র</a:t>
            </a:r>
            <a:r>
              <a:rPr lang="en-US" dirty="0" smtClean="0"/>
              <a:t> </a:t>
            </a:r>
            <a:r>
              <a:rPr lang="en-US" dirty="0" err="1" smtClean="0"/>
              <a:t>মুঘল</a:t>
            </a:r>
            <a:r>
              <a:rPr lang="en-US" dirty="0" smtClean="0"/>
              <a:t> </a:t>
            </a:r>
            <a:r>
              <a:rPr lang="en-US" dirty="0" err="1" smtClean="0"/>
              <a:t>সাম্রাজ্যে</a:t>
            </a:r>
            <a:r>
              <a:rPr lang="en-US" dirty="0" smtClean="0"/>
              <a:t> </a:t>
            </a:r>
            <a:r>
              <a:rPr lang="en-US" dirty="0" err="1" smtClean="0"/>
              <a:t>বিনা</a:t>
            </a:r>
            <a:r>
              <a:rPr lang="en-US" dirty="0" smtClean="0"/>
              <a:t> </a:t>
            </a:r>
            <a:r>
              <a:rPr lang="en-US" dirty="0" err="1" smtClean="0"/>
              <a:t>শুল্কে</a:t>
            </a:r>
            <a:r>
              <a:rPr lang="en-US" dirty="0" smtClean="0"/>
              <a:t> </a:t>
            </a:r>
            <a:r>
              <a:rPr lang="en-US" dirty="0" err="1" smtClean="0"/>
              <a:t>বাণিজ্য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অনুমতি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0386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১৬৫৮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 </a:t>
            </a:r>
            <a:r>
              <a:rPr lang="en-US" sz="1700" dirty="0" err="1" smtClean="0"/>
              <a:t>বাংলার</a:t>
            </a:r>
            <a:r>
              <a:rPr lang="en-US" sz="1700" dirty="0" smtClean="0"/>
              <a:t> </a:t>
            </a:r>
            <a:r>
              <a:rPr lang="en-US" sz="1700" dirty="0" err="1" smtClean="0"/>
              <a:t>নবাব</a:t>
            </a:r>
            <a:r>
              <a:rPr lang="en-US" sz="1700" dirty="0" smtClean="0"/>
              <a:t> </a:t>
            </a:r>
            <a:r>
              <a:rPr lang="en-US" sz="1700" dirty="0" err="1" smtClean="0"/>
              <a:t>শাহ</a:t>
            </a:r>
            <a:r>
              <a:rPr lang="en-US" sz="1700" dirty="0" smtClean="0"/>
              <a:t> </a:t>
            </a:r>
            <a:r>
              <a:rPr lang="en-US" sz="1700" dirty="0" err="1" smtClean="0"/>
              <a:t>সুজার</a:t>
            </a:r>
            <a:r>
              <a:rPr lang="en-US" sz="1700" dirty="0" smtClean="0"/>
              <a:t> </a:t>
            </a:r>
            <a:r>
              <a:rPr lang="en-US" sz="1700" dirty="0" err="1" smtClean="0"/>
              <a:t>কাছ</a:t>
            </a:r>
            <a:r>
              <a:rPr lang="en-US" sz="1700" dirty="0" smtClean="0"/>
              <a:t> </a:t>
            </a:r>
            <a:r>
              <a:rPr lang="en-US" sz="1700" dirty="0" err="1" smtClean="0"/>
              <a:t>থেকে</a:t>
            </a:r>
            <a:r>
              <a:rPr lang="en-US" sz="1700" dirty="0" smtClean="0"/>
              <a:t> </a:t>
            </a:r>
            <a:r>
              <a:rPr lang="en-US" sz="1700" dirty="0" err="1" smtClean="0"/>
              <a:t>সনদ</a:t>
            </a:r>
            <a:r>
              <a:rPr lang="en-US" sz="1700" dirty="0" smtClean="0"/>
              <a:t> </a:t>
            </a:r>
            <a:r>
              <a:rPr lang="en-US" sz="1700" dirty="0" err="1" smtClean="0"/>
              <a:t>নিয়ে</a:t>
            </a:r>
            <a:r>
              <a:rPr lang="en-US" sz="1700" dirty="0" smtClean="0"/>
              <a:t> </a:t>
            </a:r>
            <a:r>
              <a:rPr lang="en-US" dirty="0" err="1" smtClean="0"/>
              <a:t>হুগলিতে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পরবর্তীতে</a:t>
            </a:r>
            <a:r>
              <a:rPr lang="en-US" dirty="0" smtClean="0"/>
              <a:t> </a:t>
            </a:r>
            <a:r>
              <a:rPr lang="en-US" dirty="0" err="1" smtClean="0"/>
              <a:t>রাজমহল</a:t>
            </a:r>
            <a:r>
              <a:rPr lang="en-US" dirty="0" smtClean="0"/>
              <a:t>, </a:t>
            </a:r>
            <a:r>
              <a:rPr lang="en-US" dirty="0" err="1" smtClean="0"/>
              <a:t>মালদহ</a:t>
            </a:r>
            <a:r>
              <a:rPr lang="en-US" dirty="0" smtClean="0"/>
              <a:t>, </a:t>
            </a:r>
            <a:r>
              <a:rPr lang="en-US" dirty="0" err="1" smtClean="0"/>
              <a:t>কাশিমবাজার</a:t>
            </a:r>
            <a:r>
              <a:rPr lang="en-US" dirty="0" smtClean="0"/>
              <a:t> ও </a:t>
            </a:r>
            <a:r>
              <a:rPr lang="en-US" dirty="0" err="1" smtClean="0"/>
              <a:t>ঢাকায়</a:t>
            </a:r>
            <a:r>
              <a:rPr lang="en-US" dirty="0" smtClean="0"/>
              <a:t> </a:t>
            </a:r>
            <a:r>
              <a:rPr lang="en-US" dirty="0" err="1" smtClean="0"/>
              <a:t>বাণিজ্যকুঠি</a:t>
            </a:r>
            <a:r>
              <a:rPr lang="en-US" dirty="0" smtClean="0"/>
              <a:t> </a:t>
            </a:r>
            <a:r>
              <a:rPr lang="en-US" sz="1700" dirty="0" err="1" smtClean="0"/>
              <a:t>গড়ে</a:t>
            </a:r>
            <a:r>
              <a:rPr lang="en-US" sz="1700" dirty="0" smtClean="0"/>
              <a:t> </a:t>
            </a:r>
            <a:r>
              <a:rPr lang="en-US" sz="1700" dirty="0" err="1" smtClean="0"/>
              <a:t>তোলে</a:t>
            </a:r>
            <a:r>
              <a:rPr lang="en-US" sz="1700" dirty="0" smtClean="0"/>
              <a:t>। 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244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১৬৯০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জব</a:t>
            </a:r>
            <a:r>
              <a:rPr lang="en-US" dirty="0" smtClean="0"/>
              <a:t> </a:t>
            </a:r>
            <a:r>
              <a:rPr lang="en-US" dirty="0" err="1" smtClean="0"/>
              <a:t>চার্ণক</a:t>
            </a:r>
            <a:r>
              <a:rPr lang="en-US" dirty="0" smtClean="0"/>
              <a:t> </a:t>
            </a:r>
            <a:r>
              <a:rPr lang="en-US" dirty="0" err="1" smtClean="0"/>
              <a:t>কলকাতা</a:t>
            </a:r>
            <a:r>
              <a:rPr lang="en-US" dirty="0" smtClean="0"/>
              <a:t> </a:t>
            </a:r>
            <a:r>
              <a:rPr lang="en-US" dirty="0" err="1" smtClean="0"/>
              <a:t>নগরির</a:t>
            </a:r>
            <a:r>
              <a:rPr lang="en-US" dirty="0" smtClean="0"/>
              <a:t> </a:t>
            </a:r>
            <a:r>
              <a:rPr lang="en-US" dirty="0" err="1" smtClean="0"/>
              <a:t>গোড়াপত্তন</a:t>
            </a:r>
            <a:r>
              <a:rPr lang="en-US" dirty="0" smtClean="0"/>
              <a:t> </a:t>
            </a:r>
            <a:r>
              <a:rPr lang="en-US" dirty="0" err="1" smtClean="0"/>
              <a:t>করেন</a:t>
            </a:r>
            <a:r>
              <a:rPr lang="en-US" sz="1700" dirty="0" smtClean="0"/>
              <a:t>।</a:t>
            </a:r>
            <a:endParaRPr lang="en-US" sz="1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181600"/>
            <a:ext cx="868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১৭০০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কলকাতায়</a:t>
            </a:r>
            <a:r>
              <a:rPr lang="en-US" dirty="0" smtClean="0"/>
              <a:t> </a:t>
            </a:r>
            <a:r>
              <a:rPr lang="en-US" dirty="0" err="1" smtClean="0"/>
              <a:t>ফোর্ট</a:t>
            </a:r>
            <a:r>
              <a:rPr lang="en-US" dirty="0" smtClean="0"/>
              <a:t> </a:t>
            </a:r>
            <a:r>
              <a:rPr lang="en-US" dirty="0" err="1" smtClean="0"/>
              <a:t>উইলিয়াম</a:t>
            </a:r>
            <a:r>
              <a:rPr lang="en-US" dirty="0" smtClean="0"/>
              <a:t> </a:t>
            </a:r>
            <a:r>
              <a:rPr lang="en-US" dirty="0" err="1" smtClean="0"/>
              <a:t>দূর্গ</a:t>
            </a:r>
            <a:r>
              <a:rPr lang="en-US" dirty="0" smtClean="0"/>
              <a:t> </a:t>
            </a:r>
            <a:r>
              <a:rPr lang="en-US" dirty="0" err="1" smtClean="0"/>
              <a:t>নির্মান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endParaRPr lang="en-US" sz="1700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5638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 ১৭১৭ </a:t>
            </a:r>
            <a:r>
              <a:rPr lang="en-US" sz="1700" dirty="0" err="1" smtClean="0"/>
              <a:t>সালে</a:t>
            </a:r>
            <a:r>
              <a:rPr lang="en-US" sz="1700" dirty="0" smtClean="0"/>
              <a:t> </a:t>
            </a:r>
            <a:r>
              <a:rPr lang="en-US" dirty="0" err="1" smtClean="0"/>
              <a:t>সম্রাট</a:t>
            </a:r>
            <a:r>
              <a:rPr lang="en-US" dirty="0" smtClean="0"/>
              <a:t> </a:t>
            </a:r>
            <a:r>
              <a:rPr lang="en-US" dirty="0" err="1" smtClean="0"/>
              <a:t>ফররুখশিয়র</a:t>
            </a:r>
            <a:r>
              <a:rPr lang="en-US" dirty="0" smtClean="0"/>
              <a:t> </a:t>
            </a:r>
            <a:r>
              <a:rPr lang="en-US" dirty="0" err="1" smtClean="0"/>
              <a:t>রাজকীয়</a:t>
            </a:r>
            <a:r>
              <a:rPr lang="en-US" dirty="0" smtClean="0"/>
              <a:t> </a:t>
            </a:r>
            <a:r>
              <a:rPr lang="en-US" dirty="0" err="1" smtClean="0"/>
              <a:t>ফরমান</a:t>
            </a:r>
            <a:r>
              <a:rPr lang="en-US" dirty="0" smtClean="0"/>
              <a:t> </a:t>
            </a:r>
            <a:r>
              <a:rPr lang="en-US" dirty="0" err="1" smtClean="0"/>
              <a:t>ইংরেজদের</a:t>
            </a:r>
            <a:r>
              <a:rPr lang="en-US" dirty="0" smtClean="0"/>
              <a:t> </a:t>
            </a:r>
            <a:r>
              <a:rPr lang="en-US" dirty="0" err="1" smtClean="0"/>
              <a:t>অপ্রতিরোধ্য</a:t>
            </a:r>
            <a:r>
              <a:rPr lang="en-US" dirty="0" smtClean="0"/>
              <a:t> </a:t>
            </a:r>
            <a:r>
              <a:rPr lang="en-US" dirty="0" err="1" smtClean="0"/>
              <a:t>বাণিজ্যিক</a:t>
            </a:r>
            <a:r>
              <a:rPr lang="en-US" dirty="0" smtClean="0"/>
              <a:t> </a:t>
            </a:r>
            <a:r>
              <a:rPr lang="en-US" dirty="0" err="1" smtClean="0"/>
              <a:t>শক্তিতে</a:t>
            </a:r>
            <a:r>
              <a:rPr lang="en-US" dirty="0" smtClean="0"/>
              <a:t> </a:t>
            </a:r>
            <a:r>
              <a:rPr lang="en-US" dirty="0" err="1" smtClean="0"/>
              <a:t>পরিণত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 </a:t>
            </a:r>
            <a:endParaRPr lang="en-US" sz="1700" dirty="0"/>
          </a:p>
        </p:txBody>
      </p:sp>
      <p:sp>
        <p:nvSpPr>
          <p:cNvPr id="10" name="Oval 9"/>
          <p:cNvSpPr/>
          <p:nvPr/>
        </p:nvSpPr>
        <p:spPr>
          <a:xfrm>
            <a:off x="0" y="304800"/>
            <a:ext cx="8991600" cy="9144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ভারতে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ইংরেজ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ইস্ট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ইন্ডিয়া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কোম্পানির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কর্মকান্ড</a:t>
            </a:r>
            <a:endParaRPr lang="en-US" sz="28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1371600"/>
            <a:ext cx="48006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সুরাট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মুসলিপট্টম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হুগলি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কলকাতা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মুম্বাই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371600"/>
            <a:ext cx="3276600" cy="68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বাণিজ্যকুঠি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527</Words>
  <Application>Microsoft Office PowerPoint</Application>
  <PresentationFormat>On-screen Show (4:3)</PresentationFormat>
  <Paragraphs>92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মূল্যায়ন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123</cp:revision>
  <dcterms:created xsi:type="dcterms:W3CDTF">2006-08-16T00:00:00Z</dcterms:created>
  <dcterms:modified xsi:type="dcterms:W3CDTF">2020-11-04T10:29:04Z</dcterms:modified>
</cp:coreProperties>
</file>