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8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E9DC6-54A0-407E-A65E-8E8E337B94B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503AE-7263-4D45-96A8-DB8283005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5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1E414-84D3-48D4-A24D-D923300D00F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851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A3EB-E635-4574-ACAD-8B34BE973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A3747-94B2-4E67-943F-A2CFD91D2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B3ABC-BE0D-4CAC-BC89-DB800994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E1FB-E982-45CB-82F4-83DBD2FDCD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A66C6-E097-4A74-A1F9-E0959898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4633-B4F4-4614-8A7C-231E3103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44-BF6F-49F0-963F-7382B4D6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7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6D46-6E3D-42CD-B8EB-209494492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6230F-541D-4411-A65B-D03197D3A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DD17E-9BEB-412A-8A6D-3EE3A964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E1FB-E982-45CB-82F4-83DBD2FDCD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2421E-C06C-4519-B8F1-605D74D0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A2F3E-E094-446C-BE1D-6038D978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44-BF6F-49F0-963F-7382B4D6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3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224007-61FF-4765-859D-5D44FA932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CB880-BD01-4490-A245-D8B63B9E8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3E364-F390-47F3-975B-CCCC6936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E1FB-E982-45CB-82F4-83DBD2FDCD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58FC8-9319-4453-9D4E-4AC6F521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A112F-4765-49A1-91EF-33725911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44-BF6F-49F0-963F-7382B4D6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6AB6-CD90-461F-B8DD-ED3958A6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BF91-1E84-4BFF-851C-FEEF30894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DD6BD-5F7C-4267-8CA6-828426C6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E1FB-E982-45CB-82F4-83DBD2FDCD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5A513-B6C9-42A9-A983-A2869F2B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03963-80D7-4D01-A22D-E76EE4C5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44-BF6F-49F0-963F-7382B4D6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7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A070-8BB7-4B38-AC2C-04F49BC0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E84B8-EDDD-49B9-9305-6ECD6AFF9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7F3E3-A504-49D3-8700-82274AAE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E1FB-E982-45CB-82F4-83DBD2FDCD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A0776-B54E-4C88-B364-6747B214F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5A91F-4950-4CB3-97AC-9151B1A8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44-BF6F-49F0-963F-7382B4D6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9D42-827B-48D5-A803-8B927827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0ED6A-93EE-4F2D-BD3F-D0C2B1B94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31301-AF61-4B32-A6F9-AAA959187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C6B60-9BDE-4A49-9753-06915948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E1FB-E982-45CB-82F4-83DBD2FDCD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6C301-6DA3-492A-A0E5-9364C41F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2F816-EB29-487E-ACF8-81DF6E00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44-BF6F-49F0-963F-7382B4D6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4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F366-5FFF-4C3F-8423-8497C813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A43B6-3D1A-4364-860B-3DD1A384F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42119-9441-4157-8811-E46903C4A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BBEF5-6651-4A8B-B313-86184C37B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75D53-1324-4242-BDD8-588439592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BA947-19F9-4B32-A922-A4E60860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E1FB-E982-45CB-82F4-83DBD2FDCD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7F7D2B-3FF7-4FDB-90AB-53E13DAA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51B43-0BD0-46B0-863F-D12ACA36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44-BF6F-49F0-963F-7382B4D6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3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DF24-9A55-4C3A-95E3-55B37E0C3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FF0537-1667-40D2-8022-04A9999F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E1FB-E982-45CB-82F4-83DBD2FDCD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E944B-B7D0-40F6-85EB-F3C1AE45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1F1CF-FF87-48E3-B623-7F0A0A9A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44-BF6F-49F0-963F-7382B4D6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4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CBB50-E5F7-43FA-A4E6-60BCD3B9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E1FB-E982-45CB-82F4-83DBD2FDCD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D69C4-60CC-4CF0-B350-677F6F19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1F370-6D5D-4348-9A2F-63A0C99D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44-BF6F-49F0-963F-7382B4D6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B1B6-C456-4F23-97E5-3D9CBB16E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0F6DC-B7DB-4B8C-A4E6-85F94BE66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2707E-AB92-457A-ADCE-9AD5A837F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D6A95-D3B4-4CE0-8E5A-8169E998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E1FB-E982-45CB-82F4-83DBD2FDCD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3CE11-DE96-4283-B192-9954DDEF2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6FBC2-CC08-453F-833C-1F1D2CA0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44-BF6F-49F0-963F-7382B4D6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6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82A0-87D9-4962-9846-D6655265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35D66-55ED-4896-9FB3-A97C9057B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2ED24-E765-4C20-B89C-2D3E5F1CE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66968-240C-407A-8DE7-A781BC88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E1FB-E982-45CB-82F4-83DBD2FDCD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3D42C-834B-409B-8A89-1F3228FE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8A5DC-4B52-4B7C-B503-617E2CC6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FD44-BF6F-49F0-963F-7382B4D6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0E1C8-BAC4-494B-8BEC-C0F75D7A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EE44F-1DE7-48C4-83AE-CFBF95FB8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2914-FEA6-4129-8D1D-D2878A250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9E1FB-E982-45CB-82F4-83DBD2FDCDAB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0F915-E291-41C7-A200-7696F05A9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FC56A-4E3F-42C8-AD96-ACB8C2517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AFD44-BF6F-49F0-963F-7382B4D61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8F7353-396B-44BE-83E3-33512A2EF32A}"/>
              </a:ext>
            </a:extLst>
          </p:cNvPr>
          <p:cNvSpPr/>
          <p:nvPr/>
        </p:nvSpPr>
        <p:spPr>
          <a:xfrm>
            <a:off x="492369" y="309490"/>
            <a:ext cx="10691446" cy="58943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827E1F-A938-421B-A406-F0E449DE3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5" y="485336"/>
            <a:ext cx="9059594" cy="5458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6AFEBB-E1C1-47EE-B403-EE2E1A0DE6F1}"/>
              </a:ext>
            </a:extLst>
          </p:cNvPr>
          <p:cNvSpPr txBox="1"/>
          <p:nvPr/>
        </p:nvSpPr>
        <p:spPr>
          <a:xfrm>
            <a:off x="1252025" y="3643532"/>
            <a:ext cx="8806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</a:t>
            </a:r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াগতম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992C2-1126-4B75-BC64-ABC970D0C860}"/>
              </a:ext>
            </a:extLst>
          </p:cNvPr>
          <p:cNvSpPr txBox="1"/>
          <p:nvPr/>
        </p:nvSpPr>
        <p:spPr>
          <a:xfrm>
            <a:off x="9805182" y="422031"/>
            <a:ext cx="1758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২ 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52524" y="0"/>
                <a:ext cx="8886951" cy="693484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bn-BD" sz="3918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BD" sz="3918" u="sng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bn-BD" sz="3918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3918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AU" sz="3918" dirty="0">
                    <a:latin typeface="Times New Roman" pitchFamily="18" charset="0"/>
                    <a:cs typeface="Times New Roman" pitchFamily="18" charset="0"/>
                  </a:rPr>
                  <a:t>  2 – 5 – 12- 19- ………….</a:t>
                </a:r>
              </a:p>
              <a:p>
                <a:r>
                  <a:rPr lang="bn-BD" sz="3918" dirty="0">
                    <a:latin typeface="NikoshBAN" pitchFamily="2" charset="0"/>
                    <a:cs typeface="NikoshBAN" pitchFamily="2" charset="0"/>
                  </a:rPr>
                  <a:t>ধারাটির সাধারণ অন্তর  এবং </a:t>
                </a:r>
                <a:r>
                  <a:rPr lang="en-AU" sz="3918" dirty="0">
                    <a:latin typeface="Times New Roman" pitchFamily="18" charset="0"/>
                    <a:cs typeface="Times New Roman" pitchFamily="18" charset="0"/>
                  </a:rPr>
                  <a:t>12</a:t>
                </a:r>
                <a:r>
                  <a:rPr lang="bn-BD" sz="3918" dirty="0">
                    <a:latin typeface="NikoshBAN" pitchFamily="2" charset="0"/>
                    <a:cs typeface="NikoshBAN" pitchFamily="2" charset="0"/>
                  </a:rPr>
                  <a:t> তম পদ নির্ণয় কর ।</a:t>
                </a:r>
                <a:r>
                  <a:rPr lang="en-AU" sz="3918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bn-BD" sz="2939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3592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6258" u="sng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সমাধানঃ  </a:t>
                </a:r>
              </a:p>
              <a:p>
                <a:r>
                  <a:rPr lang="bn-BD" sz="2939" dirty="0">
                    <a:latin typeface="NikoshBAN" pitchFamily="2" charset="0"/>
                    <a:cs typeface="NikoshBAN" pitchFamily="2" charset="0"/>
                  </a:rPr>
                  <a:t>এখানে, ধারাটির প্রথম পদ , </a:t>
                </a:r>
                <a:r>
                  <a:rPr lang="en-AU" sz="2939" dirty="0">
                    <a:latin typeface="Times New Roman" pitchFamily="18" charset="0"/>
                    <a:cs typeface="NikoshBAN" pitchFamily="2" charset="0"/>
                  </a:rPr>
                  <a:t>a = 2, </a:t>
                </a:r>
                <a:r>
                  <a:rPr lang="bn-BD" sz="2939" dirty="0">
                    <a:latin typeface="Times New Roman" pitchFamily="18" charset="0"/>
                    <a:cs typeface="NikoshBAN" pitchFamily="2" charset="0"/>
                  </a:rPr>
                  <a:t>সাধারন অন্তর</a:t>
                </a:r>
                <a:r>
                  <a:rPr lang="en-AU" sz="2939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2939" dirty="0">
                    <a:latin typeface="Times New Roman" pitchFamily="18" charset="0"/>
                    <a:cs typeface="NikoshBAN" pitchFamily="2" charset="0"/>
                  </a:rPr>
                  <a:t>,</a:t>
                </a:r>
                <a:r>
                  <a:rPr lang="en-AU" sz="2939" dirty="0">
                    <a:latin typeface="Times New Roman" pitchFamily="18" charset="0"/>
                    <a:cs typeface="NikoshBAN" pitchFamily="2" charset="0"/>
                  </a:rPr>
                  <a:t>d = -5 – 2= </a:t>
                </a:r>
                <a:r>
                  <a:rPr lang="bn-BD" sz="2939" dirty="0">
                    <a:latin typeface="Times New Roman" pitchFamily="18" charset="0"/>
                    <a:cs typeface="NikoshBAN" pitchFamily="2" charset="0"/>
                  </a:rPr>
                  <a:t> -</a:t>
                </a:r>
                <a:r>
                  <a:rPr lang="en-AU" sz="2939" dirty="0">
                    <a:latin typeface="Times New Roman" pitchFamily="18" charset="0"/>
                    <a:cs typeface="NikoshBAN" pitchFamily="2" charset="0"/>
                  </a:rPr>
                  <a:t>7</a:t>
                </a:r>
                <a:endParaRPr lang="bn-BD" sz="2939" dirty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bn-BD" sz="2939" dirty="0">
                    <a:latin typeface="NikoshBAN" pitchFamily="2" charset="0"/>
                    <a:cs typeface="NikoshBAN" pitchFamily="2" charset="0"/>
                  </a:rPr>
                  <a:t>আমরা জানি, সমান্তর ধারার  </a:t>
                </a:r>
                <a:r>
                  <a:rPr lang="en-AU" sz="2939" dirty="0">
                    <a:latin typeface="NikoshBAN" pitchFamily="2" charset="0"/>
                    <a:cs typeface="NikoshBAN" pitchFamily="2" charset="0"/>
                  </a:rPr>
                  <a:t>n</a:t>
                </a:r>
                <a:r>
                  <a:rPr lang="bn-BD" sz="2939" dirty="0">
                    <a:latin typeface="NikoshBAN" pitchFamily="2" charset="0"/>
                    <a:cs typeface="NikoshBAN" pitchFamily="2" charset="0"/>
                  </a:rPr>
                  <a:t> তম পদ = </a:t>
                </a:r>
                <a:r>
                  <a:rPr lang="en-AU" sz="2939" dirty="0">
                    <a:latin typeface="NikoshBAN" pitchFamily="2" charset="0"/>
                    <a:cs typeface="NikoshBAN" pitchFamily="2" charset="0"/>
                  </a:rPr>
                  <a:t>a + ( n- </a:t>
                </a:r>
                <a:r>
                  <a:rPr lang="en-AU" sz="2939" dirty="0">
                    <a:latin typeface="Times New Roman" pitchFamily="18" charset="0"/>
                    <a:cs typeface="Times New Roman" pitchFamily="18" charset="0"/>
                  </a:rPr>
                  <a:t>1) d </a:t>
                </a:r>
              </a:p>
              <a:p>
                <a:r>
                  <a:rPr lang="en-AU" sz="2939" dirty="0">
                    <a:latin typeface="Times New Roman" pitchFamily="18" charset="0"/>
                    <a:cs typeface="Times New Roman" pitchFamily="18" charset="0"/>
                  </a:rPr>
                  <a:t>    12 </a:t>
                </a:r>
                <a:r>
                  <a:rPr lang="bn-BD" sz="2939" dirty="0">
                    <a:latin typeface="NikoshBAN" pitchFamily="2" charset="0"/>
                    <a:cs typeface="NikoshBAN" pitchFamily="2" charset="0"/>
                  </a:rPr>
                  <a:t>তম পদ </a:t>
                </a:r>
                <a:r>
                  <a:rPr lang="en-AU" sz="2939" dirty="0">
                    <a:latin typeface="Times New Roman" pitchFamily="18" charset="0"/>
                    <a:cs typeface="Times New Roman" pitchFamily="18" charset="0"/>
                  </a:rPr>
                  <a:t>                             = 2+ ( 12 – 1) ( - 7 )</a:t>
                </a:r>
              </a:p>
              <a:p>
                <a:r>
                  <a:rPr lang="en-AU" sz="2939" dirty="0">
                    <a:latin typeface="NikoshBAN" pitchFamily="2" charset="0"/>
                    <a:cs typeface="NikoshBAN" pitchFamily="2" charset="0"/>
                  </a:rPr>
                  <a:t>                                                  </a:t>
                </a:r>
                <a:r>
                  <a:rPr lang="en-AU" sz="2939" dirty="0">
                    <a:latin typeface="Times New Roman" pitchFamily="18" charset="0"/>
                    <a:cs typeface="Times New Roman" pitchFamily="18" charset="0"/>
                  </a:rPr>
                  <a:t>= 2 + 11</a:t>
                </a:r>
                <a14:m>
                  <m:oMath xmlns:m="http://schemas.openxmlformats.org/officeDocument/2006/math">
                    <m:r>
                      <a:rPr lang="en-AU" sz="2939" i="1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AU" sz="2939" dirty="0">
                    <a:latin typeface="NikoshBAN" pitchFamily="2" charset="0"/>
                    <a:cs typeface="NikoshBAN" pitchFamily="2" charset="0"/>
                  </a:rPr>
                  <a:t>( </a:t>
                </a:r>
                <a:r>
                  <a:rPr lang="en-AU" sz="2939" dirty="0">
                    <a:latin typeface="Times New Roman" pitchFamily="18" charset="0"/>
                    <a:cs typeface="Times New Roman" pitchFamily="18" charset="0"/>
                  </a:rPr>
                  <a:t>- 7) </a:t>
                </a:r>
              </a:p>
              <a:p>
                <a:r>
                  <a:rPr lang="en-AU" sz="2939" dirty="0">
                    <a:latin typeface="Times New Roman" pitchFamily="18" charset="0"/>
                    <a:cs typeface="Times New Roman" pitchFamily="18" charset="0"/>
                  </a:rPr>
                  <a:t>                                                  =  2 – 77 </a:t>
                </a:r>
              </a:p>
              <a:p>
                <a:r>
                  <a:rPr lang="en-AU" sz="2939" dirty="0">
                    <a:latin typeface="Times New Roman" pitchFamily="18" charset="0"/>
                    <a:cs typeface="Times New Roman" pitchFamily="18" charset="0"/>
                  </a:rPr>
                  <a:t>                                                  =   - 75</a:t>
                </a:r>
                <a:endParaRPr lang="bn-BD" sz="2939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BD" sz="2939" dirty="0">
                    <a:latin typeface="Times New Roman" pitchFamily="18" charset="0"/>
                    <a:cs typeface="NikoshBAN" pitchFamily="2" charset="0"/>
                  </a:rPr>
                  <a:t>     উত্তর    </a:t>
                </a:r>
                <a:r>
                  <a:rPr lang="en-AU" sz="2939" dirty="0">
                    <a:latin typeface="Times New Roman" pitchFamily="18" charset="0"/>
                    <a:cs typeface="Times New Roman" pitchFamily="18" charset="0"/>
                  </a:rPr>
                  <a:t>- 75</a:t>
                </a:r>
                <a:endParaRPr lang="bn-BD" sz="2939" dirty="0">
                  <a:latin typeface="Times New Roman" pitchFamily="18" charset="0"/>
                  <a:cs typeface="NikoshBAN" pitchFamily="2" charset="0"/>
                </a:endParaRPr>
              </a:p>
              <a:p>
                <a:endParaRPr lang="bn-BD" sz="2939" dirty="0">
                  <a:latin typeface="Times New Roman" pitchFamily="18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24" y="0"/>
                <a:ext cx="8886951" cy="6934847"/>
              </a:xfrm>
              <a:prstGeom prst="rect">
                <a:avLst/>
              </a:prstGeom>
              <a:blipFill>
                <a:blip r:embed="rId3"/>
                <a:stretch>
                  <a:fillRect l="-2651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FBA0A85-D5E3-4B23-8502-A9F8B9BA44A2}"/>
              </a:ext>
            </a:extLst>
          </p:cNvPr>
          <p:cNvSpPr txBox="1"/>
          <p:nvPr/>
        </p:nvSpPr>
        <p:spPr>
          <a:xfrm>
            <a:off x="10860258" y="393895"/>
            <a:ext cx="1331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৬মিঃ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5C7A94-B0FC-471F-9C93-D779905C4E3D}"/>
              </a:ext>
            </a:extLst>
          </p:cNvPr>
          <p:cNvSpPr txBox="1"/>
          <p:nvPr/>
        </p:nvSpPr>
        <p:spPr>
          <a:xfrm>
            <a:off x="2236763" y="928468"/>
            <a:ext cx="6893169" cy="1107996"/>
          </a:xfrm>
          <a:prstGeom prst="rect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3FED0-1407-4D4D-AB11-D408D562023D}"/>
              </a:ext>
            </a:extLst>
          </p:cNvPr>
          <p:cNvSpPr txBox="1"/>
          <p:nvPr/>
        </p:nvSpPr>
        <p:spPr>
          <a:xfrm>
            <a:off x="1899138" y="3277773"/>
            <a:ext cx="8637563" cy="707886"/>
          </a:xfrm>
          <a:prstGeom prst="rect">
            <a:avLst/>
          </a:prstGeom>
          <a:ln w="5715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+ 6+ 9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+……………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C752A-6B6E-4DCA-889F-125A9F8CC21B}"/>
              </a:ext>
            </a:extLst>
          </p:cNvPr>
          <p:cNvSpPr txBox="1"/>
          <p:nvPr/>
        </p:nvSpPr>
        <p:spPr>
          <a:xfrm>
            <a:off x="9973994" y="1181686"/>
            <a:ext cx="1491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0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14" y="401735"/>
            <a:ext cx="8625633" cy="59466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510" u="sng" dirty="0">
                <a:ln w="571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  </a:t>
            </a:r>
          </a:p>
          <a:p>
            <a:r>
              <a:rPr lang="bn-BD" sz="98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AU" sz="98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000" b="1" dirty="0">
                <a:latin typeface="Times New Roman" pitchFamily="18" charset="0"/>
                <a:cs typeface="Times New Roman" pitchFamily="18" charset="0"/>
              </a:rPr>
              <a:t>5+ 11 + 17 + 23 + ………. + 59 =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কত ?</a:t>
            </a:r>
          </a:p>
          <a:p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endParaRPr lang="bn-BD" sz="3592" b="1" dirty="0">
              <a:latin typeface="NikoshBAN" pitchFamily="2" charset="0"/>
              <a:cs typeface="NikoshBAN" pitchFamily="2" charset="0"/>
            </a:endParaRPr>
          </a:p>
          <a:p>
            <a:endParaRPr lang="bn-BD" sz="3592" b="1" dirty="0">
              <a:latin typeface="NikoshBAN" pitchFamily="2" charset="0"/>
              <a:cs typeface="NikoshBAN" pitchFamily="2" charset="0"/>
            </a:endParaRPr>
          </a:p>
          <a:p>
            <a:endParaRPr lang="bn-BD" sz="3592" b="1" dirty="0">
              <a:latin typeface="NikoshBAN" pitchFamily="2" charset="0"/>
              <a:cs typeface="NikoshBAN" pitchFamily="2" charset="0"/>
            </a:endParaRPr>
          </a:p>
          <a:p>
            <a:endParaRPr lang="bn-BD" sz="3592" dirty="0">
              <a:latin typeface="NikoshBAN" pitchFamily="2" charset="0"/>
              <a:cs typeface="NikoshBAN" pitchFamily="2" charset="0"/>
            </a:endParaRPr>
          </a:p>
          <a:p>
            <a:endParaRPr lang="bn-BD" sz="3592" dirty="0">
              <a:latin typeface="NikoshBAN" pitchFamily="2" charset="0"/>
              <a:cs typeface="NikoshBAN" pitchFamily="2" charset="0"/>
            </a:endParaRPr>
          </a:p>
          <a:p>
            <a:r>
              <a:rPr lang="bn-BD" sz="3592" dirty="0">
                <a:latin typeface="NikoshBAN" pitchFamily="2" charset="0"/>
                <a:cs typeface="NikoshBAN" pitchFamily="2" charset="0"/>
              </a:rPr>
              <a:t> </a:t>
            </a:r>
            <a:endParaRPr lang="bn-BD" sz="3592" dirty="0"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718ED-011B-4EF3-AD47-7A3B518B4C0A}"/>
              </a:ext>
            </a:extLst>
          </p:cNvPr>
          <p:cNvSpPr txBox="1"/>
          <p:nvPr/>
        </p:nvSpPr>
        <p:spPr>
          <a:xfrm>
            <a:off x="10592972" y="604911"/>
            <a:ext cx="120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7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3231" y="345465"/>
                <a:ext cx="8832980" cy="624581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762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939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4354" u="sng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সমস্যাঃ</a:t>
                </a:r>
                <a:r>
                  <a:rPr lang="bn-BD" sz="4354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4354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AU" sz="4354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AU" sz="2939" dirty="0">
                    <a:latin typeface="Times New Roman" pitchFamily="18" charset="0"/>
                    <a:cs typeface="Times New Roman" pitchFamily="18" charset="0"/>
                  </a:rPr>
                  <a:t>8 + 16 + 24 + ………. </a:t>
                </a:r>
                <a:r>
                  <a:rPr lang="bn-BD" sz="2939" dirty="0">
                    <a:latin typeface="NikoshBAN" pitchFamily="2" charset="0"/>
                    <a:cs typeface="NikoshBAN" pitchFamily="2" charset="0"/>
                  </a:rPr>
                  <a:t>ধারাটির প্রথম </a:t>
                </a:r>
                <a:r>
                  <a:rPr lang="en-AU" sz="2939" dirty="0">
                    <a:latin typeface="Times New Roman" pitchFamily="18" charset="0"/>
                    <a:cs typeface="Times New Roman" pitchFamily="18" charset="0"/>
                  </a:rPr>
                  <a:t>9</a:t>
                </a:r>
                <a:r>
                  <a:rPr lang="bn-BD" sz="2939" dirty="0">
                    <a:latin typeface="NikoshBAN" pitchFamily="2" charset="0"/>
                    <a:cs typeface="NikoshBAN" pitchFamily="2" charset="0"/>
                  </a:rPr>
                  <a:t> টি পদের সমস্টি কত ?</a:t>
                </a:r>
                <a:r>
                  <a:rPr lang="en-AU" sz="2939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AU" sz="98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918" u="sng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সমাধানঃ </a:t>
                </a:r>
                <a:endParaRPr lang="en-AU" sz="980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এখানে, ধারাটি একটি সমান্তর ধারা ,</a:t>
                </a:r>
                <a:r>
                  <a:rPr lang="en-AU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যার প্রথম পদ , </a:t>
                </a:r>
                <a:r>
                  <a:rPr lang="en-AU" sz="2400" dirty="0">
                    <a:latin typeface="NikoshBAN" pitchFamily="2" charset="0"/>
                    <a:cs typeface="NikoshBAN" pitchFamily="2" charset="0"/>
                  </a:rPr>
                  <a:t>a =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bn-BD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   সাধারন অন্তর</a:t>
                </a:r>
                <a:r>
                  <a:rPr lang="en-AU" sz="2400" dirty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d = 16 – 8 = 8 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আমরা জানি, সমান্তর ধারার </a:t>
                </a:r>
                <a:r>
                  <a:rPr lang="en-AU" sz="2400" dirty="0"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তম পদের সমস্টি 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num>
                      <m:den>
                        <m:r>
                          <a:rPr lang="en-AU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2400" i="1" dirty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AU" sz="2400" dirty="0">
                    <a:latin typeface="NikoshBAN" pitchFamily="2" charset="0"/>
                    <a:cs typeface="NikoshBAN" pitchFamily="2" charset="0"/>
                  </a:rPr>
                  <a:t>{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2a + (n – 1 ) d }</a:t>
                </a:r>
              </a:p>
              <a:p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9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তম পদের সমস্টি  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AU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AU" sz="240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latin typeface="NikoshBAN" pitchFamily="2" charset="0"/>
                    <a:cs typeface="NikoshBAN" pitchFamily="2" charset="0"/>
                  </a:rPr>
                  <a:t>{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8 + ( 9 – 1 ) 8 }</a:t>
                </a:r>
              </a:p>
              <a:p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AU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{ 16 + 8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A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8</m:t>
                    </m:r>
                    <m:r>
                      <a:rPr lang="en-A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 } </m:t>
                    </m:r>
                  </m:oMath>
                </a14:m>
                <a:endParaRPr lang="en-AU" sz="24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AU" sz="2400" dirty="0">
                    <a:latin typeface="NikoshBAN" pitchFamily="2" charset="0"/>
                    <a:cs typeface="NikoshBAN" pitchFamily="2" charset="0"/>
                  </a:rPr>
                  <a:t>                          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AU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sz="2400" dirty="0">
                    <a:latin typeface="NikoshBAN" pitchFamily="2" charset="0"/>
                    <a:cs typeface="NikoshBAN" pitchFamily="2" charset="0"/>
                  </a:rPr>
                  <a:t> {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16 + 64 } </a:t>
                </a:r>
              </a:p>
              <a:p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        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AU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2400" i="1" dirty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AU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80</a:t>
                </a:r>
              </a:p>
              <a:p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                           =  9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AU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40 </a:t>
                </a:r>
              </a:p>
              <a:p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                           =   360</a:t>
                </a: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উত্তরঃ </a:t>
                </a:r>
                <a:r>
                  <a:rPr lang="en-AU" sz="2400" dirty="0">
                    <a:latin typeface="Times New Roman" pitchFamily="18" charset="0"/>
                    <a:cs typeface="Times New Roman" pitchFamily="18" charset="0"/>
                  </a:rPr>
                  <a:t>360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31" y="345465"/>
                <a:ext cx="8832980" cy="6245812"/>
              </a:xfrm>
              <a:prstGeom prst="rect">
                <a:avLst/>
              </a:prstGeom>
              <a:blipFill>
                <a:blip r:embed="rId2"/>
                <a:stretch>
                  <a:fillRect l="-1505" t="-2122" b="-771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C54928-EDA1-44FD-A4F3-1B33DA92E7AD}"/>
              </a:ext>
            </a:extLst>
          </p:cNvPr>
          <p:cNvSpPr txBox="1"/>
          <p:nvPr/>
        </p:nvSpPr>
        <p:spPr>
          <a:xfrm>
            <a:off x="10916529" y="562708"/>
            <a:ext cx="127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৫মিঃ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776" y="360265"/>
            <a:ext cx="9123265" cy="62566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939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034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034" u="sng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bn-BD" sz="2939" u="sng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AU" sz="293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939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92" b="1" dirty="0">
                <a:latin typeface="NikoshBAN" pitchFamily="2" charset="0"/>
                <a:cs typeface="NikoshBAN" pitchFamily="2" charset="0"/>
              </a:rPr>
              <a:t>১। অনুক্রম কাকে বলে । </a:t>
            </a:r>
          </a:p>
          <a:p>
            <a:r>
              <a:rPr lang="en-AU" sz="359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92" b="1" dirty="0">
                <a:latin typeface="NikoshBAN" pitchFamily="2" charset="0"/>
                <a:cs typeface="NikoshBAN" pitchFamily="2" charset="0"/>
              </a:rPr>
              <a:t>২ । ধারা কাকে বলে  । </a:t>
            </a:r>
            <a:endParaRPr lang="en-AU" sz="3592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592" b="1" dirty="0">
                <a:latin typeface="NikoshBAN" pitchFamily="2" charset="0"/>
                <a:cs typeface="NikoshBAN" pitchFamily="2" charset="0"/>
              </a:rPr>
              <a:t> ৩। সমান্তর ধারা কাকে বলে । </a:t>
            </a:r>
          </a:p>
          <a:p>
            <a:r>
              <a:rPr lang="en-AU" sz="3592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92" b="1" dirty="0">
                <a:latin typeface="NikoshBAN" pitchFamily="2" charset="0"/>
                <a:cs typeface="NikoshBAN" pitchFamily="2" charset="0"/>
              </a:rPr>
              <a:t>৪। ২ + ৬ + ১০ + ১৪ + </a:t>
            </a:r>
            <a:r>
              <a:rPr lang="en-AU" sz="3592" b="1" dirty="0"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bn-BD" sz="3592" b="1" dirty="0">
                <a:latin typeface="NikoshBAN" pitchFamily="2" charset="0"/>
                <a:cs typeface="NikoshBAN" pitchFamily="2" charset="0"/>
              </a:rPr>
              <a:t>   ধারাটির প্রথম পদ এবং </a:t>
            </a:r>
            <a:r>
              <a:rPr lang="en-AU" sz="3592" b="1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592" b="1" dirty="0">
                <a:latin typeface="NikoshBAN" pitchFamily="2" charset="0"/>
                <a:cs typeface="NikoshBAN" pitchFamily="2" charset="0"/>
              </a:rPr>
              <a:t>সাধারন অন্তর কত । </a:t>
            </a:r>
            <a:r>
              <a:rPr lang="en-AU" sz="3592" b="1" dirty="0">
                <a:latin typeface="NikoshBAN" pitchFamily="2" charset="0"/>
                <a:cs typeface="NikoshBAN" pitchFamily="2" charset="0"/>
              </a:rPr>
              <a:t>  </a:t>
            </a:r>
            <a:endParaRPr lang="bn-BD" sz="3592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592" b="1" dirty="0">
                <a:latin typeface="NikoshBAN" pitchFamily="2" charset="0"/>
                <a:cs typeface="NikoshBAN" pitchFamily="2" charset="0"/>
              </a:rPr>
              <a:t> ৫। ৭ + ১২ + ১৭ +</a:t>
            </a:r>
            <a:r>
              <a:rPr lang="en-AU" sz="3592" b="1" dirty="0">
                <a:latin typeface="NikoshBAN" pitchFamily="2" charset="0"/>
                <a:cs typeface="NikoshBAN" pitchFamily="2" charset="0"/>
              </a:rPr>
              <a:t>………</a:t>
            </a:r>
            <a:r>
              <a:rPr lang="bn-BD" sz="3592" b="1" dirty="0">
                <a:latin typeface="NikoshBAN" pitchFamily="2" charset="0"/>
                <a:cs typeface="NikoshBAN" pitchFamily="2" charset="0"/>
              </a:rPr>
              <a:t>      ধারাটির  ৩০ টি পদের সমস্টি কত । </a:t>
            </a:r>
            <a:endParaRPr lang="en-AU" sz="3592" b="1" dirty="0">
              <a:latin typeface="NikoshBAN" pitchFamily="2" charset="0"/>
              <a:cs typeface="NikoshBAN" pitchFamily="2" charset="0"/>
            </a:endParaRPr>
          </a:p>
          <a:p>
            <a:endParaRPr lang="en-AU" sz="2939" dirty="0">
              <a:latin typeface="NikoshBAN" pitchFamily="2" charset="0"/>
              <a:cs typeface="NikoshBAN" pitchFamily="2" charset="0"/>
            </a:endParaRPr>
          </a:p>
          <a:p>
            <a:endParaRPr lang="en-AU" sz="293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97BFD-EBC7-4D87-8DC6-B4BFA952F777}"/>
              </a:ext>
            </a:extLst>
          </p:cNvPr>
          <p:cNvSpPr txBox="1"/>
          <p:nvPr/>
        </p:nvSpPr>
        <p:spPr>
          <a:xfrm>
            <a:off x="11071274" y="675249"/>
            <a:ext cx="928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9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775" y="443205"/>
            <a:ext cx="8750041" cy="45815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980" dirty="0"/>
              <a:t> </a:t>
            </a:r>
            <a:r>
              <a:rPr lang="bn-BD" sz="98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510" u="sng" dirty="0">
                <a:latin typeface="NikoshBAN" pitchFamily="2" charset="0"/>
                <a:cs typeface="NikoshBAN" pitchFamily="2" charset="0"/>
              </a:rPr>
              <a:t>বাড়ীর কাজ  </a:t>
            </a:r>
          </a:p>
          <a:p>
            <a:pPr algn="ctr"/>
            <a:endParaRPr lang="bn-BD" sz="751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98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35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AU" sz="4354" dirty="0">
                <a:latin typeface="Times New Roman" pitchFamily="18" charset="0"/>
                <a:cs typeface="Times New Roman" pitchFamily="18" charset="0"/>
              </a:rPr>
              <a:t>4 + 7 + 10 + 13 + </a:t>
            </a:r>
            <a:r>
              <a:rPr lang="en-AU" sz="3265" dirty="0">
                <a:latin typeface="Times New Roman" pitchFamily="18" charset="0"/>
                <a:cs typeface="Times New Roman" pitchFamily="18" charset="0"/>
              </a:rPr>
              <a:t>………. </a:t>
            </a:r>
            <a:r>
              <a:rPr lang="bn-BD" sz="32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918" dirty="0">
                <a:latin typeface="NikoshBAN" panose="02000000000000000000" pitchFamily="2" charset="0"/>
                <a:cs typeface="NikoshBAN" panose="02000000000000000000" pitchFamily="2" charset="0"/>
              </a:rPr>
              <a:t>ধারাটির কোন পদ</a:t>
            </a:r>
            <a:r>
              <a:rPr lang="en-AU" sz="3918" dirty="0">
                <a:latin typeface="Times New Roman" pitchFamily="18" charset="0"/>
                <a:cs typeface="Times New Roman" pitchFamily="18" charset="0"/>
              </a:rPr>
              <a:t> 301</a:t>
            </a:r>
            <a:r>
              <a:rPr lang="bn-BD" sz="3918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bn-BD" sz="980" dirty="0">
              <a:latin typeface="Times New Roman" pitchFamily="18" charset="0"/>
              <a:cs typeface="Times New Roman" pitchFamily="18" charset="0"/>
            </a:endParaRPr>
          </a:p>
          <a:p>
            <a:endParaRPr lang="bn-BD" sz="980" dirty="0">
              <a:latin typeface="Times New Roman" pitchFamily="18" charset="0"/>
              <a:cs typeface="Times New Roman" pitchFamily="18" charset="0"/>
            </a:endParaRPr>
          </a:p>
          <a:p>
            <a:endParaRPr lang="bn-BD" sz="980" dirty="0">
              <a:latin typeface="Times New Roman" pitchFamily="18" charset="0"/>
            </a:endParaRPr>
          </a:p>
          <a:p>
            <a:endParaRPr lang="bn-BD" sz="980" dirty="0">
              <a:latin typeface="Times New Roman" pitchFamily="18" charset="0"/>
            </a:endParaRPr>
          </a:p>
          <a:p>
            <a:endParaRPr lang="en-AU" sz="98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85453-D81D-4816-818C-23D14C969D63}"/>
              </a:ext>
            </a:extLst>
          </p:cNvPr>
          <p:cNvSpPr txBox="1"/>
          <p:nvPr/>
        </p:nvSpPr>
        <p:spPr>
          <a:xfrm>
            <a:off x="10733649" y="858129"/>
            <a:ext cx="1195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২মিঃ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1715" y="328323"/>
            <a:ext cx="8708571" cy="565334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034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034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</a:p>
          <a:p>
            <a:pPr algn="ctr"/>
            <a:endParaRPr lang="bn-BD" sz="9034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9034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AU" sz="9034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194">
            <a:off x="2405225" y="2545990"/>
            <a:ext cx="2612573" cy="2447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4796">
            <a:off x="6410831" y="2537097"/>
            <a:ext cx="2612573" cy="24479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E73231-1F14-4900-85FA-395CC92C9176}"/>
              </a:ext>
            </a:extLst>
          </p:cNvPr>
          <p:cNvSpPr txBox="1"/>
          <p:nvPr/>
        </p:nvSpPr>
        <p:spPr>
          <a:xfrm>
            <a:off x="10761785" y="576775"/>
            <a:ext cx="1237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১মিঃ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123" y="134448"/>
            <a:ext cx="8584163" cy="1372925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 wrap="square" lIns="132189" tIns="66096" rIns="132189" bIns="66096" rtlCol="0">
            <a:spAutoFit/>
          </a:bodyPr>
          <a:lstStyle/>
          <a:p>
            <a:pPr algn="ctr"/>
            <a:r>
              <a:rPr lang="bn-BD" sz="8054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AU" sz="805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123" y="1892338"/>
            <a:ext cx="8169469" cy="4563927"/>
          </a:xfrm>
          <a:prstGeom prst="rect">
            <a:avLst/>
          </a:prstGeom>
          <a:ln w="76200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32189" tIns="66096" rIns="132189" bIns="66096" rtlCol="0">
            <a:spAutoFit/>
          </a:bodyPr>
          <a:lstStyle/>
          <a:p>
            <a:pPr algn="ctr"/>
            <a:r>
              <a:rPr lang="en-US" sz="4789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সুদীপ্ত</a:t>
            </a:r>
            <a:r>
              <a:rPr lang="en-US" sz="4789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89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789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89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বর্মা</a:t>
            </a:r>
            <a:r>
              <a:rPr lang="en-US" sz="4789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789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789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89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789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789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কালীরহাট</a:t>
            </a:r>
            <a:r>
              <a:rPr lang="bn-BD" sz="435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উচ্চ বিদ্যালয় </a:t>
            </a:r>
          </a:p>
          <a:p>
            <a:pPr algn="ctr"/>
            <a:r>
              <a:rPr lang="bn-BD" sz="435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 শিক্ষক ( গনিত) </a:t>
            </a:r>
          </a:p>
          <a:p>
            <a:pPr algn="ctr"/>
            <a:r>
              <a:rPr lang="en-US" sz="4354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পাটগ্রাম,লালমনিরহাট</a:t>
            </a:r>
            <a:r>
              <a:rPr lang="en-US" sz="435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35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AU" sz="571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A4FF7-91DC-4203-9671-20BD837E38CE}"/>
              </a:ext>
            </a:extLst>
          </p:cNvPr>
          <p:cNvSpPr txBox="1"/>
          <p:nvPr/>
        </p:nvSpPr>
        <p:spPr>
          <a:xfrm>
            <a:off x="10325877" y="2264899"/>
            <a:ext cx="161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১ মিঃ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8E94E-177C-459B-8042-2265AD92F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0" t="21677" r="36715" b="10859"/>
          <a:stretch/>
        </p:blipFill>
        <p:spPr>
          <a:xfrm rot="5400000">
            <a:off x="1624816" y="2570870"/>
            <a:ext cx="2433711" cy="17162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05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889" y="1"/>
            <a:ext cx="8623497" cy="70845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>
            <a:solidFill>
              <a:srgbClr val="C00000"/>
            </a:solidFill>
          </a:ln>
          <a:scene3d>
            <a:camera prst="perspectiveFront"/>
            <a:lightRig rig="threePt" dir="t"/>
          </a:scene3d>
        </p:spPr>
        <p:txBody>
          <a:bodyPr wrap="square" lIns="132189" tIns="66096" rIns="132189" bIns="66096" rtlCol="0">
            <a:spAutoFit/>
          </a:bodyPr>
          <a:lstStyle/>
          <a:p>
            <a:endParaRPr lang="bn-BD" sz="7728" dirty="0">
              <a:latin typeface="NikoshBAN" pitchFamily="2" charset="0"/>
              <a:cs typeface="NikoshBAN" pitchFamily="2" charset="0"/>
            </a:endParaRPr>
          </a:p>
          <a:p>
            <a:r>
              <a:rPr lang="bn-BD" sz="11646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7728" dirty="0">
              <a:latin typeface="NikoshBAN" pitchFamily="2" charset="0"/>
              <a:cs typeface="NikoshBAN" pitchFamily="2" charset="0"/>
            </a:endParaRPr>
          </a:p>
          <a:p>
            <a:r>
              <a:rPr lang="bn-BD" sz="1034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1646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7728" dirty="0">
              <a:latin typeface="NikoshBAN" pitchFamily="2" charset="0"/>
              <a:cs typeface="NikoshBAN" pitchFamily="2" charset="0"/>
            </a:endParaRPr>
          </a:p>
          <a:p>
            <a:r>
              <a:rPr lang="bn-BD" sz="7728" dirty="0">
                <a:latin typeface="NikoshBAN" pitchFamily="2" charset="0"/>
                <a:cs typeface="NikoshBAN" pitchFamily="2" charset="0"/>
              </a:rPr>
              <a:t> </a:t>
            </a:r>
            <a:endParaRPr lang="en-AU" sz="7728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4041" y="114511"/>
            <a:ext cx="6220408" cy="1482585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034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শ্রেণীঃ   নবম </a:t>
            </a:r>
            <a:endParaRPr lang="en-AU" sz="9034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4041" y="1989448"/>
            <a:ext cx="6220408" cy="1482585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034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  গনিত </a:t>
            </a:r>
            <a:endParaRPr lang="en-AU" sz="9034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000DA-C4C2-47F1-AC27-CC64C678F9F3}"/>
              </a:ext>
            </a:extLst>
          </p:cNvPr>
          <p:cNvSpPr txBox="1"/>
          <p:nvPr/>
        </p:nvSpPr>
        <p:spPr>
          <a:xfrm>
            <a:off x="10156874" y="633046"/>
            <a:ext cx="1336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7EBF78-09C2-43F8-A92E-F0EBB61E1E73}"/>
              </a:ext>
            </a:extLst>
          </p:cNvPr>
          <p:cNvSpPr txBox="1"/>
          <p:nvPr/>
        </p:nvSpPr>
        <p:spPr>
          <a:xfrm>
            <a:off x="2654040" y="5658990"/>
            <a:ext cx="6039793" cy="1323439"/>
          </a:xfrm>
          <a:prstGeom prst="rect">
            <a:avLst/>
          </a:prstGeom>
          <a:ln w="5715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 সময়ঃ ৫০মিঃ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53488-1901-4225-9A7A-66D5471B86CE}"/>
              </a:ext>
            </a:extLst>
          </p:cNvPr>
          <p:cNvSpPr txBox="1"/>
          <p:nvPr/>
        </p:nvSpPr>
        <p:spPr>
          <a:xfrm>
            <a:off x="2621151" y="4010432"/>
            <a:ext cx="6220408" cy="1015663"/>
          </a:xfrm>
          <a:prstGeom prst="rect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১৩ /সমান্তর ধারা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775" y="318796"/>
            <a:ext cx="8756368" cy="1481865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lIns="132189" tIns="66096" rIns="132189" bIns="66096" rtlCol="0">
            <a:spAutoFit/>
          </a:bodyPr>
          <a:lstStyle/>
          <a:p>
            <a:pPr algn="ctr"/>
            <a:r>
              <a:rPr lang="bn-BD" sz="8762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8762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AU" sz="8762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8775" y="2266455"/>
            <a:ext cx="8839307" cy="46138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rgbClr val="C00000"/>
            </a:solidFill>
          </a:ln>
        </p:spPr>
        <p:txBody>
          <a:bodyPr wrap="square" lIns="132189" tIns="66096" rIns="132189" bIns="66096" rtlCol="0">
            <a:spAutoFit/>
          </a:bodyPr>
          <a:lstStyle/>
          <a:p>
            <a:r>
              <a:rPr lang="bn-BD" sz="5714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শিক্ষার্থিরা -   </a:t>
            </a:r>
          </a:p>
          <a:p>
            <a:r>
              <a:rPr lang="bn-BD" sz="468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অনুক্রম ও ধারা কি বলতে পারবে । </a:t>
            </a:r>
          </a:p>
          <a:p>
            <a:r>
              <a:rPr lang="bn-BD" sz="468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সমান্তর ধারা ব্যাখ্যা করতে পারবে । </a:t>
            </a:r>
          </a:p>
          <a:p>
            <a:r>
              <a:rPr lang="bn-BD" sz="468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সূত্র প্রয়োগ করে সমান্তর ধারার পদসংখ্যা ও সমস্টি নির্নয় করতে পারবে । </a:t>
            </a:r>
          </a:p>
          <a:p>
            <a:endParaRPr lang="en-AU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19D4A-C984-4E43-A6D5-1360388E4636}"/>
              </a:ext>
            </a:extLst>
          </p:cNvPr>
          <p:cNvSpPr txBox="1"/>
          <p:nvPr/>
        </p:nvSpPr>
        <p:spPr>
          <a:xfrm>
            <a:off x="10818055" y="506437"/>
            <a:ext cx="106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মিঃ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4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01890" y="2265455"/>
            <a:ext cx="2307759" cy="16854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189" tIns="66096" rIns="132189" bIns="66096" rtlCol="0" anchor="ctr"/>
          <a:lstStyle/>
          <a:p>
            <a:pPr algn="ctr"/>
            <a:r>
              <a:rPr lang="bn-BD" sz="4082" dirty="0">
                <a:latin typeface="NikoshBAN" pitchFamily="2" charset="0"/>
                <a:cs typeface="NikoshBAN" pitchFamily="2" charset="0"/>
              </a:rPr>
              <a:t>অনুক্রম</a:t>
            </a:r>
            <a:r>
              <a:rPr lang="bn-BD" sz="980" dirty="0">
                <a:latin typeface="NikoshBAN" pitchFamily="2" charset="0"/>
                <a:cs typeface="NikoshBAN" pitchFamily="2" charset="0"/>
              </a:rPr>
              <a:t> </a:t>
            </a:r>
            <a:endParaRPr lang="en-AU" sz="9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36366" y="2246728"/>
            <a:ext cx="2367645" cy="236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189" tIns="66096" rIns="132189" bIns="66096" rtlCol="0" anchor="ctr"/>
          <a:lstStyle/>
          <a:p>
            <a:pPr algn="ctr"/>
            <a:endParaRPr lang="en-AU" sz="98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93" y="2896456"/>
            <a:ext cx="1387929" cy="970301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5" name="Right Arrow 4"/>
          <p:cNvSpPr/>
          <p:nvPr/>
        </p:nvSpPr>
        <p:spPr>
          <a:xfrm>
            <a:off x="3269048" y="2166604"/>
            <a:ext cx="2027287" cy="2199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189" tIns="66096" rIns="132189" bIns="66096" rtlCol="0" anchor="ctr"/>
          <a:lstStyle/>
          <a:p>
            <a:pPr algn="ctr"/>
            <a:endParaRPr lang="en-AU" sz="98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66" y="2826582"/>
            <a:ext cx="1565492" cy="972311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5543610" y="4866436"/>
            <a:ext cx="1894752" cy="1371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189" tIns="66096" rIns="132189" bIns="66096" rtlCol="0" anchor="ctr"/>
          <a:lstStyle/>
          <a:p>
            <a:pPr algn="ctr"/>
            <a:endParaRPr lang="en-AU" sz="98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7985"/>
            <a:ext cx="994391" cy="801539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5120063" y="3916590"/>
            <a:ext cx="3172465" cy="1104404"/>
          </a:xfrm>
          <a:prstGeom prst="upArrow">
            <a:avLst>
              <a:gd name="adj1" fmla="val 50000"/>
              <a:gd name="adj2" fmla="val 51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189" tIns="66096" rIns="132189" bIns="66096" rtlCol="0" anchor="ctr"/>
          <a:lstStyle/>
          <a:p>
            <a:pPr algn="ctr"/>
            <a:endParaRPr lang="en-AU" sz="98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10" y="4012381"/>
            <a:ext cx="1614832" cy="1128927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8860748" y="2156053"/>
            <a:ext cx="1224643" cy="160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189" tIns="66096" rIns="132189" bIns="66096" rtlCol="0" anchor="ctr"/>
          <a:lstStyle/>
          <a:p>
            <a:pPr algn="ctr"/>
            <a:endParaRPr lang="en-AU" sz="98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42" y="2231636"/>
            <a:ext cx="2021941" cy="1600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37" y="2688549"/>
            <a:ext cx="1253534" cy="838843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7281468" y="2350737"/>
            <a:ext cx="1483358" cy="1600198"/>
          </a:xfrm>
          <a:prstGeom prst="leftArrow">
            <a:avLst>
              <a:gd name="adj1" fmla="val 50000"/>
              <a:gd name="adj2" fmla="val 481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189" tIns="66096" rIns="132189" bIns="66096" rtlCol="0" anchor="ctr"/>
          <a:lstStyle/>
          <a:p>
            <a:pPr algn="ctr"/>
            <a:endParaRPr lang="en-AU" sz="98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7A3D0A-3CE6-47AA-AE25-F6D18B80FAB6}"/>
              </a:ext>
            </a:extLst>
          </p:cNvPr>
          <p:cNvSpPr txBox="1"/>
          <p:nvPr/>
        </p:nvSpPr>
        <p:spPr>
          <a:xfrm>
            <a:off x="9232644" y="323557"/>
            <a:ext cx="2429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২মিঃ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 animBg="1"/>
      <p:bldP spid="11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60" y="1488688"/>
            <a:ext cx="739576" cy="625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78" y="1838574"/>
            <a:ext cx="787656" cy="666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571" y="1829247"/>
            <a:ext cx="774266" cy="655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70" y="1079013"/>
            <a:ext cx="774938" cy="655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43" y="1822626"/>
            <a:ext cx="853053" cy="721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2" y="1872245"/>
            <a:ext cx="697833" cy="590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63" y="1906226"/>
            <a:ext cx="771442" cy="652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90" y="1189594"/>
            <a:ext cx="784346" cy="663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35" y="1171690"/>
            <a:ext cx="730217" cy="61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59" y="1138761"/>
            <a:ext cx="808036" cy="683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37" y="1117973"/>
            <a:ext cx="806838" cy="682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32" y="1437900"/>
            <a:ext cx="790262" cy="6688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19" y="3048003"/>
            <a:ext cx="790262" cy="6688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22" y="2971801"/>
            <a:ext cx="790262" cy="6688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46" y="2913910"/>
            <a:ext cx="790262" cy="6688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01" y="2913910"/>
            <a:ext cx="790262" cy="6688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360" y="3695556"/>
            <a:ext cx="790262" cy="6688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45" y="3725875"/>
            <a:ext cx="790262" cy="6688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79" y="3725875"/>
            <a:ext cx="790262" cy="6688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43" y="3723909"/>
            <a:ext cx="790262" cy="6688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90" y="3048003"/>
            <a:ext cx="790262" cy="6688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48" y="3044458"/>
            <a:ext cx="790262" cy="6688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98" y="3048001"/>
            <a:ext cx="790262" cy="6688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52" y="3749973"/>
            <a:ext cx="790262" cy="6688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40" y="3770945"/>
            <a:ext cx="790262" cy="6688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22" y="3785415"/>
            <a:ext cx="790262" cy="6688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57" y="3730676"/>
            <a:ext cx="790262" cy="6688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33" y="3730676"/>
            <a:ext cx="790262" cy="6688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34" y="2989329"/>
            <a:ext cx="790262" cy="6688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70" y="2998575"/>
            <a:ext cx="790262" cy="6688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37808" y="5015942"/>
            <a:ext cx="8340653" cy="686263"/>
          </a:xfrm>
          <a:prstGeom prst="rect">
            <a:avLst/>
          </a:prstGeom>
          <a:noFill/>
        </p:spPr>
        <p:txBody>
          <a:bodyPr wrap="square" lIns="132189" tIns="66096" rIns="132189" bIns="66096" rtlCol="0">
            <a:spAutoFit/>
          </a:bodyPr>
          <a:lstStyle/>
          <a:p>
            <a:r>
              <a:rPr lang="bn-BD" sz="3592" dirty="0">
                <a:latin typeface="NikoshBAN" pitchFamily="2" charset="0"/>
                <a:ea typeface="Cambria Math"/>
                <a:cs typeface="NikoshBAN" pitchFamily="2" charset="0"/>
              </a:rPr>
              <a:t>২ + ৪ + ৬ + ৮ + ১০ + </a:t>
            </a:r>
            <a:r>
              <a:rPr lang="en-AU" sz="3592" dirty="0">
                <a:latin typeface="NikoshBAN" pitchFamily="2" charset="0"/>
                <a:ea typeface="Cambria Math"/>
                <a:cs typeface="NikoshBAN" pitchFamily="2" charset="0"/>
              </a:rPr>
              <a:t>……………</a:t>
            </a:r>
            <a:endParaRPr lang="en-AU" sz="3592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90DE6-F405-4139-B91D-8A89B7EAD908}"/>
              </a:ext>
            </a:extLst>
          </p:cNvPr>
          <p:cNvSpPr txBox="1"/>
          <p:nvPr/>
        </p:nvSpPr>
        <p:spPr>
          <a:xfrm>
            <a:off x="10230314" y="464234"/>
            <a:ext cx="127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মিঃ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022531" y="692021"/>
            <a:ext cx="3706328" cy="22797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189" tIns="66096" rIns="132189" bIns="66096" rtlCol="0" anchor="ctr"/>
          <a:lstStyle/>
          <a:p>
            <a:pPr algn="ctr"/>
            <a:r>
              <a:rPr lang="bn-BD" sz="13877" dirty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bn-BD" sz="980" dirty="0">
                <a:latin typeface="NikoshBAN" pitchFamily="2" charset="0"/>
                <a:cs typeface="NikoshBAN" pitchFamily="2" charset="0"/>
              </a:rPr>
              <a:t> </a:t>
            </a:r>
            <a:endParaRPr lang="en-AU" sz="98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676571" y="3791704"/>
            <a:ext cx="3649306" cy="1900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189" tIns="66096" rIns="132189" bIns="66096" rtlCol="0" anchor="ctr"/>
          <a:lstStyle/>
          <a:p>
            <a:pPr algn="ctr"/>
            <a:r>
              <a:rPr lang="bn-BD" sz="52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গুনোত্তর ধারা </a:t>
            </a:r>
            <a:endParaRPr lang="en-AU" sz="52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74435" y="3802224"/>
            <a:ext cx="3723933" cy="21149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2189" tIns="66096" rIns="132189" bIns="66096" rtlCol="0" anchor="ctr"/>
          <a:lstStyle/>
          <a:p>
            <a:pPr algn="ctr"/>
            <a:r>
              <a:rPr lang="bn-BD" sz="5224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 </a:t>
            </a:r>
            <a:endParaRPr lang="en-AU" sz="5224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7827761">
            <a:off x="4431773" y="2962841"/>
            <a:ext cx="684743" cy="737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80"/>
          </a:p>
        </p:txBody>
      </p:sp>
      <p:sp>
        <p:nvSpPr>
          <p:cNvPr id="4" name="Right Arrow 3"/>
          <p:cNvSpPr/>
          <p:nvPr/>
        </p:nvSpPr>
        <p:spPr>
          <a:xfrm rot="2778043">
            <a:off x="7099963" y="2820051"/>
            <a:ext cx="819583" cy="75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8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7AD8F-973B-4243-A870-5B4E83690C0F}"/>
              </a:ext>
            </a:extLst>
          </p:cNvPr>
          <p:cNvSpPr txBox="1"/>
          <p:nvPr/>
        </p:nvSpPr>
        <p:spPr>
          <a:xfrm>
            <a:off x="9144000" y="692021"/>
            <a:ext cx="1772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২মিঃ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6863" y="1295406"/>
            <a:ext cx="5796642" cy="148186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lIns="132189" tIns="66096" rIns="132189" bIns="66096" rtlCol="0">
            <a:spAutoFit/>
          </a:bodyPr>
          <a:lstStyle/>
          <a:p>
            <a:pPr algn="ctr"/>
            <a:r>
              <a:rPr lang="bn-BD" sz="8762" dirty="0">
                <a:latin typeface="NikoshBAN" pitchFamily="2" charset="0"/>
                <a:cs typeface="NikoshBAN" pitchFamily="2" charset="0"/>
              </a:rPr>
              <a:t>পাঠ  শিরোণাম </a:t>
            </a:r>
            <a:endParaRPr lang="en-AU" sz="8762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8625" y="3788902"/>
            <a:ext cx="5914880" cy="16157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32189" tIns="66096" rIns="132189" bIns="66096" rtlCol="0">
            <a:spAutoFit/>
          </a:bodyPr>
          <a:lstStyle/>
          <a:p>
            <a:pPr algn="ctr"/>
            <a:r>
              <a:rPr lang="bn-BD" sz="9632" dirty="0">
                <a:latin typeface="NikoshBAN" pitchFamily="2" charset="0"/>
                <a:cs typeface="NikoshBAN" pitchFamily="2" charset="0"/>
              </a:rPr>
              <a:t>সমান্তর ধারা </a:t>
            </a:r>
            <a:endParaRPr lang="en-AU" sz="9632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A238B-30CC-4961-A307-9547DE0DA56D}"/>
              </a:ext>
            </a:extLst>
          </p:cNvPr>
          <p:cNvSpPr txBox="1"/>
          <p:nvPr/>
        </p:nvSpPr>
        <p:spPr>
          <a:xfrm>
            <a:off x="9678572" y="1055077"/>
            <a:ext cx="1856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২মিঃ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386" y="194388"/>
            <a:ext cx="9133633" cy="64644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FF0000"/>
            </a:solidFill>
          </a:ln>
        </p:spPr>
        <p:txBody>
          <a:bodyPr wrap="square" lIns="132189" tIns="66096" rIns="132189" bIns="66096" rtlCol="0">
            <a:spAutoFit/>
          </a:bodyPr>
          <a:lstStyle/>
          <a:p>
            <a:endParaRPr lang="bn-BD" sz="3918" dirty="0">
              <a:latin typeface="NikoshBAN" pitchFamily="2" charset="0"/>
              <a:cs typeface="NikoshBAN" pitchFamily="2" charset="0"/>
            </a:endParaRPr>
          </a:p>
          <a:p>
            <a:r>
              <a:rPr lang="bn-BD" sz="3918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অনুক্রমঃ</a:t>
            </a:r>
            <a:r>
              <a:rPr lang="bn-BD" sz="3918" dirty="0">
                <a:latin typeface="NikoshBAN" pitchFamily="2" charset="0"/>
                <a:cs typeface="NikoshBAN" pitchFamily="2" charset="0"/>
              </a:rPr>
              <a:t>   কতকগুলো রাশি একটা বিশেষ নিয়মে ক্রমান্বয়ে সাজানো থাকে । এভাবে সাজানো রাশিগুলোর সেটকে অনুক্রম বলা হয় । </a:t>
            </a:r>
          </a:p>
          <a:p>
            <a:endParaRPr lang="bn-BD" sz="3265" dirty="0">
              <a:latin typeface="NikoshBAN" pitchFamily="2" charset="0"/>
              <a:cs typeface="NikoshBAN" pitchFamily="2" charset="0"/>
            </a:endParaRPr>
          </a:p>
          <a:p>
            <a:r>
              <a:rPr lang="bn-BD" sz="3265" dirty="0">
                <a:latin typeface="NikoshBAN" pitchFamily="2" charset="0"/>
                <a:cs typeface="NikoshBAN" pitchFamily="2" charset="0"/>
              </a:rPr>
              <a:t>যেমনঃ   ২, ৪, ৬, ৮, ১০, ১২, </a:t>
            </a:r>
            <a:r>
              <a:rPr lang="en-AU" sz="3265" dirty="0">
                <a:latin typeface="Times New Roman" pitchFamily="18" charset="0"/>
                <a:cs typeface="Times New Roman" pitchFamily="18" charset="0"/>
              </a:rPr>
              <a:t>…………..</a:t>
            </a:r>
          </a:p>
          <a:p>
            <a:endParaRPr lang="en-AU" sz="3265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4789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ধারাঃ</a:t>
            </a:r>
            <a:r>
              <a:rPr lang="bn-BD" sz="4354" dirty="0">
                <a:latin typeface="NikoshBAN" pitchFamily="2" charset="0"/>
                <a:cs typeface="NikoshBAN" pitchFamily="2" charset="0"/>
              </a:rPr>
              <a:t>   কোনো অনুক্রমের পদগুলো পরপর  + চিহ্ন দ্বারা যুক্ত করলে একটি ধারা পাওয়া যায় ।</a:t>
            </a:r>
          </a:p>
          <a:p>
            <a:r>
              <a:rPr lang="en-AU" sz="3265" dirty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bn-BD" sz="3265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65" dirty="0">
                <a:latin typeface="NikoshBAN" pitchFamily="2" charset="0"/>
                <a:cs typeface="NikoshBAN" pitchFamily="2" charset="0"/>
              </a:rPr>
              <a:t>যেমনঃ  ২ +</a:t>
            </a:r>
            <a:r>
              <a:rPr lang="en-AU" sz="3265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65" dirty="0">
                <a:latin typeface="NikoshBAN" pitchFamily="2" charset="0"/>
                <a:cs typeface="NikoshBAN" pitchFamily="2" charset="0"/>
              </a:rPr>
              <a:t>৪ + ৬ + ৮ + ১০ + ১২ + </a:t>
            </a:r>
            <a:r>
              <a:rPr lang="en-AU" sz="3265" dirty="0">
                <a:latin typeface="NikoshBAN" pitchFamily="2" charset="0"/>
                <a:cs typeface="NikoshBAN" pitchFamily="2" charset="0"/>
              </a:rPr>
              <a:t>..…………….</a:t>
            </a:r>
            <a:endParaRPr lang="bn-BD" sz="326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58197-BF43-47D9-9076-D4EAC5919AA8}"/>
              </a:ext>
            </a:extLst>
          </p:cNvPr>
          <p:cNvSpPr txBox="1"/>
          <p:nvPr/>
        </p:nvSpPr>
        <p:spPr>
          <a:xfrm>
            <a:off x="10911840" y="393895"/>
            <a:ext cx="128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৫মিঃ</a:t>
            </a:r>
            <a:r>
              <a:rPr lang="bn-IN" sz="4800" dirty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719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527</Words>
  <Application>Microsoft Office PowerPoint</Application>
  <PresentationFormat>Widescreen</PresentationFormat>
  <Paragraphs>104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2020-11-06T05:22:15Z</dcterms:created>
  <dcterms:modified xsi:type="dcterms:W3CDTF">2020-11-06T17:19:57Z</dcterms:modified>
</cp:coreProperties>
</file>