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33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39" r:id="rId24"/>
    <p:sldId id="316" r:id="rId25"/>
    <p:sldId id="317" r:id="rId26"/>
    <p:sldId id="318" r:id="rId27"/>
    <p:sldId id="319" r:id="rId28"/>
    <p:sldId id="320" r:id="rId29"/>
    <p:sldId id="34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7" r:id="rId44"/>
    <p:sldId id="33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2D4-7049-408F-9FBC-E647A8665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1A138-B436-41B6-BCDA-0900F45AF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5BB90-F4CA-4562-AA6B-5D0A1970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9194-9C43-40FC-8DDF-4845D81F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0B9C-8B2E-4150-B51C-B0866EC1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B096-D5AA-46D5-9E4C-1E111FF2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0517D-A7C4-42B6-BF38-D0B6B7FC7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412A-FEF3-40B3-8345-A438E037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45A6-34DB-42B2-9B61-BB2E739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7F3-69EC-4439-80EF-768BA1A6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0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40CA2-CC5F-46C8-8E45-11F060477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D5EF3-41FE-4938-ADBA-34C248872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C40F-1612-40B0-95FF-1C9FEC35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6BE6-1DD3-475C-A722-568C94D2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EB6B-AA52-48C8-93AC-7534C02C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7770-F7CD-46EE-BD73-A44982BA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8F14-FCF4-48CA-B1D0-ED32FFAE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5B670-B3EA-48DA-ADA9-2C49C1C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370A-FF84-4A8E-BCAD-74423CBC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98C9-F17A-4D89-875F-CA4BE9A2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4D10-9211-4AFA-8141-F0C67937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7A48-4C7F-42B3-8DD4-71B6F646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3CF8-19BB-4307-B477-0D3F9A9D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2D45-C01D-4F32-87AE-33F67979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0167-FA38-499E-8C4B-A3F6A33F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D256-E358-4D81-AEED-A460F134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4081-4981-4FE7-ACE1-978935BB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13EB6-9930-4B00-8BA1-BD4D0204A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07B8F-DE5D-451C-ABC1-629ABE6B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44E53-7AA9-4EEF-B39A-2F471F39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86249-569B-4F5B-99FD-E252A9A4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D33E-9624-4449-83C6-6F9145D8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16488-1A93-484B-940A-C8F30AAF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3F8DC-7706-416B-9D77-B6A3E1FD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09CD3-6EA6-4408-8C91-F0CA85F24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B9FD4-2E14-4FA3-AF1A-F0D16B31C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2F622-58EA-458A-A3F8-00FA1A91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63AC4-A6F6-4F9B-AFB9-6323E57D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A9676-C3AC-4ECE-877E-6A447EC3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6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2232-6E53-4C41-AF08-4E2EFFA1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B8AA3-2951-423E-A96B-FAD84EA1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ACD32-E95A-47A6-95A7-B82E404C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EF4A1-2DF4-4CFE-9EF4-25849013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D225D-7EE4-48E0-8536-E2570C5B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FD50B-4F4E-44A8-99A7-DC09E937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30F52-718D-414D-A2FD-8366E935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F1FE-7811-4DD0-9B73-3127DDA3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FBB0-6D14-47D3-8CFD-8E84879F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91BFB-FB5C-48B3-972E-00B0870BD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AC89E-3635-4496-8EEC-078CB33D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C89C6-1DB0-4043-908E-AD34DE6A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AEDA3-6FD2-4269-8678-D630E77E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0BB8-7DFE-4924-9AE1-06E832B9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291E6-61A2-4C0D-B68B-0DF84BD65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84670-201F-4E81-8A7D-F604674B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6BADF-A6DE-4244-82EE-062FDEF6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35E59-01E3-4ABE-8934-0DAD93AE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1D1E2-6CE3-482A-9D1C-81D29989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0266-F583-476B-9C9F-884A44BB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52E60-65F5-4CBC-B206-A583C9E4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FED9-78D9-4CF8-825E-4E4F1CCE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CB33-849A-433B-B4E6-87971F906AA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B6427-CF6D-4AA1-957E-8C5C84D15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9C21-3DA2-465B-8AD7-6E61BD82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0015-4EC1-422C-BE7D-C58C6C7E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DF88-BFCD-4738-86D2-AA0C9AD94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/>
              <a:t>হহ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C027C-5F4C-40FF-86D5-34F9BFC6E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à¦¸à§à¦¬à¦¾à¦à¦¤à¦® à¦à¦° à¦à¦¬à¦¿à¦° à¦«à¦²à¦¾à¦«à¦²">
            <a:extLst>
              <a:ext uri="{FF2B5EF4-FFF2-40B4-BE49-F238E27FC236}">
                <a16:creationId xmlns:a16="http://schemas.microsoft.com/office/drawing/2014/main" id="{2F41649D-8F9C-44DD-96B6-C16DAAFE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4" y="1440358"/>
            <a:ext cx="11601411" cy="39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2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B7F7-D072-460C-8C9B-1FD458D8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ব্যক্তির প্রকৃত পিতামহের</a:t>
            </a:r>
            <a:r>
              <a:rPr lang="as-IN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তরাধিকারী</a:t>
            </a:r>
            <a:r>
              <a:rPr lang="en-US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bn-IN" sz="6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অবস্থাঃ</a:t>
            </a:r>
            <a:endParaRPr lang="en-US" sz="60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9180-DA87-451A-BE42-CDBC5599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মৃত ব্যক্তির পরিত্যক্ত সম্পদের অধিকারীর ক্ষেত্রে দাদা পিতার ন্যায়।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পিতা জীবিত থাকলে দাদা, মৃত ব্যক্তির পরিত্যক্ত সম্পদের অধিকারী হবে না।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7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1E86-BED4-4B5D-9790-E321C6B3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293886"/>
            <a:ext cx="10515600" cy="1531739"/>
          </a:xfrm>
        </p:spPr>
        <p:txBody>
          <a:bodyPr>
            <a:noAutofit/>
          </a:bodyPr>
          <a:lstStyle/>
          <a:p>
            <a:b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বৈপিত্রেয় ভাই-বোনদের অবস্থাঃ-</a:t>
            </a:r>
            <a:br>
              <a:rPr lang="bn-IN" sz="7200" dirty="0">
                <a:solidFill>
                  <a:schemeClr val="accent1">
                    <a:lumMod val="50000"/>
                  </a:schemeClr>
                </a:solidFill>
                <a:latin typeface="BurigangaOMJ" panose="00000400000000000000" pitchFamily="2" charset="0"/>
                <a:cs typeface="BurigangaOMJ" panose="00000400000000000000" pitchFamily="2" charset="0"/>
              </a:rPr>
            </a:br>
            <a:endParaRPr lang="en-US" sz="7200" dirty="0">
              <a:solidFill>
                <a:schemeClr val="accent1">
                  <a:lumMod val="50000"/>
                </a:schemeClr>
              </a:solidFill>
              <a:latin typeface="BurigangaOMJ" panose="00000400000000000000" pitchFamily="2" charset="0"/>
              <a:cs typeface="BurigangaOMJ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00BF6-D41B-426B-9944-0FDCD03D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bn-IN" sz="44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বৈপিত্রেয় ভাই-বোনদের উত্তরাধিকারী হওয়ার অবস্থা তিনটিঃ</a:t>
                </a:r>
              </a:p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১।শুধু মাত্র একজন হলে, একষষ্ঠাংশ(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৬</m:t>
                        </m:r>
                      </m:den>
                    </m:f>
                    <m:r>
                      <a:rPr lang="bn-IN" sz="4400" b="0" i="1" smtClean="0">
                        <a:latin typeface="Cambria Math" panose="02040503050406030204" pitchFamily="18" charset="0"/>
                        <a:cs typeface="BurigangaOMJ" panose="00000400000000000000" pitchFamily="2" charset="0"/>
                      </a:rPr>
                      <m:t> )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 । উদাহরনঃ-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মৃত      মাসয়ালা ৬</a:t>
                </a:r>
                <a:endParaRPr lang="bn-BD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বৈপিত্রেয় ভাই-বোন ১ জন               চাচা 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   )                                   ৫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    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00BF6-D41B-426B-9944-0FDCD03D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3922" r="-1681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B793FC6D-107A-4D84-AFFA-DB3373E0B66B}"/>
              </a:ext>
            </a:extLst>
          </p:cNvPr>
          <p:cNvSpPr/>
          <p:nvPr/>
        </p:nvSpPr>
        <p:spPr>
          <a:xfrm flipV="1">
            <a:off x="230995" y="4021431"/>
            <a:ext cx="1091979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C10E32-5838-4F52-977E-0B206688CAD6}"/>
                  </a:ext>
                </a:extLst>
              </p:cNvPr>
              <p:cNvSpPr txBox="1"/>
              <p:nvPr/>
            </p:nvSpPr>
            <p:spPr>
              <a:xfrm>
                <a:off x="3461653" y="5048662"/>
                <a:ext cx="243656" cy="567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000" b="0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C10E32-5838-4F52-977E-0B206688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53" y="5048662"/>
                <a:ext cx="243656" cy="567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inus Sign 5">
            <a:extLst>
              <a:ext uri="{FF2B5EF4-FFF2-40B4-BE49-F238E27FC236}">
                <a16:creationId xmlns:a16="http://schemas.microsoft.com/office/drawing/2014/main" id="{4523D44D-3E0F-4590-B417-A2941507F427}"/>
              </a:ext>
            </a:extLst>
          </p:cNvPr>
          <p:cNvSpPr/>
          <p:nvPr/>
        </p:nvSpPr>
        <p:spPr>
          <a:xfrm>
            <a:off x="3217438" y="5670461"/>
            <a:ext cx="927652" cy="5359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C7D4-1518-4ABF-8525-5B8CA28AE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06016"/>
                <a:ext cx="10439400" cy="6751983"/>
              </a:xfrm>
            </p:spPr>
            <p:txBody>
              <a:bodyPr>
                <a:normAutofit/>
              </a:bodyPr>
              <a:lstStyle/>
              <a:p>
                <a:endParaRPr lang="bn-BD" sz="3900" dirty="0">
                  <a:latin typeface="BurigangaOMJ" panose="00000400000000000000" pitchFamily="2" charset="0"/>
                  <a:cs typeface="BurigangaOMJ" panose="00000400000000000000" pitchFamily="2" charset="0"/>
                </a:endParaRPr>
              </a:p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দুই জন অথবা ততোধিক হলে একতৃতিয়ংশ(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পাবে। উদাহরনঃ-</a:t>
                </a:r>
              </a:p>
              <a:p>
                <a:pPr marL="0" indent="0"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বৈপিত্রেয় ভাই-বোন ২ জন           চাচা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                     ২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১</a:t>
                </a:r>
              </a:p>
              <a:p>
                <a:pPr marL="0" indent="0">
                  <a:buNone/>
                </a:pPr>
                <a:r>
                  <a:rPr lang="bn-IN" sz="3900" dirty="0">
                    <a:latin typeface="BurigangaOMJ" panose="00000400000000000000" pitchFamily="2" charset="0"/>
                    <a:cs typeface="BurigangaOMJ" panose="00000400000000000000" pitchFamily="2" charset="0"/>
                  </a:rPr>
                  <a:t>                          </a:t>
                </a:r>
              </a:p>
              <a:p>
                <a:endParaRPr lang="en-US" dirty="0">
                  <a:latin typeface="BurigangaOMJ" panose="00000400000000000000" pitchFamily="2" charset="0"/>
                  <a:cs typeface="BurigangaOMJ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C7D4-1518-4ABF-8525-5B8CA28AE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06016"/>
                <a:ext cx="10439400" cy="6751983"/>
              </a:xfrm>
              <a:blipFill>
                <a:blip r:embed="rId2"/>
                <a:stretch>
                  <a:fillRect l="-2335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0580080E-580F-4FF5-A86B-5FF71B91F062}"/>
              </a:ext>
            </a:extLst>
          </p:cNvPr>
          <p:cNvSpPr/>
          <p:nvPr/>
        </p:nvSpPr>
        <p:spPr>
          <a:xfrm>
            <a:off x="838200" y="2862621"/>
            <a:ext cx="7977809" cy="5300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5DE4A5A4-1347-4DB6-AA8E-646530BA7C7B}"/>
              </a:ext>
            </a:extLst>
          </p:cNvPr>
          <p:cNvSpPr/>
          <p:nvPr/>
        </p:nvSpPr>
        <p:spPr>
          <a:xfrm>
            <a:off x="3992217" y="4841095"/>
            <a:ext cx="834887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2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E815-67D4-4F81-906B-1A509FB7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মৃত ব্যক্তির সন্তান সন্ততি অথবা পুত্রের সন্তান সন্ততি যত নিম্নে যাক অথবা পিতা ও দাদার জীবিতাবস্থায় বৈপিত্রেয় ভাই-বোন বঞ্চিত হবে। উদাহরনঃ-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মৃত   মাসয়ালা ১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বৈপিত্রেয় ভাই-বোন              পুত্র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বঞ্চিত                      ১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0A8A0F-E8BD-4394-8DCF-2803948A4BBA}"/>
              </a:ext>
            </a:extLst>
          </p:cNvPr>
          <p:cNvCxnSpPr/>
          <p:nvPr/>
        </p:nvCxnSpPr>
        <p:spPr>
          <a:xfrm>
            <a:off x="1772530" y="3221501"/>
            <a:ext cx="67806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27C-330C-4D45-9092-546DDEDB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1693103"/>
          </a:xfrm>
        </p:spPr>
        <p:txBody>
          <a:bodyPr>
            <a:noAutofit/>
          </a:bodyPr>
          <a:lstStyle/>
          <a:p>
            <a:r>
              <a:rPr lang="bn-IN" sz="72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 অবস্থাঃ</a:t>
            </a:r>
            <a:endParaRPr lang="en-US" sz="72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5F9C-557D-4EFA-ACAA-78CFEA853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09" y="1086678"/>
                <a:ext cx="10691191" cy="4984267"/>
              </a:xfrm>
            </p:spPr>
            <p:txBody>
              <a:bodyPr>
                <a:normAutofit fontScale="25000" lnSpcReduction="20000"/>
              </a:bodyPr>
              <a:lstStyle/>
              <a:p>
                <a:endParaRPr lang="bn-BD" sz="4700" dirty="0">
                  <a:latin typeface="BurigangaKamalaOMJ" panose="01010600010101010101" pitchFamily="2" charset="0"/>
                  <a:cs typeface="BurigangaKamalaOMJ" panose="01010600010101010101" pitchFamily="2" charset="0"/>
                </a:endParaRPr>
              </a:p>
              <a:p>
                <a:endParaRPr lang="bn-IN" sz="17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17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স্বামী উত্তরাধিকারী হওয়ার অবস্থা মোট দুই টি</a:t>
                </a:r>
              </a:p>
              <a:p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মৃত ব্যক্তির সন্তান সন্ততি অথবা পুত্রের সন্তান সন্ততি যত নিম্নে যাক কেহ বিদ্যমান না থাকলে</a:t>
                </a:r>
              </a:p>
              <a:p>
                <a:pPr marL="0" indent="0">
                  <a:buNone/>
                </a:pPr>
                <a:r>
                  <a:rPr lang="bn-BD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স্বামী সমস্ত সম্পত্তির অর্ধেক(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76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176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176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)পাবে। </a:t>
                </a:r>
              </a:p>
              <a:p>
                <a:pPr marL="0" indent="0">
                  <a:buNone/>
                </a:pPr>
                <a:r>
                  <a:rPr lang="bn-BD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মাসয়ালা ২</a:t>
                </a:r>
              </a:p>
              <a:p>
                <a:pPr marL="0" indent="0">
                  <a:buNone/>
                </a:pPr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স্বামী                         পিতা</a:t>
                </a:r>
              </a:p>
              <a:p>
                <a:pPr marL="0" indent="0">
                  <a:buNone/>
                </a:pPr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7600" i="1" smtClean="0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</m:ctrlPr>
                      </m:fPr>
                      <m:num>
                        <m:r>
                          <a:rPr lang="bn-IN" sz="17600" b="0" i="1" smtClean="0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17600" b="0" i="1" smtClean="0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  <m:t>২</m:t>
                        </m:r>
                      </m:den>
                    </m:f>
                    <m:r>
                      <a:rPr lang="bn-IN" sz="17600" b="0" i="1" smtClean="0">
                        <a:latin typeface="Cambria Math" panose="02040503050406030204" pitchFamily="18" charset="0"/>
                        <a:cs typeface="BurigangaKamalaOMJ" panose="01010600010101010101" pitchFamily="2" charset="0"/>
                      </a:rPr>
                      <m:t> )</m:t>
                    </m:r>
                  </m:oMath>
                </a14:m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১</a:t>
                </a:r>
              </a:p>
              <a:p>
                <a:pPr marL="0" indent="0">
                  <a:buNone/>
                </a:pPr>
                <a:r>
                  <a:rPr lang="bn-IN" sz="17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১  </a:t>
                </a:r>
              </a:p>
              <a:p>
                <a:endParaRPr lang="en-US" dirty="0">
                  <a:latin typeface="BurigangaKamalaOMJ" panose="01010600010101010101" pitchFamily="2" charset="0"/>
                  <a:cs typeface="BurigangaKamalaOMJ" panose="01010600010101010101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5F9C-557D-4EFA-ACAA-78CFEA853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09" y="1086678"/>
                <a:ext cx="10691191" cy="4984267"/>
              </a:xfrm>
              <a:blipFill>
                <a:blip r:embed="rId2"/>
                <a:stretch>
                  <a:fillRect l="-2338" b="-2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46C2ADDD-DD47-47B5-AE13-A40339C38C06}"/>
              </a:ext>
            </a:extLst>
          </p:cNvPr>
          <p:cNvSpPr/>
          <p:nvPr/>
        </p:nvSpPr>
        <p:spPr>
          <a:xfrm>
            <a:off x="595328" y="4762423"/>
            <a:ext cx="79248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A3D1E5B8-D35B-48F1-ACF7-1200257C4C79}"/>
              </a:ext>
            </a:extLst>
          </p:cNvPr>
          <p:cNvSpPr/>
          <p:nvPr/>
        </p:nvSpPr>
        <p:spPr>
          <a:xfrm>
            <a:off x="1575173" y="6340622"/>
            <a:ext cx="1086678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1ACA9-2AED-4BE6-9CF9-C1528C8DD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626" y="212035"/>
                <a:ext cx="10585174" cy="5964928"/>
              </a:xfrm>
            </p:spPr>
            <p:txBody>
              <a:bodyPr>
                <a:norm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মৃত ব্যক্তির সন্তান সন্ততি অথবা পুত্রের সন্তান সন্ততি যত নিম্নে যাক কেহ বিদ্যমান থাকলে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স্বামী সমস্ত সম্পত্তির একচতুর্থংশ(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4400" b="0" i="1" smtClean="0">
                        <a:latin typeface="Cambria Math" panose="02040503050406030204" pitchFamily="18" charset="0"/>
                        <a:cs typeface="BurigangaOMJ" panose="00000400000000000000" pitchFamily="2" charset="0"/>
                      </a:rPr>
                      <m:t> )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পাবে। </a:t>
                </a:r>
              </a:p>
              <a:p>
                <a:pPr marL="0" indent="0"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৪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স্বামী                         পুত্র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BurigangaKamalaOMJ" panose="01010600010101010101" pitchFamily="2" charset="0"/>
                          </a:rPr>
                          <m:t>৪</m:t>
                        </m:r>
                      </m:den>
                    </m:f>
                    <m:r>
                      <a:rPr lang="bn-IN" sz="4400" i="1">
                        <a:latin typeface="Cambria Math" panose="02040503050406030204" pitchFamily="18" charset="0"/>
                        <a:cs typeface="BurigangaKamalaOMJ" panose="01010600010101010101" pitchFamily="2" charset="0"/>
                      </a:rPr>
                      <m:t> )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৩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১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1ACA9-2AED-4BE6-9CF9-C1528C8DD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26" y="212035"/>
                <a:ext cx="10585174" cy="5964928"/>
              </a:xfrm>
              <a:blipFill>
                <a:blip r:embed="rId2"/>
                <a:stretch>
                  <a:fillRect l="-2303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392BD5E8-51AB-43E6-A151-256519C6EDD3}"/>
              </a:ext>
            </a:extLst>
          </p:cNvPr>
          <p:cNvSpPr/>
          <p:nvPr/>
        </p:nvSpPr>
        <p:spPr>
          <a:xfrm flipV="1">
            <a:off x="490330" y="3032047"/>
            <a:ext cx="877294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9BDE499E-D2E5-42F6-83E4-28B8BC09DC5A}"/>
              </a:ext>
            </a:extLst>
          </p:cNvPr>
          <p:cNvSpPr/>
          <p:nvPr/>
        </p:nvSpPr>
        <p:spPr>
          <a:xfrm>
            <a:off x="2355829" y="4999942"/>
            <a:ext cx="72886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CF56-8B7B-4D2A-B4A0-C62356F7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bn-IN" sz="66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 উত্তরাধিকারী হওয়ার অবস্থার বর্ননাঃ</a:t>
            </a:r>
            <a:endParaRPr lang="en-US" sz="66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EB4B4-9EDA-4A77-9B95-29354D117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0416"/>
                <a:ext cx="10515600" cy="5698435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bn-IN" sz="4800" b="1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algn="just"/>
                <a:r>
                  <a:rPr lang="bn-IN" sz="4800" b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স্ত্রী উত্তরাধিকারী হওয়ার অবস্থা দুই টিঃ-</a:t>
                </a:r>
              </a:p>
              <a:p>
                <a:pPr algn="just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১।এক জন বা ততোধিক স্ত্রীর জন্য এক চতুর্থাংশ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JumunaOMJ" panose="00000400000000000000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,যদি মৃত ব্যক্তির কোন সন্তান সন্ততি বা তাহার পুত্রের সন্তান সন্ততি যত নিম্নে যাক-কেউ না থাকলে</a:t>
                </a:r>
              </a:p>
              <a:p>
                <a:pPr marL="0" indent="0" algn="just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যেমনঃ    মৃত     মাসয়ালা ৪</a:t>
                </a:r>
              </a:p>
              <a:p>
                <a:pPr marL="0" indent="0" algn="just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স্ত্রী                 চাচা</a:t>
                </a:r>
              </a:p>
              <a:p>
                <a:pPr marL="0" indent="0" algn="just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dPr>
                      <m:e>
                        <m:r>
                          <a:rPr lang="bn-IN" sz="3200" b="0" i="0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IN" sz="3200" i="1" smtClean="0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200" b="0" i="1" smtClean="0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  <m:t>৪</m:t>
                            </m:r>
                          </m:den>
                        </m:f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৩</a:t>
                </a:r>
              </a:p>
              <a:p>
                <a:pPr marL="0" indent="0" algn="just">
                  <a:buNone/>
                </a:pPr>
                <a:r>
                  <a:rPr lang="bn-IN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</a:t>
                </a:r>
                <a:r>
                  <a:rPr lang="bn-BD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১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EB4B4-9EDA-4A77-9B95-29354D117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0416"/>
                <a:ext cx="10515600" cy="5698435"/>
              </a:xfrm>
              <a:blipFill>
                <a:blip r:embed="rId2"/>
                <a:stretch>
                  <a:fillRect l="-2377" r="-3652" b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47DD6853-31C8-4E61-B5D7-B73E59A6C403}"/>
              </a:ext>
            </a:extLst>
          </p:cNvPr>
          <p:cNvSpPr/>
          <p:nvPr/>
        </p:nvSpPr>
        <p:spPr>
          <a:xfrm>
            <a:off x="2412304" y="4509739"/>
            <a:ext cx="807057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D3E8B028-B591-44B4-B2CE-327CC83FCADB}"/>
              </a:ext>
            </a:extLst>
          </p:cNvPr>
          <p:cNvSpPr/>
          <p:nvPr/>
        </p:nvSpPr>
        <p:spPr>
          <a:xfrm>
            <a:off x="4405226" y="6108437"/>
            <a:ext cx="689113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C2C8-F275-45BA-BDBD-252F0B245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140" y="106017"/>
                <a:ext cx="10505660" cy="6652592"/>
              </a:xfrm>
            </p:spPr>
            <p:txBody>
              <a:bodyPr/>
              <a:lstStyle/>
              <a:p>
                <a:pPr algn="just"/>
                <a:r>
                  <a:rPr lang="bn-IN" sz="4800" dirty="0">
                    <a:latin typeface="JumunaOMJ" panose="00000400000000000000" pitchFamily="2" charset="0"/>
                    <a:cs typeface="JumunaOMJ" panose="00000400000000000000" pitchFamily="2" charset="0"/>
                  </a:rPr>
                  <a:t>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২।যদি মৃত ব্যক্তির  সন্তান সন্ততি বা তাহার পুত্রের সন্তান সন্ততি যত নিম্নে যাক-তাহারা থাকে, তাহলে তাদের সংগে স্ত্রী এক অষ্টমাংশ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8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৮</m:t>
                        </m:r>
                      </m:den>
                    </m:f>
                    <m:r>
                      <a:rPr lang="bn-IN" sz="4800" i="1">
                        <a:latin typeface="Cambria Math" panose="02040503050406030204" pitchFamily="18" charset="0"/>
                        <a:cs typeface="JumunaOMJ" panose="00000400000000000000" pitchFamily="2" charset="0"/>
                      </a:rPr>
                      <m:t> </m:t>
                    </m:r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), পাবে। এক জন বা ততোধিক উক্ত একই অংশ প্রাপ্ত হবে।</a:t>
                </a:r>
              </a:p>
              <a:p>
                <a:pPr marL="0" indent="0" algn="just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যেমনঃ    মৃত     মাসয়ালা ৮</a:t>
                </a:r>
              </a:p>
              <a:p>
                <a:pPr marL="0" indent="0" algn="just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স্ত্রী                 পুত্র</a:t>
                </a:r>
              </a:p>
              <a:p>
                <a:pPr marL="0" indent="0" algn="just">
                  <a:buNone/>
                </a:pP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3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dPr>
                      <m:e>
                        <m:r>
                          <a:rPr lang="bn-IN" sz="320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i="1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3200" b="0" i="1" smtClean="0">
                                <a:latin typeface="Cambria Math" panose="02040503050406030204" pitchFamily="18" charset="0"/>
                                <a:cs typeface="JumunaOMJ" panose="00000400000000000000" pitchFamily="2" charset="0"/>
                              </a:rPr>
                              <m:t>৮</m:t>
                            </m:r>
                          </m:den>
                        </m:f>
                        <m:r>
                          <a:rPr lang="bn-IN" sz="3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৭</a:t>
                </a:r>
              </a:p>
              <a:p>
                <a:pPr marL="0" indent="0" algn="just">
                  <a:buNone/>
                </a:pP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১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C2C8-F275-45BA-BDBD-252F0B245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140" y="106017"/>
                <a:ext cx="10505660" cy="6652592"/>
              </a:xfrm>
              <a:blipFill>
                <a:blip r:embed="rId2"/>
                <a:stretch>
                  <a:fillRect l="-2610" t="-3755" r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7ED56BD2-6B35-469C-A411-8374504D709F}"/>
              </a:ext>
            </a:extLst>
          </p:cNvPr>
          <p:cNvSpPr/>
          <p:nvPr/>
        </p:nvSpPr>
        <p:spPr>
          <a:xfrm>
            <a:off x="3538330" y="3684104"/>
            <a:ext cx="755373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6DB12108-4109-460B-A5C0-B4933B9E65DA}"/>
              </a:ext>
            </a:extLst>
          </p:cNvPr>
          <p:cNvSpPr/>
          <p:nvPr/>
        </p:nvSpPr>
        <p:spPr>
          <a:xfrm>
            <a:off x="4824199" y="5521312"/>
            <a:ext cx="821635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9612-6AC0-470F-84CA-613D4633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 উত্তরাধিকারী হওয়ার অবস্থার</a:t>
            </a:r>
            <a:r>
              <a:rPr lang="en-US" sz="6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বর্ননাঃ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1911E-8DE1-48F2-AF93-60DFB979A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bn-IN" sz="5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ব্যক্তির ঔরসজাত কন্যাদের  উত্তরাধিকারী হওয়ার অবস্থা তিনটিঃ-</a:t>
                </a:r>
              </a:p>
              <a:p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একজন হলে সমস্ত সম্পদের অর্ধাংশ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20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5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২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কন্যা                          চাচা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20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5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2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১                              ১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1911E-8DE1-48F2-AF93-60DFB979A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2377" t="-5875" r="-232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inus Sign 4">
            <a:extLst>
              <a:ext uri="{FF2B5EF4-FFF2-40B4-BE49-F238E27FC236}">
                <a16:creationId xmlns:a16="http://schemas.microsoft.com/office/drawing/2014/main" id="{EE6D6F55-BEA9-4B4E-B7B3-3816A1B292AC}"/>
              </a:ext>
            </a:extLst>
          </p:cNvPr>
          <p:cNvSpPr/>
          <p:nvPr/>
        </p:nvSpPr>
        <p:spPr>
          <a:xfrm>
            <a:off x="1035148" y="4096455"/>
            <a:ext cx="785853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E7688C64-3FC3-4652-908E-71441F2F7533}"/>
              </a:ext>
            </a:extLst>
          </p:cNvPr>
          <p:cNvSpPr/>
          <p:nvPr/>
        </p:nvSpPr>
        <p:spPr>
          <a:xfrm>
            <a:off x="3147698" y="5737554"/>
            <a:ext cx="715617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89180-DA87-451A-BE42-CDBC5599E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69" y="1070113"/>
                <a:ext cx="10810461" cy="4717774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দুইজন বা ততোধিক হলে সমস্ত সম্পদের দুই তৃতীয়াংশ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buNone/>
                </a:pP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৩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কন্যা ২ জন                          চাচা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                                   ১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89180-DA87-451A-BE42-CDBC5599E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69" y="1070113"/>
                <a:ext cx="10810461" cy="4717774"/>
              </a:xfrm>
              <a:blipFill>
                <a:blip r:embed="rId2"/>
                <a:stretch>
                  <a:fillRect l="-2029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66799FE2-585B-49A2-A173-DAAF91573BE2}"/>
              </a:ext>
            </a:extLst>
          </p:cNvPr>
          <p:cNvSpPr/>
          <p:nvPr/>
        </p:nvSpPr>
        <p:spPr>
          <a:xfrm>
            <a:off x="151891" y="3564377"/>
            <a:ext cx="1068125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8A224548-B15F-4DBA-90A4-DC8C049854B6}"/>
              </a:ext>
            </a:extLst>
          </p:cNvPr>
          <p:cNvSpPr/>
          <p:nvPr/>
        </p:nvSpPr>
        <p:spPr>
          <a:xfrm>
            <a:off x="2734229" y="5074003"/>
            <a:ext cx="56984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F6CE-EE21-441B-8821-3CF67FE1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0584EA-5136-4E69-80E9-9034AB411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365124"/>
            <a:ext cx="5133430" cy="550110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638F54-8482-4E50-AABC-08D2E3229815}"/>
              </a:ext>
            </a:extLst>
          </p:cNvPr>
          <p:cNvSpPr/>
          <p:nvPr/>
        </p:nvSpPr>
        <p:spPr>
          <a:xfrm>
            <a:off x="5964702" y="365125"/>
            <a:ext cx="5644202" cy="5501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মোসাদ্দেক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উপাধ্যক্ষ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পলাশবাড়ী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চাঁচাইবাড়ী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পোরশা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০১৭১৮৮৫৭৪৪৮</a:t>
            </a:r>
          </a:p>
        </p:txBody>
      </p:sp>
    </p:spTree>
    <p:extLst>
      <p:ext uri="{BB962C8B-B14F-4D97-AF65-F5344CB8AC3E}">
        <p14:creationId xmlns:p14="http://schemas.microsoft.com/office/powerpoint/2010/main" val="63207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0BF6-D41B-426B-9944-0FDCD03D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371062"/>
            <a:ext cx="11155017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JumunaOMJ" panose="00000400000000000000" pitchFamily="2" charset="0"/>
                <a:cs typeface="JumunaOMJ" panose="00000400000000000000" pitchFamily="2" charset="0"/>
              </a:rPr>
              <a:t>.</a:t>
            </a:r>
            <a:endParaRPr lang="bn-BD" sz="5400" dirty="0">
              <a:latin typeface="JumunaOMJ" panose="00000400000000000000" pitchFamily="2" charset="0"/>
              <a:cs typeface="JumunaOMJ" panose="00000400000000000000" pitchFamily="2" charset="0"/>
            </a:endParaRPr>
          </a:p>
          <a:p>
            <a:pPr marL="0" indent="0">
              <a:buNone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কন্যার সাথে পুত্র থাকে তা 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পাকের বাণী-                     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াৎ“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ে”।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২                           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FD67F-8204-4B25-AEAB-94C10AB22A8F}"/>
              </a:ext>
            </a:extLst>
          </p:cNvPr>
          <p:cNvSpPr/>
          <p:nvPr/>
        </p:nvSpPr>
        <p:spPr>
          <a:xfrm>
            <a:off x="345832" y="1983269"/>
            <a:ext cx="3856384" cy="577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للذكر مثل حظ الانثين</a:t>
            </a:r>
            <a:endParaRPr lang="en-US" sz="4000" dirty="0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D4CC3E18-C443-4A7D-9026-667CA02A3BBD}"/>
              </a:ext>
            </a:extLst>
          </p:cNvPr>
          <p:cNvSpPr/>
          <p:nvPr/>
        </p:nvSpPr>
        <p:spPr>
          <a:xfrm flipV="1">
            <a:off x="-384312" y="4458723"/>
            <a:ext cx="1257631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889F-C86B-4DB3-9281-77B9F379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 কন্যা উত্তরাধিকারী হওয়ার অবস্থার</a:t>
            </a:r>
            <a:r>
              <a:rPr lang="en-US" sz="6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বর্ননাঃ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C7D4-1518-4ABF-8525-5B8CA28AE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2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bn-IN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ব্যক্তির পুত্রের কন্যাগন ঔরসজাত কন্যার ন্যায়। তাদের উত্তরাধিকারী হওয়ার অবস্থা ছয়টি।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একজন হলে সমস্ত সম্পদের অর্ধাংশ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buNone/>
                </a:pP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২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পুত্রের কন্যা ১জন                           চাচা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2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  <a:r>
                  <a:rPr lang="bn-BD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5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১</a:t>
                </a: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C7D4-1518-4ABF-8525-5B8CA28AE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2800"/>
              </a:xfrm>
              <a:blipFill>
                <a:blip r:embed="rId2"/>
                <a:stretch>
                  <a:fillRect l="-2377" t="-4094" r="-464" b="-6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5356D1-49EB-4153-B931-8BE8349FA5D3}"/>
              </a:ext>
            </a:extLst>
          </p:cNvPr>
          <p:cNvCxnSpPr/>
          <p:nvPr/>
        </p:nvCxnSpPr>
        <p:spPr>
          <a:xfrm>
            <a:off x="2072640" y="4346917"/>
            <a:ext cx="80467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20BC8F-D45E-4501-8C73-F4F4C93C505C}"/>
              </a:ext>
            </a:extLst>
          </p:cNvPr>
          <p:cNvCxnSpPr/>
          <p:nvPr/>
        </p:nvCxnSpPr>
        <p:spPr>
          <a:xfrm>
            <a:off x="3545059" y="6147582"/>
            <a:ext cx="7455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5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A5EB8-FD7D-45B1-B69F-1D5EE9DF7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489" y="172278"/>
                <a:ext cx="11882511" cy="6506818"/>
              </a:xfrm>
            </p:spPr>
            <p:txBody>
              <a:bodyPr>
                <a:normAutofit/>
              </a:bodyPr>
              <a:lstStyle/>
              <a:p>
                <a:endParaRPr lang="bn-BD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দুইজন বা ততোধিক হলে সমস্ত সম্পদের দুই তৃতীয়াংশ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পুত্রের কন্যা ২ জন                          চাচা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                              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A5EB8-FD7D-45B1-B69F-1D5EE9DF7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489" y="172278"/>
                <a:ext cx="11882511" cy="6506818"/>
              </a:xfrm>
              <a:blipFill>
                <a:blip r:embed="rId2"/>
                <a:stretch>
                  <a:fillRect l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7EE274-1ECD-4D8F-A171-4DC7ECE3596F}"/>
              </a:ext>
            </a:extLst>
          </p:cNvPr>
          <p:cNvCxnSpPr/>
          <p:nvPr/>
        </p:nvCxnSpPr>
        <p:spPr>
          <a:xfrm>
            <a:off x="1575581" y="2996418"/>
            <a:ext cx="82014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23D4F1-830F-4AD6-A4AB-7C04A4060628}"/>
              </a:ext>
            </a:extLst>
          </p:cNvPr>
          <p:cNvCxnSpPr/>
          <p:nvPr/>
        </p:nvCxnSpPr>
        <p:spPr>
          <a:xfrm>
            <a:off x="3165232" y="4937760"/>
            <a:ext cx="801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1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52085-F75B-46A3-9D92-04AB282F0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00332"/>
                <a:ext cx="10823917" cy="56411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মৃত ব্যক্তির এক কন্যা থাকলে দুইতৃতীয়াংশ পুর্ণ করার উদ্দশ্যে পুত্রের কন্যাগন এক ষষ্ঠাংশ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মৃত     মাসয়ালা ৬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কন্যা ১ জন         পুত্রের কন্যা ১ জন              ভাই 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৩                          ১                        ২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52085-F75B-46A3-9D92-04AB282F0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00332"/>
                <a:ext cx="10823917" cy="5641145"/>
              </a:xfrm>
              <a:blipFill>
                <a:blip r:embed="rId2"/>
                <a:stretch>
                  <a:fillRect l="-2252" t="-3135" r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B2D1F5-7717-491D-AFEC-4C0EC6B68292}"/>
              </a:ext>
            </a:extLst>
          </p:cNvPr>
          <p:cNvCxnSpPr/>
          <p:nvPr/>
        </p:nvCxnSpPr>
        <p:spPr>
          <a:xfrm>
            <a:off x="1842868" y="3010486"/>
            <a:ext cx="9369083" cy="112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ED3E0F-63C6-4AA6-BC7E-5BB607BA3662}"/>
              </a:ext>
            </a:extLst>
          </p:cNvPr>
          <p:cNvCxnSpPr/>
          <p:nvPr/>
        </p:nvCxnSpPr>
        <p:spPr>
          <a:xfrm>
            <a:off x="3432517" y="5008098"/>
            <a:ext cx="7174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412C2F-7D45-49A0-A0BC-62E4183ADFD8}"/>
              </a:ext>
            </a:extLst>
          </p:cNvPr>
          <p:cNvCxnSpPr/>
          <p:nvPr/>
        </p:nvCxnSpPr>
        <p:spPr>
          <a:xfrm>
            <a:off x="7090117" y="5050302"/>
            <a:ext cx="8862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1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5F9C-557D-4EFA-ACAA-78CFEA853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5" y="622852"/>
                <a:ext cx="10651435" cy="5554111"/>
              </a:xfrm>
            </p:spPr>
            <p:txBody>
              <a:bodyPr>
                <a:no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মৃত ব্যক্তির দুইজন কন্যা জীবিত থাকলে পুত্রের কন্যাগন ওয়ারিশ হবে না। যেমনঃ-       </a:t>
                </a:r>
              </a:p>
              <a:p>
                <a:pPr marL="0" indent="0"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কন্যা ২ জন        ভাই        পুত্রের কন্যা                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১          বঞ্চিত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২                         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5F9C-557D-4EFA-ACAA-78CFEA853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622852"/>
                <a:ext cx="10651435" cy="5554111"/>
              </a:xfrm>
              <a:blipFill>
                <a:blip r:embed="rId2"/>
                <a:stretch>
                  <a:fillRect l="-2288" t="-3074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F003DD-B7F5-46B4-B872-474356BF1196}"/>
              </a:ext>
            </a:extLst>
          </p:cNvPr>
          <p:cNvCxnSpPr/>
          <p:nvPr/>
        </p:nvCxnSpPr>
        <p:spPr>
          <a:xfrm>
            <a:off x="1659987" y="2489982"/>
            <a:ext cx="74840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06622-8012-4A0C-BFA5-8B9DA97A7153}"/>
              </a:ext>
            </a:extLst>
          </p:cNvPr>
          <p:cNvCxnSpPr/>
          <p:nvPr/>
        </p:nvCxnSpPr>
        <p:spPr>
          <a:xfrm>
            <a:off x="3038621" y="4501662"/>
            <a:ext cx="8299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7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06F45-1484-4F65-BCF6-CC646305E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291" y="0"/>
                <a:ext cx="10545417" cy="6857999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কিন্তু যদি মৃত ব্যক্তির দুই কন্যা থাকা অবস্থায় পুত্রের কন্যাদের সঙ্গে একটি ছেলে থাকে, সে ছেলে তাদের স্তরে হউক বা তাদের নিম্ন স্তরের । এই অবস্থায় কন্যাদ্বয়ের অংশ নেওয়ার পর অবশিষ্ট সম্পদ তাদের মধ্যে</a:t>
                </a:r>
              </a:p>
              <a:p>
                <a:pPr marL="0" indent="0" algn="just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অনুযায়ী বন্টন করা হবে।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যেমনঃ-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৩    তছহীহ ৯ 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কন্যা ২ জন          পুত্রের কন্যা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পুত্রের পুত্র         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</a:p>
              <a:p>
                <a:pPr marL="0" indent="0">
                  <a:lnSpc>
                    <a:spcPct val="25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(১)                (২) </a:t>
                </a:r>
              </a:p>
              <a:p>
                <a:pPr marL="0" indent="0">
                  <a:lnSpc>
                    <a:spcPct val="25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</a:p>
              <a:p>
                <a:pPr marL="0" indent="0">
                  <a:lnSpc>
                    <a:spcPct val="40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২                        ১                  ২</a:t>
                </a:r>
              </a:p>
              <a:p>
                <a:pPr marL="0" indent="0">
                  <a:lnSpc>
                    <a:spcPct val="40000"/>
                  </a:lnSpc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06F45-1484-4F65-BCF6-CC646305E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291" y="0"/>
                <a:ext cx="10545417" cy="6857999"/>
              </a:xfrm>
              <a:blipFill>
                <a:blip r:embed="rId2"/>
                <a:stretch>
                  <a:fillRect l="-2312" t="-2489" r="-10000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3CBBF5-FDC1-4AF5-B726-8D8364EC0FDC}"/>
              </a:ext>
            </a:extLst>
          </p:cNvPr>
          <p:cNvSpPr/>
          <p:nvPr/>
        </p:nvSpPr>
        <p:spPr>
          <a:xfrm>
            <a:off x="7906041" y="1789095"/>
            <a:ext cx="3645573" cy="74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للذكر مثل حظ الانثين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FBCEE-A82E-4B6E-8652-53F468555813}"/>
              </a:ext>
            </a:extLst>
          </p:cNvPr>
          <p:cNvCxnSpPr>
            <a:cxnSpLocks/>
          </p:cNvCxnSpPr>
          <p:nvPr/>
        </p:nvCxnSpPr>
        <p:spPr>
          <a:xfrm>
            <a:off x="1659988" y="4051495"/>
            <a:ext cx="91299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C3C3DA-87C2-4366-83E9-619AE3850897}"/>
              </a:ext>
            </a:extLst>
          </p:cNvPr>
          <p:cNvCxnSpPr/>
          <p:nvPr/>
        </p:nvCxnSpPr>
        <p:spPr>
          <a:xfrm>
            <a:off x="3530990" y="5598942"/>
            <a:ext cx="8018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C5066-B694-4583-81B8-2058E7EFF539}"/>
              </a:ext>
            </a:extLst>
          </p:cNvPr>
          <p:cNvCxnSpPr/>
          <p:nvPr/>
        </p:nvCxnSpPr>
        <p:spPr>
          <a:xfrm>
            <a:off x="3601329" y="6090335"/>
            <a:ext cx="731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17C0B3-D987-4721-8F58-1C8EC4AEB54D}"/>
              </a:ext>
            </a:extLst>
          </p:cNvPr>
          <p:cNvCxnSpPr/>
          <p:nvPr/>
        </p:nvCxnSpPr>
        <p:spPr>
          <a:xfrm>
            <a:off x="6977575" y="5444197"/>
            <a:ext cx="9284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C06B11-EE18-49F4-B5B3-439845D85CCD}"/>
              </a:ext>
            </a:extLst>
          </p:cNvPr>
          <p:cNvCxnSpPr/>
          <p:nvPr/>
        </p:nvCxnSpPr>
        <p:spPr>
          <a:xfrm>
            <a:off x="9531879" y="5430130"/>
            <a:ext cx="10128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8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E91A5-23D5-46A4-A976-B7F286E8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1" y="573205"/>
            <a:ext cx="12014578" cy="5603757"/>
          </a:xfrm>
        </p:spPr>
        <p:txBody>
          <a:bodyPr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মৃত ব্যক্তির ছেলে জীবিত থাকলে পুত্রের কন্যাগন বঞ্চিত হবে। যেমনঃ-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মৃত     মাসয়ালা ১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পুত্র          পুত্রের কন্যা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পুত্রের পুত্র        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                   বঞ্চিত            বঞ্চিত</a:t>
            </a:r>
          </a:p>
          <a:p>
            <a:endParaRPr lang="bn-IN" dirty="0">
              <a:latin typeface="JumunaOMJ" panose="00000400000000000000" pitchFamily="2" charset="0"/>
              <a:cs typeface="JumunaOMJ" panose="00000400000000000000" pitchFamily="2" charset="0"/>
            </a:endParaRPr>
          </a:p>
          <a:p>
            <a:endParaRPr lang="en-US" dirty="0">
              <a:latin typeface="JumunaOMJ" panose="00000400000000000000" pitchFamily="2" charset="0"/>
              <a:cs typeface="JumunaOMJ" panose="000004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2A0D57-937A-466B-970A-D7CCA37DF458}"/>
              </a:ext>
            </a:extLst>
          </p:cNvPr>
          <p:cNvCxnSpPr/>
          <p:nvPr/>
        </p:nvCxnSpPr>
        <p:spPr>
          <a:xfrm>
            <a:off x="1705428" y="2452914"/>
            <a:ext cx="87811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9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82C0-56E2-4CA4-846A-E01C9AEB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1170674"/>
          </a:xfrm>
        </p:spPr>
        <p:txBody>
          <a:bodyPr>
            <a:noAutofit/>
          </a:bodyPr>
          <a:lstStyle/>
          <a:p>
            <a:r>
              <a:rPr lang="bn-IN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সহোদরা বোনের উত্তরাধিকারী হওয়ার অবস্থার বর্ননাঃ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4498F-C3A2-48B8-BC47-CE95A34F4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19269" y="1497495"/>
                <a:ext cx="12404034" cy="51816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44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ব্যক্তির সহোদরা বোনের উত্তরাধিকারী হওয়ার </a:t>
                </a:r>
                <a:r>
                  <a:rPr lang="bn-IN" sz="440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 পাঁচটিঃ-</a:t>
                </a:r>
                <a:endParaRPr lang="bn-BD" sz="44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একজন হলে সমস্ত সম্পদের অর্ধাংশ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যেমনঃ-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২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সহদরা বোনের                         চাচা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১      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১</a:t>
                </a:r>
              </a:p>
              <a:p>
                <a:endParaRPr lang="en-US" sz="4800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4498F-C3A2-48B8-BC47-CE95A34F4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9269" y="1497495"/>
                <a:ext cx="12404034" cy="5181601"/>
              </a:xfrm>
              <a:blipFill>
                <a:blip r:embed="rId2"/>
                <a:stretch>
                  <a:fillRect l="-1966" t="-3412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84278D67-F700-43EA-B1B8-420717992037}"/>
              </a:ext>
            </a:extLst>
          </p:cNvPr>
          <p:cNvSpPr/>
          <p:nvPr/>
        </p:nvSpPr>
        <p:spPr>
          <a:xfrm>
            <a:off x="-119269" y="3740984"/>
            <a:ext cx="10813774" cy="5300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D3F05B07-2FCE-4677-AE2E-DB6EEC734200}"/>
              </a:ext>
            </a:extLst>
          </p:cNvPr>
          <p:cNvSpPr/>
          <p:nvPr/>
        </p:nvSpPr>
        <p:spPr>
          <a:xfrm>
            <a:off x="2386342" y="5730707"/>
            <a:ext cx="781878" cy="5300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FBE7E-191C-4605-BAB5-AB67FB350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036" y="1"/>
                <a:ext cx="11807686" cy="6857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</a:t>
                </a:r>
                <a:endParaRPr lang="bn-BD" sz="3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marL="0" indent="0">
                  <a:buNone/>
                </a:pPr>
                <a:endParaRPr lang="bn-BD" sz="3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দুইজন বা ততোধিক হলে সমস্ত সম্পদের দুই তৃতীয়াংশ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৩</a:t>
                </a:r>
              </a:p>
              <a:p>
                <a:pPr marL="0" indent="0">
                  <a:buNone/>
                </a:pP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সহোদরা বোন ২ জন                          চাচা</a:t>
                </a:r>
              </a:p>
              <a:p>
                <a:pPr marL="0" indent="0">
                  <a:buNone/>
                </a:pP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২                  </a:t>
                </a:r>
                <a:r>
                  <a:rPr lang="bn-BD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FBE7E-191C-4605-BAB5-AB67FB350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036" y="1"/>
                <a:ext cx="11807686" cy="6857999"/>
              </a:xfrm>
              <a:blipFill>
                <a:blip r:embed="rId2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inus Sign 1">
            <a:extLst>
              <a:ext uri="{FF2B5EF4-FFF2-40B4-BE49-F238E27FC236}">
                <a16:creationId xmlns:a16="http://schemas.microsoft.com/office/drawing/2014/main" id="{E96EEBDD-B875-4A78-9727-A9A3FD9C0400}"/>
              </a:ext>
            </a:extLst>
          </p:cNvPr>
          <p:cNvSpPr/>
          <p:nvPr/>
        </p:nvSpPr>
        <p:spPr>
          <a:xfrm flipV="1">
            <a:off x="821635" y="3190934"/>
            <a:ext cx="10588487" cy="45719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08C0B601-B26E-4B3C-8295-6C1FD20CE4DA}"/>
              </a:ext>
            </a:extLst>
          </p:cNvPr>
          <p:cNvSpPr/>
          <p:nvPr/>
        </p:nvSpPr>
        <p:spPr>
          <a:xfrm>
            <a:off x="3279596" y="5196745"/>
            <a:ext cx="55659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4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4875-4106-44F2-9021-97A76819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371"/>
            <a:ext cx="10515600" cy="5799592"/>
          </a:xfrm>
        </p:spPr>
        <p:txBody>
          <a:bodyPr/>
          <a:lstStyle/>
          <a:p>
            <a:pPr marL="0" indent="0">
              <a:buNone/>
            </a:pP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৩।যদি সহোদরা বোনের সাথে ভাই থাকে,তাহলে ভাই বোনদেরকে আসাবা করে দিবে । এ ক্ষেত্রে  আল্লাহ পাকের বাণী-                      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াৎ“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ে”।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 সম্পদ প্রাপ্ত হবে।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সহোদরা বোন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ভাই</a:t>
            </a:r>
          </a:p>
          <a:p>
            <a:pPr marL="0" indent="0">
              <a:buNone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 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CCB29-6C45-40D0-A03A-0EC6E8ADDC12}"/>
              </a:ext>
            </a:extLst>
          </p:cNvPr>
          <p:cNvSpPr/>
          <p:nvPr/>
        </p:nvSpPr>
        <p:spPr>
          <a:xfrm>
            <a:off x="1723296" y="2234290"/>
            <a:ext cx="3220281" cy="45022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للذكر مثل حظ الانثين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55790F-907C-443D-BD85-A8484C65DFFB}"/>
              </a:ext>
            </a:extLst>
          </p:cNvPr>
          <p:cNvCxnSpPr/>
          <p:nvPr/>
        </p:nvCxnSpPr>
        <p:spPr>
          <a:xfrm flipV="1">
            <a:off x="1948209" y="3864428"/>
            <a:ext cx="8295581" cy="105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DAEE-25EC-4277-A1AB-470DC215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8C18F9-064D-421B-AAA1-7B13574A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365125"/>
            <a:ext cx="10243930" cy="321712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2AC7D9-3869-420A-BE71-7ACBDDE3EDF4}"/>
              </a:ext>
            </a:extLst>
          </p:cNvPr>
          <p:cNvSpPr/>
          <p:nvPr/>
        </p:nvSpPr>
        <p:spPr>
          <a:xfrm>
            <a:off x="967409" y="3286539"/>
            <a:ext cx="10257182" cy="3571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i="1" dirty="0">
                <a:solidFill>
                  <a:srgbClr val="FFFF00"/>
                </a:solidFill>
                <a:latin typeface="BurigangaSushreeOMJ" panose="01010600010101010101" pitchFamily="2" charset="0"/>
                <a:cs typeface="BurigangaSushreeOMJ" panose="01010600010101010101" pitchFamily="2" charset="0"/>
              </a:rPr>
              <a:t> 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IN" sz="48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ফারায়েজ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আলিম ১ম বর্ষ</a:t>
            </a:r>
          </a:p>
          <a:p>
            <a:pPr algn="ctr"/>
            <a:r>
              <a:rPr lang="bn-IN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জাবিল ফুরুজ এবং তাদের                            হালতের বর্ননা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63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D786-8AB2-4D72-8A17-F95E769D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225287"/>
            <a:ext cx="11021458" cy="6632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000" dirty="0">
              <a:latin typeface="JumunaOMJ" panose="00000400000000000000" pitchFamily="2" charset="0"/>
              <a:cs typeface="JumunaOMJ" panose="00000400000000000000" pitchFamily="2" charset="0"/>
            </a:endParaRP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৪।যদি সহদরা বোনের সাথে কন্যা বা পুত্রের কন্যা থাকে,তাহলে কন্যা বোনদেরকে আসাবা করে দিবে । কেননা রাসুলুল্লাহ (সাঃ)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বলেছেনঃ                              অর্থাৎঃ তোমরা বোনদেরকে কন্যাদের সংগে আসাবা করে দাও। যেমনঃ-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কন্যা        পুত্রের কন্যা        সহদরা বোন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৩               ১                      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DC378-A7BA-454D-BF44-4CA304B0F68F}"/>
              </a:ext>
            </a:extLst>
          </p:cNvPr>
          <p:cNvSpPr/>
          <p:nvPr/>
        </p:nvSpPr>
        <p:spPr>
          <a:xfrm>
            <a:off x="2422972" y="2181453"/>
            <a:ext cx="3803374" cy="490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اجعلوا الاخوات مع البنات عصبة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EEB80C9-10C9-45EB-AA93-DC1897ADD6CF}"/>
              </a:ext>
            </a:extLst>
          </p:cNvPr>
          <p:cNvSpPr/>
          <p:nvPr/>
        </p:nvSpPr>
        <p:spPr>
          <a:xfrm>
            <a:off x="-281353" y="3876857"/>
            <a:ext cx="13426627" cy="83250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5998-641F-4681-854C-86FFCF22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33399"/>
            <a:ext cx="11353799" cy="58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সহদরা ভাই-বোন, মৃত ব্যক্তির পুত্র অথবা পুত্রের পুত্র যত নিম্নে হউক জীবিত থাকলে বঞ্চিত হবে। যেমনঃ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সহদরা বোন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পুত্র       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বঞ্চিত                          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00E2BEB9-938D-4AD4-8D0D-D5331A30F932}"/>
              </a:ext>
            </a:extLst>
          </p:cNvPr>
          <p:cNvSpPr/>
          <p:nvPr/>
        </p:nvSpPr>
        <p:spPr>
          <a:xfrm>
            <a:off x="920925" y="2350527"/>
            <a:ext cx="8892209" cy="45719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88E3C-406E-4106-9E54-3C62F385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" y="3776869"/>
            <a:ext cx="10813773" cy="277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61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7408-FD71-4AFF-A37B-F0DE2239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5773"/>
            <a:ext cx="12191999" cy="1400530"/>
          </a:xfrm>
        </p:spPr>
        <p:txBody>
          <a:bodyPr/>
          <a:lstStyle/>
          <a:p>
            <a:r>
              <a:rPr lang="bn-IN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বৈমাত্রেয় বোনের উত্তরাধিকারী হওয়ার অবস্থা</a:t>
            </a:r>
            <a:r>
              <a:rPr lang="en-US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8F8FA-2400-4F1D-9CD3-5E243774D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39" y="1209822"/>
                <a:ext cx="11092069" cy="55024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/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</a:t>
                </a:r>
                <a:r>
                  <a:rPr lang="bn-IN" sz="4400" b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ব্যক্তির </a:t>
                </a:r>
                <a:r>
                  <a:rPr lang="bn-IN" sz="4400" b="1" i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বৈমাত্রেয় </a:t>
                </a:r>
                <a:r>
                  <a:rPr lang="bn-IN" sz="4400" b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বোনের উত্তরাধিকারী হওয়ার অবস্থা সাতটিঃ-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মৃত ব্যক্তির </a:t>
                </a:r>
                <a:r>
                  <a:rPr lang="bn-IN" sz="4400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সহদরা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বোন না থাকা অবস্থায় ,বৈমাত্রেয় বোন একজন হলে সমস্ত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 অর্ধাংশ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২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400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বৈমাত্রেয়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বোনের                         চাচা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                                    ১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8F8FA-2400-4F1D-9CD3-5E243774D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39" y="1209822"/>
                <a:ext cx="11092069" cy="5502405"/>
              </a:xfrm>
              <a:blipFill>
                <a:blip r:embed="rId2"/>
                <a:stretch>
                  <a:fillRect l="-2198" t="-3101" b="-6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5F5DD573-F75B-46AC-B964-D8ABD3913AA6}"/>
              </a:ext>
            </a:extLst>
          </p:cNvPr>
          <p:cNvSpPr/>
          <p:nvPr/>
        </p:nvSpPr>
        <p:spPr>
          <a:xfrm>
            <a:off x="1004310" y="4557144"/>
            <a:ext cx="1017012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51414880-CF14-4669-9502-4BC51C80DD68}"/>
              </a:ext>
            </a:extLst>
          </p:cNvPr>
          <p:cNvSpPr/>
          <p:nvPr/>
        </p:nvSpPr>
        <p:spPr>
          <a:xfrm>
            <a:off x="4003992" y="6185861"/>
            <a:ext cx="56984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7202E-7B85-4BDE-A3C3-A816565CD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904" y="1052153"/>
                <a:ext cx="10847822" cy="52213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মৃত ব্যক্তির </a:t>
                </a:r>
                <a:r>
                  <a:rPr lang="bn-IN" sz="4400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সহদরা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বোন না থাকা অবস্থায় ,বৈমাত্রেয় বোন দুইজন হলে সমস্ত সম্পদের দুইতৃতীয়ংশ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মৃত  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4400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বৈমাত্রেয়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বো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২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চাচা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                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২                                 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             </a:t>
                </a:r>
                <a:r>
                  <a:rPr lang="en-US" sz="4400" dirty="0">
                    <a:solidFill>
                      <a:schemeClr val="tx1"/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                                      </a:t>
                </a:r>
                <a:r>
                  <a:rPr lang="bn-IN" sz="4400" dirty="0">
                    <a:solidFill>
                      <a:schemeClr val="tx1"/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                                               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srgbClr val="F5E2A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7202E-7B85-4BDE-A3C3-A816565CD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904" y="1052153"/>
                <a:ext cx="10847822" cy="5221356"/>
              </a:xfrm>
              <a:blipFill>
                <a:blip r:embed="rId2"/>
                <a:stretch>
                  <a:fillRect l="-2247" t="-3388" r="-48539" b="-10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inus Sign 1">
            <a:extLst>
              <a:ext uri="{FF2B5EF4-FFF2-40B4-BE49-F238E27FC236}">
                <a16:creationId xmlns:a16="http://schemas.microsoft.com/office/drawing/2014/main" id="{C67BEF40-7345-479C-B1D2-6AB6121367F3}"/>
              </a:ext>
            </a:extLst>
          </p:cNvPr>
          <p:cNvSpPr/>
          <p:nvPr/>
        </p:nvSpPr>
        <p:spPr>
          <a:xfrm>
            <a:off x="759725" y="3119911"/>
            <a:ext cx="1067255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4773BE2F-49BE-4A8A-A2F2-72CA1BE67285}"/>
              </a:ext>
            </a:extLst>
          </p:cNvPr>
          <p:cNvSpPr/>
          <p:nvPr/>
        </p:nvSpPr>
        <p:spPr>
          <a:xfrm>
            <a:off x="3698543" y="5074584"/>
            <a:ext cx="900753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D5EC7-AA26-4722-84CF-582244872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32" y="982107"/>
                <a:ext cx="11550315" cy="56232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সহোদরা বোন একজন থাকলে দুই তৃতীয়াংশ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পূর্ণ করার জন্য, সহোদরা বোনের সাথে বৈমাত্রেয় বোনগন এক ষষ্ঠাংশ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    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সহোদরা বোন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বৈমাত্রেয় বোন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চাচা 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৩                               ১                         ২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D5EC7-AA26-4722-84CF-582244872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32" y="982107"/>
                <a:ext cx="11550315" cy="5623230"/>
              </a:xfrm>
              <a:blipFill>
                <a:blip r:embed="rId2"/>
                <a:stretch>
                  <a:fillRect l="-2164" t="-325" r="-1425"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inus Sign 1">
            <a:extLst>
              <a:ext uri="{FF2B5EF4-FFF2-40B4-BE49-F238E27FC236}">
                <a16:creationId xmlns:a16="http://schemas.microsoft.com/office/drawing/2014/main" id="{2660A7C7-EB20-4C7C-AE42-F14EF0D9939F}"/>
              </a:ext>
            </a:extLst>
          </p:cNvPr>
          <p:cNvSpPr/>
          <p:nvPr/>
        </p:nvSpPr>
        <p:spPr>
          <a:xfrm flipV="1">
            <a:off x="-440786" y="3889415"/>
            <a:ext cx="13994296" cy="6687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9034E2F1-2686-41C1-A507-9E18A1347FB0}"/>
              </a:ext>
            </a:extLst>
          </p:cNvPr>
          <p:cNvSpPr/>
          <p:nvPr/>
        </p:nvSpPr>
        <p:spPr>
          <a:xfrm>
            <a:off x="2661240" y="5875893"/>
            <a:ext cx="927653" cy="4704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AFDBFE06-D23F-4685-9E5B-F5C330C32AA8}"/>
              </a:ext>
            </a:extLst>
          </p:cNvPr>
          <p:cNvSpPr/>
          <p:nvPr/>
        </p:nvSpPr>
        <p:spPr>
          <a:xfrm>
            <a:off x="7001226" y="5922939"/>
            <a:ext cx="1046922" cy="4704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0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EB4AB-DC59-4947-9ED7-55B0A31C3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166" y="569842"/>
                <a:ext cx="11535508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3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মৃত ব্যক্তির দুইজন সহোদরা বোন জীবিত থাকলে বৈমাত্রেয় বোনরা  ওয়ারিশ হবে না। যেমনঃ-       </a:t>
                </a:r>
              </a:p>
              <a:p>
                <a:pPr marL="0" indent="0">
                  <a:buNone/>
                </a:pP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সহদরা বোন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বৈমাত্রেয় বোন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চাচা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           বঞ্চিত                 ১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২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EB4AB-DC59-4947-9ED7-55B0A31C3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166" y="569842"/>
                <a:ext cx="11535508" cy="5791200"/>
              </a:xfrm>
              <a:blipFill>
                <a:blip r:embed="rId2"/>
                <a:stretch>
                  <a:fillRect l="-2167" t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7FF38577-9A0B-4D0E-9D3C-CBB71E44F0A2}"/>
              </a:ext>
            </a:extLst>
          </p:cNvPr>
          <p:cNvSpPr/>
          <p:nvPr/>
        </p:nvSpPr>
        <p:spPr>
          <a:xfrm>
            <a:off x="-249141" y="2382969"/>
            <a:ext cx="14049547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2864BECB-FE2E-4FBC-9C9A-E5EACDD66E7D}"/>
              </a:ext>
            </a:extLst>
          </p:cNvPr>
          <p:cNvSpPr/>
          <p:nvPr/>
        </p:nvSpPr>
        <p:spPr>
          <a:xfrm>
            <a:off x="2889994" y="4429312"/>
            <a:ext cx="75537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0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676C6-6216-4750-88E4-EB9A39969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96948"/>
                <a:ext cx="12192000" cy="66610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bn-BD" sz="3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JumunaOMJ" panose="00000400000000000000" pitchFamily="2" charset="0"/>
                    <a:cs typeface="JumunaOMJ" panose="00000400000000000000" pitchFamily="2" charset="0"/>
                  </a:rPr>
                  <a:t>   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কিন্তু যদি মৃত ব্যক্তির দুই সহোদরা বোন থাকা অবস্থায় বৈমাত্রেয় বোনের সঙ্গে একটি বৈমাত্রেয়  ভাই থাকে, তাহলে সে ভাই তাহার বোনকে আসাবা করে দিবে । এই অবস্থায় সহোদরা বোন অংশ নেওয়ার পর অবশিষ্ট সম্পদ তাদের মধ্যে                     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াৎ“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ছেলে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মেয়ের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ে”।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এই নিয়ম অনুযায়ী বন্টন করা হবে।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৩    তছহীহ ৯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সহোদরা বোন ২ জন        বৈমাত্রেয় বোন         বৈমাত্রেয় ভাই        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            (১)                   (২)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২                           ১                      ২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৬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676C6-6216-4750-88E4-EB9A39969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96948"/>
                <a:ext cx="12192000" cy="6661052"/>
              </a:xfrm>
              <a:blipFill>
                <a:blip r:embed="rId2"/>
                <a:stretch>
                  <a:fillRect l="-2000" t="-2836" r="-11800" b="-6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2A2D6AE-E2A6-4693-A054-BF74D369D521}"/>
              </a:ext>
            </a:extLst>
          </p:cNvPr>
          <p:cNvSpPr/>
          <p:nvPr/>
        </p:nvSpPr>
        <p:spPr>
          <a:xfrm>
            <a:off x="5559643" y="2159014"/>
            <a:ext cx="3113549" cy="45022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للذكر مثل حظ الانثين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3349D457-9916-412B-B47F-25576C64BF34}"/>
              </a:ext>
            </a:extLst>
          </p:cNvPr>
          <p:cNvSpPr/>
          <p:nvPr/>
        </p:nvSpPr>
        <p:spPr>
          <a:xfrm flipV="1">
            <a:off x="-903186" y="3894183"/>
            <a:ext cx="1505528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C367982F-10D9-45E4-873B-2609534A77B7}"/>
              </a:ext>
            </a:extLst>
          </p:cNvPr>
          <p:cNvSpPr/>
          <p:nvPr/>
        </p:nvSpPr>
        <p:spPr>
          <a:xfrm>
            <a:off x="3314063" y="5675071"/>
            <a:ext cx="742122" cy="7951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075AFC39-C96B-4110-8E1E-E39A09650BDD}"/>
              </a:ext>
            </a:extLst>
          </p:cNvPr>
          <p:cNvSpPr/>
          <p:nvPr/>
        </p:nvSpPr>
        <p:spPr>
          <a:xfrm>
            <a:off x="3314063" y="6240031"/>
            <a:ext cx="742122" cy="13252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F491E32A-87B0-4FA4-9F61-F14B1D73D40B}"/>
              </a:ext>
            </a:extLst>
          </p:cNvPr>
          <p:cNvSpPr/>
          <p:nvPr/>
        </p:nvSpPr>
        <p:spPr>
          <a:xfrm>
            <a:off x="7116418" y="5552661"/>
            <a:ext cx="755374" cy="9276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1CDBB027-1004-48B4-8717-F1BDC058AEDB}"/>
              </a:ext>
            </a:extLst>
          </p:cNvPr>
          <p:cNvSpPr/>
          <p:nvPr/>
        </p:nvSpPr>
        <p:spPr>
          <a:xfrm>
            <a:off x="10115770" y="5599707"/>
            <a:ext cx="1311965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2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3F12-7F21-441A-A8E0-236D8BFA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379828"/>
            <a:ext cx="11240085" cy="6246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>
              <a:solidFill>
                <a:schemeClr val="accent3">
                  <a:lumMod val="40000"/>
                  <a:lumOff val="60000"/>
                </a:schemeClr>
              </a:solidFill>
              <a:latin typeface="JumunaOMJ" panose="00000400000000000000" pitchFamily="2" charset="0"/>
              <a:cs typeface="JumunaOMJ" panose="00000400000000000000" pitchFamily="2" charset="0"/>
            </a:endParaRPr>
          </a:p>
          <a:p>
            <a:pPr marL="0" indent="0" algn="just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যদি বৈমাত্রেয় বোনের সাথে কন্যা বা পুত্রের কন্যা থাকে,তাহলে কন্যা বোনদেরকে আসাবা করে দিবে । কেননা রাসুলুল্লাহ (সাঃ)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বলেছেনঃ                        অর্থাৎঃ তোমরা বোনদেরকে কন্যাদের সংগে আসাবা করে দাও। যেমনঃ-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কন্যা        পুত্রের কন্যা        বৈমাত্রেয়বোন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৩               ১                      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00C93-84F1-4AA9-8A10-0DB7529DF377}"/>
              </a:ext>
            </a:extLst>
          </p:cNvPr>
          <p:cNvSpPr/>
          <p:nvPr/>
        </p:nvSpPr>
        <p:spPr>
          <a:xfrm>
            <a:off x="2379376" y="2161639"/>
            <a:ext cx="3803374" cy="490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اجعلوا الاخوات مع البنات عصبة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748AC22A-E5A5-4EEE-B9DD-B106F344F66F}"/>
              </a:ext>
            </a:extLst>
          </p:cNvPr>
          <p:cNvSpPr/>
          <p:nvPr/>
        </p:nvSpPr>
        <p:spPr>
          <a:xfrm>
            <a:off x="-384109" y="3882475"/>
            <a:ext cx="12748591" cy="10601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7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1A1A-99B1-4640-8F9F-B4FB0183C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20" y="424067"/>
            <a:ext cx="10270436" cy="3339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৭। বৈমাত্রেয় ভাইবোনগন মৃত ব্যক্তির পুত্র অথবা পুত্রের পুত্র যত নিম্নে হউক । জীবিত থাকলে বঞ্চিত হবে। যেমনঃ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বৈমাত্রেয় বোন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পুত্র                        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বঞ্চিত                          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A46E0-E634-4A7D-B06B-DF30DB7B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2" y="3763614"/>
            <a:ext cx="9674052" cy="3094386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D13977F3-0012-4099-B99C-89972FC0E0AD}"/>
              </a:ext>
            </a:extLst>
          </p:cNvPr>
          <p:cNvSpPr/>
          <p:nvPr/>
        </p:nvSpPr>
        <p:spPr>
          <a:xfrm>
            <a:off x="245186" y="2203123"/>
            <a:ext cx="11390223" cy="9276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30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A3DE-A039-4687-8D9E-AE31EC71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উত্তরাধিকারী হওয়ার অবস্থার বর্ননাঃ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F50B5-00C7-4962-942E-DAAA4FD8F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714" y="1378634"/>
                <a:ext cx="11141695" cy="5479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3200" dirty="0">
                    <a:latin typeface="JumunaOMJ" panose="00000400000000000000" pitchFamily="2" charset="0"/>
                    <a:cs typeface="JumunaOMJ" panose="00000400000000000000" pitchFamily="2" charset="0"/>
                  </a:rPr>
                  <a:t>   </a:t>
                </a:r>
                <a:r>
                  <a:rPr lang="bn-IN" sz="44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মাতা উত্তরাধিকারী হওয়ার অবস্থা তিনটিঃ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১।মৃত ব্যক্তির পুত্র অথবা পুত্রের পুত্র যত নিম্নে হউক অথবা দুই বা ততোধিক ভ্রাতা   বা ভগ্নি যে দিকের হউক- এ সকলের জীবিত অবস্থায় মাতা এক ষষ্ঠাংশ(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   যেমনঃ- 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মৃত     মাসয়ালা ৬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মাতা                পুত্র               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১                  ৫</a:t>
                </a:r>
              </a:p>
              <a:p>
                <a:pPr>
                  <a:lnSpc>
                    <a:spcPct val="80000"/>
                  </a:lnSpc>
                </a:pPr>
                <a:endParaRPr lang="bn-IN" sz="32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F50B5-00C7-4962-942E-DAAA4FD8F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714" y="1378634"/>
                <a:ext cx="11141695" cy="5479366"/>
              </a:xfrm>
              <a:blipFill>
                <a:blip r:embed="rId2"/>
                <a:stretch>
                  <a:fillRect l="-2243" t="-3115" r="-2243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205BBB4F-041E-4054-9648-CFB496E413A0}"/>
              </a:ext>
            </a:extLst>
          </p:cNvPr>
          <p:cNvSpPr/>
          <p:nvPr/>
        </p:nvSpPr>
        <p:spPr>
          <a:xfrm>
            <a:off x="0" y="4488925"/>
            <a:ext cx="10923035" cy="15341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F0D6A276-D42A-4E7E-B236-7DE3E68074FE}"/>
              </a:ext>
            </a:extLst>
          </p:cNvPr>
          <p:cNvSpPr/>
          <p:nvPr/>
        </p:nvSpPr>
        <p:spPr>
          <a:xfrm>
            <a:off x="3695113" y="6281327"/>
            <a:ext cx="75537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58F2-10FB-4610-BC77-09D7A27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BurigangaOMJ" panose="00000400000000000000" pitchFamily="2" charset="0"/>
                <a:cs typeface="BurigangaOMJ" panose="00000400000000000000" pitchFamily="2" charset="0"/>
              </a:rPr>
              <a:t>শিখন ফলঃ</a:t>
            </a:r>
            <a:endParaRPr lang="en-US" sz="7200" dirty="0">
              <a:solidFill>
                <a:srgbClr val="C00000"/>
              </a:solidFill>
              <a:latin typeface="BurigangaOMJ" panose="00000400000000000000" pitchFamily="2" charset="0"/>
              <a:cs typeface="BurigangaOMJ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653E-0DF3-4A0C-94A9-EE7F57F5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484243"/>
            <a:ext cx="11234530" cy="5261114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জাবিল ফুরুজ সম্পর্কে জানতে পারবে।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(২) বৈপিত্রেয় ভাই-বোন (৩) স্বামী (৪) স্ত্রী (৫) কন্যা (৬) পুত্রের কন্যা (৭) সহদরা বোন (৮) বৈমাত্রেয় বোন এবং (৯) মা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াধিকারী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জানতে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40803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763C1-6DAF-45D4-AE4A-4BE9CE980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138" y="410817"/>
                <a:ext cx="10505661" cy="57661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3600" dirty="0">
                    <a:latin typeface="JumunaOMJ" panose="00000400000000000000" pitchFamily="2" charset="0"/>
                    <a:cs typeface="JumunaOMJ" panose="00000400000000000000" pitchFamily="2" charset="0"/>
                  </a:rPr>
                  <a:t>  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২।এক নম্বরে উল্লেখিত ওয়ারিশগনের কেহ জীবিত না থাকলে মাতা সম্পূর্ণ সম্পদের একতৃতীয়াংশ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যেমনঃ-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মৃত     মাসয়ালা ৩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মাতা                পিতা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১                   ২  </a:t>
                </a:r>
              </a:p>
              <a:p>
                <a:endParaRPr lang="bn-IN" sz="7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endParaRPr lang="bn-IN" sz="7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marL="0" indent="0">
                  <a:buNone/>
                </a:pPr>
                <a:endParaRPr lang="bn-IN" sz="7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endParaRPr lang="bn-IN" sz="7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endParaRPr lang="bn-IN" sz="7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marL="0" indent="0">
                  <a:buNone/>
                </a:pPr>
                <a:endParaRPr lang="bn-IN" sz="3600" dirty="0"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763C1-6DAF-45D4-AE4A-4BE9CE980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138" y="410817"/>
                <a:ext cx="10505661" cy="5766146"/>
              </a:xfrm>
              <a:blipFill>
                <a:blip r:embed="rId2"/>
                <a:stretch>
                  <a:fillRect l="-2322" t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inus Sign 1">
            <a:extLst>
              <a:ext uri="{FF2B5EF4-FFF2-40B4-BE49-F238E27FC236}">
                <a16:creationId xmlns:a16="http://schemas.microsoft.com/office/drawing/2014/main" id="{9E880791-D871-4024-A5B3-D96DEE6C255E}"/>
              </a:ext>
            </a:extLst>
          </p:cNvPr>
          <p:cNvSpPr/>
          <p:nvPr/>
        </p:nvSpPr>
        <p:spPr>
          <a:xfrm>
            <a:off x="1841236" y="3051264"/>
            <a:ext cx="655982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2AE41602-C9C3-449B-8D37-827B246FD2C3}"/>
              </a:ext>
            </a:extLst>
          </p:cNvPr>
          <p:cNvSpPr/>
          <p:nvPr/>
        </p:nvSpPr>
        <p:spPr>
          <a:xfrm>
            <a:off x="3350353" y="5046453"/>
            <a:ext cx="861391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6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FA2EE-8ABC-4C7A-ACC8-EF411C041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4235"/>
                <a:ext cx="10515600" cy="62870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bn-IN" sz="1100" dirty="0">
                  <a:solidFill>
                    <a:srgbClr val="F5E2A9"/>
                  </a:solidFill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স্বামী অথবা স্ত্রীর যে কোন একজনের অংশ দেওয়ার পর মাতা অবশিষ্ট সম্পদের একতৃতীয়াংশ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পাবে। আর ইহা দুটি মাসয়ালার মধ্যে সম্পৃক্ত।</a:t>
                </a:r>
                <a:endParaRPr lang="bn-IN" sz="4400" dirty="0">
                  <a:solidFill>
                    <a:srgbClr val="F5E2A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rgbClr val="F5E2A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(১)স্বামী এবং মাতা পিতা জীবিত থাকলে। যেমনঃ-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মৃত     মাসয়ালা ৪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স্বামী          মাতা         পিতা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JumunaOMJ" panose="00000400000000000000" pitchFamily="2" charset="0"/>
                      </a:rPr>
                      <m:t> )               </m:t>
                    </m:r>
                    <m:r>
                      <a:rPr lang="bn-IN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JumunaOMJ" panose="00000400000000000000" pitchFamily="2" charset="0"/>
                      </a:rPr>
                      <m:t>২</m:t>
                    </m:r>
                  </m:oMath>
                </a14:m>
                <a:endParaRPr lang="bn-IN" sz="44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১             ১       </a:t>
                </a:r>
              </a:p>
              <a:p>
                <a:pPr marL="0" indent="0">
                  <a:buNone/>
                </a:pPr>
                <a:endParaRPr lang="bn-IN" sz="4400" dirty="0">
                  <a:solidFill>
                    <a:srgbClr val="F5E2A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F5E2A9"/>
                  </a:solidFill>
                  <a:latin typeface="JumunaOMJ" panose="00000400000000000000" pitchFamily="2" charset="0"/>
                  <a:cs typeface="JumunaOMJ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FA2EE-8ABC-4C7A-ACC8-EF411C041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4235"/>
                <a:ext cx="10515600" cy="6287058"/>
              </a:xfrm>
              <a:blipFill>
                <a:blip r:embed="rId2"/>
                <a:stretch>
                  <a:fillRect l="-2377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1B390181-59BA-4F63-9CEE-7FEB2ABE90BF}"/>
              </a:ext>
            </a:extLst>
          </p:cNvPr>
          <p:cNvSpPr/>
          <p:nvPr/>
        </p:nvSpPr>
        <p:spPr>
          <a:xfrm>
            <a:off x="1682007" y="4163589"/>
            <a:ext cx="7275443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3F09239-A752-443B-AFB9-C4641CC55089}"/>
              </a:ext>
            </a:extLst>
          </p:cNvPr>
          <p:cNvCxnSpPr>
            <a:cxnSpLocks/>
          </p:cNvCxnSpPr>
          <p:nvPr/>
        </p:nvCxnSpPr>
        <p:spPr>
          <a:xfrm>
            <a:off x="4177391" y="4186448"/>
            <a:ext cx="3538330" cy="34646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434EA0-9AD2-4AE2-9AE6-75D407444E47}"/>
              </a:ext>
            </a:extLst>
          </p:cNvPr>
          <p:cNvSpPr/>
          <p:nvPr/>
        </p:nvSpPr>
        <p:spPr>
          <a:xfrm>
            <a:off x="6084073" y="4239829"/>
            <a:ext cx="463825" cy="26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</a:rPr>
              <a:t>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1AB2586B-F7BD-4979-A8AB-D5935AF0C9ED}"/>
              </a:ext>
            </a:extLst>
          </p:cNvPr>
          <p:cNvSpPr/>
          <p:nvPr/>
        </p:nvSpPr>
        <p:spPr>
          <a:xfrm>
            <a:off x="3035969" y="6115218"/>
            <a:ext cx="6096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3759B304-620A-439A-8E68-A18E1E594A7F}"/>
              </a:ext>
            </a:extLst>
          </p:cNvPr>
          <p:cNvSpPr/>
          <p:nvPr/>
        </p:nvSpPr>
        <p:spPr>
          <a:xfrm>
            <a:off x="4928789" y="6082853"/>
            <a:ext cx="781878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46532-9D0F-4D14-95A3-F7DCB8697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330" y="830987"/>
                <a:ext cx="9529635" cy="41954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(২) স্ত্রী এবং মাতা- পিতা জীবিত থাকলে। যেমনঃ-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মৃত       মাসয়ালা  ১২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স্ত্রী            মাতা         পিতা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JumunaOMJ" panose="00000400000000000000" pitchFamily="2" charset="0"/>
                      </a:rPr>
                      <m:t> )             </m:t>
                    </m:r>
                    <m:f>
                      <m:fPr>
                        <m:type m:val="skw"/>
                        <m:ctrlP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JumunaOMJ" panose="000004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bn-IN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৩                </a:t>
                </a:r>
                <a:r>
                  <a:rPr lang="bn-IN" sz="44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            ৬</a:t>
                </a:r>
                <a:endParaRPr lang="en-US" sz="4400" dirty="0">
                  <a:solidFill>
                    <a:srgbClr val="F5E2A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46532-9D0F-4D14-95A3-F7DCB8697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330" y="830987"/>
                <a:ext cx="9529635" cy="4195481"/>
              </a:xfrm>
              <a:blipFill>
                <a:blip r:embed="rId2"/>
                <a:stretch>
                  <a:fillRect l="-2623" t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5679801B-9BAA-46DB-9A08-FDC6F2C628C9}"/>
              </a:ext>
            </a:extLst>
          </p:cNvPr>
          <p:cNvSpPr/>
          <p:nvPr/>
        </p:nvSpPr>
        <p:spPr>
          <a:xfrm>
            <a:off x="1351722" y="2112262"/>
            <a:ext cx="9104243" cy="5300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B359AD2A-8C28-430C-B398-B23DF51CF113}"/>
              </a:ext>
            </a:extLst>
          </p:cNvPr>
          <p:cNvCxnSpPr/>
          <p:nvPr/>
        </p:nvCxnSpPr>
        <p:spPr>
          <a:xfrm>
            <a:off x="2720008" y="2137887"/>
            <a:ext cx="5208104" cy="265045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0A953F-EDDF-4284-BA8B-D1A4F3415053}"/>
              </a:ext>
            </a:extLst>
          </p:cNvPr>
          <p:cNvSpPr/>
          <p:nvPr/>
        </p:nvSpPr>
        <p:spPr>
          <a:xfrm>
            <a:off x="5324060" y="2163511"/>
            <a:ext cx="371060" cy="2120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</a:rPr>
              <a:t>৯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1E5CF1EB-9F58-49B0-BBB8-9313BD4F9AC1}"/>
              </a:ext>
            </a:extLst>
          </p:cNvPr>
          <p:cNvSpPr/>
          <p:nvPr/>
        </p:nvSpPr>
        <p:spPr>
          <a:xfrm>
            <a:off x="5598382" y="3218183"/>
            <a:ext cx="185530" cy="755373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4D0929C9-9765-4B66-9973-7A4F60A9E132}"/>
              </a:ext>
            </a:extLst>
          </p:cNvPr>
          <p:cNvSpPr/>
          <p:nvPr/>
        </p:nvSpPr>
        <p:spPr>
          <a:xfrm>
            <a:off x="6559827" y="3218182"/>
            <a:ext cx="185530" cy="755373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53AD7839-AFFB-4ADD-973E-36D6B4E5CC4E}"/>
              </a:ext>
            </a:extLst>
          </p:cNvPr>
          <p:cNvSpPr/>
          <p:nvPr/>
        </p:nvSpPr>
        <p:spPr>
          <a:xfrm>
            <a:off x="3140765" y="4112543"/>
            <a:ext cx="84813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A6850AAE-DC53-4A91-8EDE-8229930EC2C1}"/>
              </a:ext>
            </a:extLst>
          </p:cNvPr>
          <p:cNvSpPr/>
          <p:nvPr/>
        </p:nvSpPr>
        <p:spPr>
          <a:xfrm>
            <a:off x="5691147" y="4089683"/>
            <a:ext cx="80175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3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CA8734-DB59-431D-B150-229FEA6D2F0D}"/>
              </a:ext>
            </a:extLst>
          </p:cNvPr>
          <p:cNvSpPr/>
          <p:nvPr/>
        </p:nvSpPr>
        <p:spPr>
          <a:xfrm>
            <a:off x="645217" y="3325468"/>
            <a:ext cx="11348000" cy="33262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800" b="1" i="1" dirty="0">
                <a:solidFill>
                  <a:srgbClr val="002060"/>
                </a:solidFill>
                <a:latin typeface="JumunaOMJ" panose="00000400000000000000" pitchFamily="2" charset="0"/>
                <a:cs typeface="JumunaOMJ" panose="00000400000000000000" pitchFamily="2" charset="0"/>
              </a:rPr>
              <a:t>   সহোদরা বোন</a:t>
            </a:r>
            <a:r>
              <a:rPr lang="en-US" sz="4800" b="1" i="1" dirty="0">
                <a:solidFill>
                  <a:srgbClr val="002060"/>
                </a:solidFill>
                <a:latin typeface="JumunaOMJ" panose="00000400000000000000" pitchFamily="2" charset="0"/>
                <a:cs typeface="JumunaOMJ" panose="00000400000000000000" pitchFamily="2" charset="0"/>
              </a:rPr>
              <a:t> </a:t>
            </a:r>
            <a:r>
              <a:rPr lang="bn-IN" sz="4800" b="1" i="1" dirty="0">
                <a:solidFill>
                  <a:srgbClr val="002060"/>
                </a:solidFill>
                <a:latin typeface="JumunaOMJ" panose="00000400000000000000" pitchFamily="2" charset="0"/>
                <a:cs typeface="JumunaOMJ" panose="00000400000000000000" pitchFamily="2" charset="0"/>
              </a:rPr>
              <a:t>ও বৈমাত্রেয় বোনের উত্তরাধিকারী হওয়ার অবস্থা এবং মাতা উত্তরাধিকারী হওয়ার অবস্থা বা হালত সমূহ মূখস্থ করতে হবে।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1A0F4FE4-3EC9-42CF-94F5-9F581008A071}"/>
              </a:ext>
            </a:extLst>
          </p:cNvPr>
          <p:cNvSpPr/>
          <p:nvPr/>
        </p:nvSpPr>
        <p:spPr>
          <a:xfrm>
            <a:off x="848139" y="3925956"/>
            <a:ext cx="437322" cy="41081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744BA-7018-454E-9105-854E46AB5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" y="61390"/>
            <a:ext cx="5556800" cy="3099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D7F653-8C2C-4C5D-94B3-9F6FCFFECD06}"/>
              </a:ext>
            </a:extLst>
          </p:cNvPr>
          <p:cNvSpPr/>
          <p:nvPr/>
        </p:nvSpPr>
        <p:spPr>
          <a:xfrm>
            <a:off x="645217" y="2902226"/>
            <a:ext cx="11348000" cy="4132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66"/>
                </a:solidFill>
                <a:latin typeface="BurigangaOMJ" panose="00000400000000000000" pitchFamily="2" charset="0"/>
                <a:cs typeface="BurigangaOMJ" panose="00000400000000000000" pitchFamily="2" charset="0"/>
              </a:rPr>
              <a:t>বাড়ীর কাজঃ</a:t>
            </a:r>
            <a:endParaRPr lang="en-US" sz="6600" dirty="0">
              <a:solidFill>
                <a:srgbClr val="FFFF66"/>
              </a:solidFill>
              <a:latin typeface="BurigangaOMJ" panose="00000400000000000000" pitchFamily="2" charset="0"/>
              <a:cs typeface="BurigangaOMJ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21EE5-D380-45C3-8CD9-E31E0D8CF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10" y="61390"/>
            <a:ext cx="5524707" cy="28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50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9CDA30-503B-4F77-A69B-F12BE0749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3" y="2052638"/>
            <a:ext cx="9451561" cy="4195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B3473-6A4E-4CE7-A715-D239DB26BC18}"/>
              </a:ext>
            </a:extLst>
          </p:cNvPr>
          <p:cNvSpPr/>
          <p:nvPr/>
        </p:nvSpPr>
        <p:spPr>
          <a:xfrm>
            <a:off x="667854" y="0"/>
            <a:ext cx="9451561" cy="1934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accent5">
                    <a:lumMod val="50000"/>
                  </a:schemeClr>
                </a:solidFill>
                <a:latin typeface="DhonooOMJ" panose="00000400000000000000" pitchFamily="2" charset="0"/>
                <a:cs typeface="DhonooOMJ" panose="00000400000000000000" pitchFamily="2" charset="0"/>
              </a:rPr>
              <a:t>সবাইকে ধন্যবাদ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DhonooOMJ" panose="00000400000000000000" pitchFamily="2" charset="0"/>
              <a:cs typeface="Dhonoo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4C4D-EDC0-465B-B256-EB74E30A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জাবিল ফুরুজ বা নির্ধারিত অংশের ওয়ারিশদের সংখ্যা মোট ১২ জন।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2351-4902-47AE-B6F2-E0EB8256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তম্মধ্যে পুরুষ ৪ জন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১                         ২                         ৩                          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05E53E-98A5-4F2F-92BD-C5EABB0525FC}"/>
              </a:ext>
            </a:extLst>
          </p:cNvPr>
          <p:cNvSpPr/>
          <p:nvPr/>
        </p:nvSpPr>
        <p:spPr>
          <a:xfrm>
            <a:off x="8768621" y="3034746"/>
            <a:ext cx="1851994" cy="193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E94FB9-E33F-4457-BBF3-5EE8FCB5E217}"/>
              </a:ext>
            </a:extLst>
          </p:cNvPr>
          <p:cNvSpPr/>
          <p:nvPr/>
        </p:nvSpPr>
        <p:spPr>
          <a:xfrm>
            <a:off x="6360749" y="3034746"/>
            <a:ext cx="1851994" cy="193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বৈপিত্রেয়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F30A11-347D-467A-A2C3-B2E33280C71D}"/>
              </a:ext>
            </a:extLst>
          </p:cNvPr>
          <p:cNvSpPr/>
          <p:nvPr/>
        </p:nvSpPr>
        <p:spPr>
          <a:xfrm>
            <a:off x="1520511" y="3034748"/>
            <a:ext cx="2002730" cy="193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B75688-ED96-4719-9C5B-05B2FD9BECDD}"/>
              </a:ext>
            </a:extLst>
          </p:cNvPr>
          <p:cNvSpPr/>
          <p:nvPr/>
        </p:nvSpPr>
        <p:spPr>
          <a:xfrm>
            <a:off x="3928383" y="3034747"/>
            <a:ext cx="2002730" cy="193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19A7-897F-47FE-8D9F-C427C8EB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মহিলা ৮ জনঃ</a:t>
            </a:r>
            <a:br>
              <a:rPr lang="bn-IN" dirty="0"/>
            </a:br>
            <a:r>
              <a:rPr lang="bn-IN" dirty="0"/>
              <a:t>   </a:t>
            </a:r>
            <a:r>
              <a:rPr lang="bn-IN" sz="3200" dirty="0"/>
              <a:t>১      </a:t>
            </a:r>
            <a:r>
              <a:rPr lang="bn-BD" sz="3200" dirty="0"/>
              <a:t> </a:t>
            </a:r>
            <a:r>
              <a:rPr lang="bn-IN" sz="3200" dirty="0"/>
              <a:t>    ২      </a:t>
            </a:r>
            <a:r>
              <a:rPr lang="bn-BD" sz="3200" dirty="0"/>
              <a:t>  </a:t>
            </a:r>
            <a:r>
              <a:rPr lang="bn-IN" sz="3200" dirty="0"/>
              <a:t>   ৩          ৪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268F-8622-423E-A714-6FB9D494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dirty="0"/>
              <a:t>    ৫            ৬            ৭           ৮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76922-203B-4869-AB06-B5130248F2D7}"/>
              </a:ext>
            </a:extLst>
          </p:cNvPr>
          <p:cNvSpPr/>
          <p:nvPr/>
        </p:nvSpPr>
        <p:spPr>
          <a:xfrm>
            <a:off x="930951" y="1721796"/>
            <a:ext cx="2156148" cy="215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AtraiOMJ" panose="00000400000000000000" pitchFamily="2" charset="0"/>
                <a:cs typeface="AtraiOMJ" panose="00000400000000000000" pitchFamily="2" charset="0"/>
              </a:rPr>
              <a:t>স্ত্রী</a:t>
            </a:r>
            <a:endParaRPr lang="en-US" sz="6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483DF-1C15-451B-A1D9-12C67FD277B9}"/>
              </a:ext>
            </a:extLst>
          </p:cNvPr>
          <p:cNvSpPr/>
          <p:nvPr/>
        </p:nvSpPr>
        <p:spPr>
          <a:xfrm>
            <a:off x="613039" y="4679153"/>
            <a:ext cx="2628885" cy="2178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AtraiOMJ" panose="00000400000000000000" pitchFamily="2" charset="0"/>
                <a:cs typeface="AtraiOMJ" panose="00000400000000000000" pitchFamily="2" charset="0"/>
              </a:rPr>
              <a:t>বৈমাত্রেয় বোন</a:t>
            </a:r>
            <a:endParaRPr lang="en-US" sz="48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9D4626-C0FC-4795-817E-E42E8E7D35A2}"/>
              </a:ext>
            </a:extLst>
          </p:cNvPr>
          <p:cNvSpPr/>
          <p:nvPr/>
        </p:nvSpPr>
        <p:spPr>
          <a:xfrm>
            <a:off x="3467085" y="4679152"/>
            <a:ext cx="2601717" cy="2178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AtraiOMJ" panose="00000400000000000000" pitchFamily="2" charset="0"/>
                <a:cs typeface="AtraiOMJ" panose="00000400000000000000" pitchFamily="2" charset="0"/>
              </a:rPr>
              <a:t>বৈপিত্রেয় বোন</a:t>
            </a:r>
            <a:endParaRPr lang="en-US" sz="44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5D9B5D-35F3-423A-99D3-50F1219DB844}"/>
              </a:ext>
            </a:extLst>
          </p:cNvPr>
          <p:cNvSpPr/>
          <p:nvPr/>
        </p:nvSpPr>
        <p:spPr>
          <a:xfrm>
            <a:off x="6068802" y="4813126"/>
            <a:ext cx="2223942" cy="2044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AtraiOMJ" panose="00000400000000000000" pitchFamily="2" charset="0"/>
                <a:cs typeface="AtraiOMJ" panose="00000400000000000000" pitchFamily="2" charset="0"/>
              </a:rPr>
              <a:t>মা</a:t>
            </a:r>
            <a:endParaRPr lang="en-US" sz="6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322750-DA2F-411B-A6FF-A80874D05763}"/>
              </a:ext>
            </a:extLst>
          </p:cNvPr>
          <p:cNvSpPr/>
          <p:nvPr/>
        </p:nvSpPr>
        <p:spPr>
          <a:xfrm>
            <a:off x="8756455" y="4679152"/>
            <a:ext cx="2223942" cy="217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AtraiOMJ" panose="00000400000000000000" pitchFamily="2" charset="0"/>
                <a:cs typeface="AtraiOMJ" panose="00000400000000000000" pitchFamily="2" charset="0"/>
              </a:rPr>
              <a:t>দাদী</a:t>
            </a:r>
            <a:endParaRPr lang="en-US" sz="6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871F81-ED72-4E34-AE03-91EC98117B7C}"/>
              </a:ext>
            </a:extLst>
          </p:cNvPr>
          <p:cNvSpPr/>
          <p:nvPr/>
        </p:nvSpPr>
        <p:spPr>
          <a:xfrm>
            <a:off x="3603351" y="1843088"/>
            <a:ext cx="2280613" cy="2110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AtraiOMJ" panose="00000400000000000000" pitchFamily="2" charset="0"/>
                <a:cs typeface="AtraiOMJ" panose="00000400000000000000" pitchFamily="2" charset="0"/>
              </a:rPr>
              <a:t>কন্যা</a:t>
            </a:r>
            <a:endParaRPr lang="en-US" sz="6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0B499-4F60-4A3D-B948-87CDAF7FED22}"/>
              </a:ext>
            </a:extLst>
          </p:cNvPr>
          <p:cNvSpPr/>
          <p:nvPr/>
        </p:nvSpPr>
        <p:spPr>
          <a:xfrm>
            <a:off x="6142375" y="1818135"/>
            <a:ext cx="2156149" cy="2110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AtraiOMJ" panose="00000400000000000000" pitchFamily="2" charset="0"/>
                <a:cs typeface="AtraiOMJ" panose="00000400000000000000" pitchFamily="2" charset="0"/>
              </a:rPr>
              <a:t>পুত্রের কন্যা</a:t>
            </a:r>
            <a:endParaRPr lang="en-US" sz="54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88B9A4-4044-47F2-9F5B-AF1B9FF7933B}"/>
              </a:ext>
            </a:extLst>
          </p:cNvPr>
          <p:cNvSpPr/>
          <p:nvPr/>
        </p:nvSpPr>
        <p:spPr>
          <a:xfrm>
            <a:off x="8712294" y="1721796"/>
            <a:ext cx="2223942" cy="217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AtraiOMJ" panose="00000400000000000000" pitchFamily="2" charset="0"/>
                <a:cs typeface="AtraiOMJ" panose="00000400000000000000" pitchFamily="2" charset="0"/>
              </a:rPr>
              <a:t>সহদরা বোন</a:t>
            </a:r>
            <a:endParaRPr lang="en-US" sz="48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CF56-8B7B-4D2A-B4A0-C62356F7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তরাধিকারী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EB4B4-9EDA-4A77-9B95-29354D117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00" y="1720041"/>
                <a:ext cx="106426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মৃতের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পিতা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পরিত্যক্ত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</a:t>
                </a:r>
                <a:r>
                  <a:rPr lang="as-IN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াধিকারী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হওয়ার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</a:t>
                </a:r>
                <a:r>
                  <a:rPr lang="en-US" sz="4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তিনটিঃ</a:t>
                </a:r>
                <a:endParaRPr lang="en-US" sz="48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১।সাধারন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উহা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ষষ্ঠা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শ।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ইহা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সংগে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্থায়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৬</m:t>
                        </m:r>
                      </m:den>
                    </m:f>
                    <m:r>
                      <a:rPr lang="bn-IN" sz="4800" b="0" i="1" smtClean="0">
                        <a:latin typeface="Cambria Math" panose="02040503050406030204" pitchFamily="18" charset="0"/>
                        <a:cs typeface="BurigangaOMJ" panose="00000400000000000000" pitchFamily="2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ে।</a:t>
                </a:r>
                <a:endParaRPr lang="bn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মাসয়ালা ৬ 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পিতা              পুত্র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             ৫            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১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EB4B4-9EDA-4A77-9B95-29354D117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1720041"/>
                <a:ext cx="10642600" cy="5032375"/>
              </a:xfrm>
              <a:blipFill>
                <a:blip r:embed="rId2"/>
                <a:stretch>
                  <a:fillRect l="-2348" t="-5448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Sign 3">
            <a:extLst>
              <a:ext uri="{FF2B5EF4-FFF2-40B4-BE49-F238E27FC236}">
                <a16:creationId xmlns:a16="http://schemas.microsoft.com/office/drawing/2014/main" id="{42ECE5B4-0D74-4AC1-BB23-D0A92526ECDC}"/>
              </a:ext>
            </a:extLst>
          </p:cNvPr>
          <p:cNvSpPr/>
          <p:nvPr/>
        </p:nvSpPr>
        <p:spPr>
          <a:xfrm>
            <a:off x="1834532" y="5995894"/>
            <a:ext cx="1557867" cy="101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E1F84274-41C8-49E3-97C8-5928727D3061}"/>
              </a:ext>
            </a:extLst>
          </p:cNvPr>
          <p:cNvSpPr/>
          <p:nvPr/>
        </p:nvSpPr>
        <p:spPr>
          <a:xfrm>
            <a:off x="711200" y="4492183"/>
            <a:ext cx="8060267" cy="50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C2C8-F275-45BA-BDBD-252F0B245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878" y="119270"/>
                <a:ext cx="10571922" cy="6057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২।একসাথে নির্ধারিত ও আসাবা হিসাবে অংশ প্রাপ্ত হবে। আর ইহা মৃত ব্যক্তির কন্যা,পুত্রের কন্যার সাথে যত নিম্নে যাক।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মাসয়ালা ৬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পিতা               কন্যা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৬</m:t>
                        </m:r>
                      </m:den>
                    </m:f>
                    <m:r>
                      <a:rPr lang="bn-IN" sz="4800" b="0" i="1" smtClean="0">
                        <a:latin typeface="Cambria Math" panose="02040503050406030204" pitchFamily="18" charset="0"/>
                        <a:cs typeface="BurigangaOMJ" panose="00000400000000000000" pitchFamily="2" charset="0"/>
                      </a:rPr>
                      <m:t> )                 (  )            </m:t>
                    </m:r>
                  </m:oMath>
                </a14:m>
                <a:endParaRPr lang="bn-IN" sz="4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১+২=৩             ৩</a:t>
                </a:r>
              </a:p>
              <a:p>
                <a:pPr marL="0" indent="0">
                  <a:buNone/>
                </a:pPr>
                <a:endParaRPr lang="bn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IN" sz="4800" dirty="0">
                  <a:latin typeface="BurigangaOMJ" panose="00000400000000000000" pitchFamily="2" charset="0"/>
                  <a:cs typeface="BurigangaOMJ" panose="00000400000000000000" pitchFamily="2" charset="0"/>
                </a:endParaRPr>
              </a:p>
              <a:p>
                <a:pPr marL="0" indent="0">
                  <a:buNone/>
                </a:pPr>
                <a:endParaRPr lang="en-US" sz="4800" dirty="0">
                  <a:latin typeface="BurigangaOMJ" panose="00000400000000000000" pitchFamily="2" charset="0"/>
                  <a:cs typeface="BurigangaOMJ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C2C8-F275-45BA-BDBD-252F0B245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878" y="119270"/>
                <a:ext cx="10571922" cy="6057693"/>
              </a:xfrm>
              <a:blipFill>
                <a:blip r:embed="rId2"/>
                <a:stretch>
                  <a:fillRect l="-2594" t="-3223" r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4F2840-6916-4A4E-AD1F-1B1F4C7FD98E}"/>
                  </a:ext>
                </a:extLst>
              </p:cNvPr>
              <p:cNvSpPr txBox="1"/>
              <p:nvPr/>
            </p:nvSpPr>
            <p:spPr>
              <a:xfrm>
                <a:off x="5963752" y="3962399"/>
                <a:ext cx="320601" cy="917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4F2840-6916-4A4E-AD1F-1B1F4C7F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752" y="3962399"/>
                <a:ext cx="320601" cy="917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inus Sign 7">
            <a:extLst>
              <a:ext uri="{FF2B5EF4-FFF2-40B4-BE49-F238E27FC236}">
                <a16:creationId xmlns:a16="http://schemas.microsoft.com/office/drawing/2014/main" id="{062479CD-22A1-4BEB-B30C-EC7E7245B123}"/>
              </a:ext>
            </a:extLst>
          </p:cNvPr>
          <p:cNvSpPr/>
          <p:nvPr/>
        </p:nvSpPr>
        <p:spPr>
          <a:xfrm>
            <a:off x="2116667" y="4832316"/>
            <a:ext cx="2116666" cy="4764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8B709443-9AE0-4788-90A3-1D68F6FAF078}"/>
              </a:ext>
            </a:extLst>
          </p:cNvPr>
          <p:cNvSpPr/>
          <p:nvPr/>
        </p:nvSpPr>
        <p:spPr>
          <a:xfrm>
            <a:off x="5554133" y="4832316"/>
            <a:ext cx="1286934" cy="11853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8633D59F-A7B0-4041-94B6-5995592FCBDB}"/>
              </a:ext>
            </a:extLst>
          </p:cNvPr>
          <p:cNvSpPr/>
          <p:nvPr/>
        </p:nvSpPr>
        <p:spPr>
          <a:xfrm flipV="1">
            <a:off x="93133" y="2736285"/>
            <a:ext cx="10922000" cy="10668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1911E-8DE1-48F2-AF93-60DFB979A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0660" y="238538"/>
                <a:ext cx="10373139" cy="66194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শুধু আসাবা হিসাবে অংশ পাবে। আর ইহা মৃত ব্যক্তির সন্তান-সন্তুতি না থাকার সময় বা তাহার পৌত্র না থাকার সময় (কার্যকর হবে) পৌত্র যত নিম্নে যাক।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      মাসয়ালা ৩  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পিতা                মাতা</a:t>
                </a:r>
              </a:p>
              <a:p>
                <a:pPr marL="0" indent="0">
                  <a:buNone/>
                </a:pP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২                 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BurigangaOMJ" panose="000004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4800" b="0" i="1" smtClean="0">
                        <a:latin typeface="Cambria Math" panose="02040503050406030204" pitchFamily="18" charset="0"/>
                        <a:cs typeface="BurigangaOMJ" panose="00000400000000000000" pitchFamily="2" charset="0"/>
                      </a:rPr>
                      <m:t> )</m:t>
                    </m:r>
                  </m:oMath>
                </a14:m>
                <a:endParaRPr lang="bn-IN" sz="4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১</a:t>
                </a:r>
              </a:p>
              <a:p>
                <a:pPr marL="0" indent="0">
                  <a:buNone/>
                </a:pPr>
                <a:endParaRPr lang="en-US" sz="4800" dirty="0">
                  <a:latin typeface="BurigangaOMJ" panose="00000400000000000000" pitchFamily="2" charset="0"/>
                  <a:cs typeface="BurigangaOMJ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1911E-8DE1-48F2-AF93-60DFB979A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660" y="238538"/>
                <a:ext cx="10373139" cy="6619461"/>
              </a:xfrm>
              <a:blipFill>
                <a:blip r:embed="rId2"/>
                <a:stretch>
                  <a:fillRect l="-2704" t="-2947" r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inus Sign 4">
            <a:extLst>
              <a:ext uri="{FF2B5EF4-FFF2-40B4-BE49-F238E27FC236}">
                <a16:creationId xmlns:a16="http://schemas.microsoft.com/office/drawing/2014/main" id="{98289BF5-97F2-466D-8A06-BAE5FAD4A0D4}"/>
              </a:ext>
            </a:extLst>
          </p:cNvPr>
          <p:cNvSpPr/>
          <p:nvPr/>
        </p:nvSpPr>
        <p:spPr>
          <a:xfrm>
            <a:off x="5968779" y="4947521"/>
            <a:ext cx="109993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D9142E40-4E25-4C9B-9362-10E095AEBF02}"/>
              </a:ext>
            </a:extLst>
          </p:cNvPr>
          <p:cNvSpPr/>
          <p:nvPr/>
        </p:nvSpPr>
        <p:spPr>
          <a:xfrm>
            <a:off x="606134" y="2816622"/>
            <a:ext cx="8587409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1955</Words>
  <Application>Microsoft Office PowerPoint</Application>
  <PresentationFormat>Widescreen</PresentationFormat>
  <Paragraphs>271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AtraiOMJ</vt:lpstr>
      <vt:lpstr>BurigangaKamalaOMJ</vt:lpstr>
      <vt:lpstr>BurigangaOMJ</vt:lpstr>
      <vt:lpstr>BurigangaSushreeOMJ</vt:lpstr>
      <vt:lpstr>Calibri</vt:lpstr>
      <vt:lpstr>Calibri Light</vt:lpstr>
      <vt:lpstr>Cambria Math</vt:lpstr>
      <vt:lpstr>DhonooOMJ</vt:lpstr>
      <vt:lpstr>JumunaOMJ</vt:lpstr>
      <vt:lpstr>NikoshBAN</vt:lpstr>
      <vt:lpstr>Office Theme</vt:lpstr>
      <vt:lpstr>হহ</vt:lpstr>
      <vt:lpstr>PowerPoint Presentation</vt:lpstr>
      <vt:lpstr>PowerPoint Presentation</vt:lpstr>
      <vt:lpstr>শিখন ফলঃ</vt:lpstr>
      <vt:lpstr>জাবিল ফুরুজ বা নির্ধারিত অংশের ওয়ারিশদের সংখ্যা মোট ১২ জন। </vt:lpstr>
      <vt:lpstr>মহিলা ৮ জনঃ    ১           ২           ৩          ৪</vt:lpstr>
      <vt:lpstr>পিতা উত্তরাধিকারী হওয়ার অবস্থা</vt:lpstr>
      <vt:lpstr>PowerPoint Presentation</vt:lpstr>
      <vt:lpstr>PowerPoint Presentation</vt:lpstr>
      <vt:lpstr>মৃত ব্যক্তির প্রকৃত পিতামহের উত্তরাধিকারী হওয়ার অবস্থাঃ</vt:lpstr>
      <vt:lpstr> বৈপিত্রেয় ভাই-বোনদের অবস্থাঃ- </vt:lpstr>
      <vt:lpstr>PowerPoint Presentation</vt:lpstr>
      <vt:lpstr>PowerPoint Presentation</vt:lpstr>
      <vt:lpstr>স্বামীর অবস্থাঃ</vt:lpstr>
      <vt:lpstr>PowerPoint Presentation</vt:lpstr>
      <vt:lpstr>স্ত্রী উত্তরাধিকারী হওয়ার অবস্থার বর্ননাঃ</vt:lpstr>
      <vt:lpstr>PowerPoint Presentation</vt:lpstr>
      <vt:lpstr>কন্যা উত্তরাধিকারী হওয়ার অবস্থার বর্ননাঃ</vt:lpstr>
      <vt:lpstr>PowerPoint Presentation</vt:lpstr>
      <vt:lpstr>PowerPoint Presentation</vt:lpstr>
      <vt:lpstr>পুত্রের কন্যা উত্তরাধিকারী হওয়ার অবস্থার বর্ননাঃ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সহোদরা বোনের উত্তরাধিকারী হওয়ার অবস্থার বর্ননাঃ</vt:lpstr>
      <vt:lpstr>PowerPoint Presentation</vt:lpstr>
      <vt:lpstr>PowerPoint Presentation</vt:lpstr>
      <vt:lpstr>PowerPoint Presentation</vt:lpstr>
      <vt:lpstr>PowerPoint Presentation</vt:lpstr>
      <vt:lpstr>বৈমাত্রেয় বোনের উত্তরাধিকারী হওয়ার অবস্থা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মাতা উত্তরাধিকারী হওয়ার অবস্থার বর্ননাঃ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</cp:revision>
  <dcterms:created xsi:type="dcterms:W3CDTF">2020-07-15T07:21:59Z</dcterms:created>
  <dcterms:modified xsi:type="dcterms:W3CDTF">2020-07-28T10:12:05Z</dcterms:modified>
</cp:coreProperties>
</file>