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31" r:id="rId2"/>
    <p:sldId id="330" r:id="rId3"/>
    <p:sldId id="309" r:id="rId4"/>
    <p:sldId id="318" r:id="rId5"/>
    <p:sldId id="295" r:id="rId6"/>
    <p:sldId id="319" r:id="rId7"/>
    <p:sldId id="325" r:id="rId8"/>
    <p:sldId id="322" r:id="rId9"/>
    <p:sldId id="321" r:id="rId10"/>
    <p:sldId id="304" r:id="rId11"/>
    <p:sldId id="329" r:id="rId12"/>
    <p:sldId id="306" r:id="rId13"/>
    <p:sldId id="30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6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9" d="100"/>
        <a:sy n="2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CB63AF-E433-4B04-BA99-86B939D025CE}" type="doc">
      <dgm:prSet loTypeId="urn:microsoft.com/office/officeart/2005/8/layout/vList3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41DCAF-E032-4814-AA35-D33CD898A2CE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sz="6000" b="1" i="0" cap="none" spc="0" baseline="0" dirty="0">
            <a:ln w="17780" cmpd="sng">
              <a:solidFill>
                <a:schemeClr val="accent1">
                  <a:tint val="3000"/>
                </a:schemeClr>
              </a:solidFill>
              <a:prstDash val="solid"/>
              <a:miter lim="800000"/>
            </a:ln>
            <a:solidFill>
              <a:srgbClr val="C00000"/>
            </a:solidFill>
            <a:effectLst>
              <a:outerShdw blurRad="55000" dist="50800" dir="5400000" algn="tl">
                <a:srgbClr val="000000">
                  <a:alpha val="33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BE930336-4C14-4C41-AE34-A28BD22AEE8D}" type="parTrans" cxnId="{08BF8034-3319-496D-A976-8EA87D31E227}">
      <dgm:prSet/>
      <dgm:spPr/>
      <dgm:t>
        <a:bodyPr/>
        <a:lstStyle/>
        <a:p>
          <a:endParaRPr lang="en-US"/>
        </a:p>
      </dgm:t>
    </dgm:pt>
    <dgm:pt modelId="{0DE35E81-6FD2-4AEE-BFC2-E46F061901D4}" type="sibTrans" cxnId="{08BF8034-3319-496D-A976-8EA87D31E227}">
      <dgm:prSet/>
      <dgm:spPr/>
      <dgm:t>
        <a:bodyPr/>
        <a:lstStyle/>
        <a:p>
          <a:endParaRPr lang="en-US"/>
        </a:p>
      </dgm:t>
    </dgm:pt>
    <dgm:pt modelId="{2148F070-81B2-4AC6-80A7-A94173A2F5EA}" type="pres">
      <dgm:prSet presAssocID="{80CB63AF-E433-4B04-BA99-86B939D025C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01CF5D-2D8A-4C56-B5FE-CE84B1F31045}" type="pres">
      <dgm:prSet presAssocID="{B641DCAF-E032-4814-AA35-D33CD898A2CE}" presName="composite" presStyleCnt="0"/>
      <dgm:spPr/>
    </dgm:pt>
    <dgm:pt modelId="{B8075AA4-6D50-4E71-A5BF-7C7E8B9458C1}" type="pres">
      <dgm:prSet presAssocID="{B641DCAF-E032-4814-AA35-D33CD898A2CE}" presName="imgShp" presStyleLbl="fgImgPlace1" presStyleIdx="0" presStyleCnt="1" custScaleX="121829" custScaleY="100098" custLinFactNeighborX="-64656" custLinFactNeighborY="-412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  <dgm:t>
        <a:bodyPr/>
        <a:lstStyle/>
        <a:p>
          <a:endParaRPr lang="en-US"/>
        </a:p>
      </dgm:t>
    </dgm:pt>
    <dgm:pt modelId="{BE644889-120B-43C9-9431-4C758B7E3198}" type="pres">
      <dgm:prSet presAssocID="{B641DCAF-E032-4814-AA35-D33CD898A2CE}" presName="txShp" presStyleLbl="node1" presStyleIdx="0" presStyleCnt="1" custLinFactNeighborX="2804" custLinFactNeighborY="381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BF8034-3319-496D-A976-8EA87D31E227}" srcId="{80CB63AF-E433-4B04-BA99-86B939D025CE}" destId="{B641DCAF-E032-4814-AA35-D33CD898A2CE}" srcOrd="0" destOrd="0" parTransId="{BE930336-4C14-4C41-AE34-A28BD22AEE8D}" sibTransId="{0DE35E81-6FD2-4AEE-BFC2-E46F061901D4}"/>
    <dgm:cxn modelId="{658727D2-0D62-4799-B857-59496BA3F643}" type="presOf" srcId="{80CB63AF-E433-4B04-BA99-86B939D025CE}" destId="{2148F070-81B2-4AC6-80A7-A94173A2F5EA}" srcOrd="0" destOrd="0" presId="urn:microsoft.com/office/officeart/2005/8/layout/vList3#2"/>
    <dgm:cxn modelId="{7DC8257F-9CB4-4272-A50A-06D09BD98347}" type="presOf" srcId="{B641DCAF-E032-4814-AA35-D33CD898A2CE}" destId="{BE644889-120B-43C9-9431-4C758B7E3198}" srcOrd="0" destOrd="0" presId="urn:microsoft.com/office/officeart/2005/8/layout/vList3#2"/>
    <dgm:cxn modelId="{2544117E-5A11-4762-B6D2-25F36C44ADB1}" type="presParOf" srcId="{2148F070-81B2-4AC6-80A7-A94173A2F5EA}" destId="{9D01CF5D-2D8A-4C56-B5FE-CE84B1F31045}" srcOrd="0" destOrd="0" presId="urn:microsoft.com/office/officeart/2005/8/layout/vList3#2"/>
    <dgm:cxn modelId="{8B0EC939-24EE-44AF-839E-0C4A07FE7681}" type="presParOf" srcId="{9D01CF5D-2D8A-4C56-B5FE-CE84B1F31045}" destId="{B8075AA4-6D50-4E71-A5BF-7C7E8B9458C1}" srcOrd="0" destOrd="0" presId="urn:microsoft.com/office/officeart/2005/8/layout/vList3#2"/>
    <dgm:cxn modelId="{192762AE-817B-4923-B591-E9EC5627651E}" type="presParOf" srcId="{9D01CF5D-2D8A-4C56-B5FE-CE84B1F31045}" destId="{BE644889-120B-43C9-9431-4C758B7E3198}" srcOrd="1" destOrd="0" presId="urn:microsoft.com/office/officeart/2005/8/layout/vList3#2"/>
  </dgm:cxnLst>
  <dgm:bg>
    <a:solidFill>
      <a:srgbClr val="00B050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644889-120B-43C9-9431-4C758B7E3198}">
      <dsp:nvSpPr>
        <dsp:cNvPr id="0" name=""/>
        <dsp:cNvSpPr/>
      </dsp:nvSpPr>
      <dsp:spPr>
        <a:xfrm rot="10800000">
          <a:off x="2049570" y="2232"/>
          <a:ext cx="6080760" cy="1140767"/>
        </a:xfrm>
        <a:prstGeom prst="homePlate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03047" tIns="228600" rIns="426720" bIns="228600" numCol="1" spcCol="1270" anchor="ctr" anchorCtr="0">
          <a:noAutofit/>
        </a:bodyPr>
        <a:lstStyle/>
        <a:p>
          <a:pPr lvl="0" algn="ctr" defTabSz="2667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0" b="1" i="0" kern="1200" cap="none" spc="0" baseline="0" dirty="0">
            <a:ln w="17780" cmpd="sng">
              <a:solidFill>
                <a:schemeClr val="accent1">
                  <a:tint val="3000"/>
                </a:schemeClr>
              </a:solidFill>
              <a:prstDash val="solid"/>
              <a:miter lim="800000"/>
            </a:ln>
            <a:solidFill>
              <a:srgbClr val="C00000"/>
            </a:solidFill>
            <a:effectLst>
              <a:outerShdw blurRad="55000" dist="50800" dir="5400000" algn="tl">
                <a:srgbClr val="000000">
                  <a:alpha val="33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 rot="10800000">
        <a:off x="2334762" y="2232"/>
        <a:ext cx="5795568" cy="1140767"/>
      </dsp:txXfrm>
    </dsp:sp>
    <dsp:sp modelId="{B8075AA4-6D50-4E71-A5BF-7C7E8B9458C1}">
      <dsp:nvSpPr>
        <dsp:cNvPr id="0" name=""/>
        <dsp:cNvSpPr/>
      </dsp:nvSpPr>
      <dsp:spPr>
        <a:xfrm>
          <a:off x="446598" y="0"/>
          <a:ext cx="1389785" cy="114188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EDA3EB-A733-4BBD-B294-3EB091A46D03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E2E0A-7771-479D-A9DB-53E63D422D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902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প্রশ্নোত্তরের মাধ্যমে</a:t>
            </a:r>
            <a:r>
              <a:rPr lang="bn-BD" baseline="0" dirty="0" smtClean="0"/>
              <a:t> পাঠ শিরোনাম বের করে আনতে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E2E0A-7771-479D-A9DB-53E63D422D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257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পাঠের সঙ্গে সাদৃশ্যপূর্ণ অন্য কোন বাড়ির কাজ দেয়া যেতে পারে।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E2E0A-7771-479D-A9DB-53E63D422D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2358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পাঠের সঙ্গে সাদৃশ্যপূর্ণ অন্য কোন চিত্র ব্যবহার করা যেতে পারে। উল্লেখ্য ধন্যবাদের ক্ষেত্রে পাঠ শেষে যে ধরণের শিখনফল  অর্জিত হল তার ভিত্তিতে চিত্রটি দিলে ভাল হয়।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E2E0A-7771-479D-A9DB-53E63D422D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157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শিক্ষার্থীদেরকে পাঠ শিরোনাম খাতায় লিখে নিতে বলবেন।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9E14F9-DDCD-4650-982D-FD04B739563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23678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FBC2D-F582-459E-A3BA-F4128F93ECE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168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9600" b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IN" b="0" baseline="0" dirty="0" smtClean="0"/>
              <a:t> এর </a:t>
            </a:r>
            <a:r>
              <a:rPr lang="bn-IN" baseline="0" dirty="0" smtClean="0"/>
              <a:t>সময় শিক্ষার্থীদের পাঠ্য বইয়ের সংগে মিলিয়ে নিতে বলব।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E2E0A-7771-479D-A9DB-53E63D422D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17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একক</a:t>
            </a:r>
            <a:r>
              <a:rPr lang="bn-IN" baseline="0" dirty="0" smtClean="0"/>
              <a:t> কাজ দিয়ে শিক্ষার্থীরা তা খাতায় লিখছে কিনা তা তদারকি করলে ভাল হয়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E2E0A-7771-479D-A9DB-53E63D422D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631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কাজ দিয়ে শিক্ষার্থীরা তা খাতায় লিখছে কিনা তা তদারকি করলে ভাল হয়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E2E0A-7771-479D-A9DB-53E63D422D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620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দলীয়</a:t>
            </a:r>
            <a:r>
              <a:rPr lang="bn-IN" baseline="0" dirty="0" smtClean="0"/>
              <a:t> কাজ দিয়ে শিক্ষার্থীরা তা খাতায় লিখছে কিনা তা তদারকি করলে ভাল হয়</a:t>
            </a:r>
            <a:r>
              <a:rPr lang="bn-BD" baseline="0" dirty="0" smtClean="0"/>
              <a:t> 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E2E0A-7771-479D-A9DB-53E63D422D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89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শিক্ষার্থীদের মূল্যায়নের প্রশ্ন করে ফলাবর্তন প্রদান করবেন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E2E0A-7771-479D-A9DB-53E63D422D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78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শিক্ষার্থীদের প্রশ্ন করে সঠিক উত্তর নির্দেশ করবেন। এই স্লাইডটিতে অ্যাকশন বাটনের ব্যবহার করা হয়েছে। প্রতিটি উত্তরে মাউস ক্লিক করলেই “ আবার চেষ্টা কর/ উত্তর সঠিক হয়েছে” অডিওটি শুনতে পাবেন।  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E2E0A-7771-479D-A9DB-53E63D422D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78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939C5-21E4-4529-B775-E7092918F215}" type="datetime1">
              <a:rPr lang="en-US" smtClean="0"/>
              <a:pPr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MIJAN-GAI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AE66-CFF7-44C3-973C-CDFFC65EAC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02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DB69-6268-4C68-9394-B9496BA42CBC}" type="datetime1">
              <a:rPr lang="en-US" smtClean="0"/>
              <a:pPr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MIJAN-GAI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AE66-CFF7-44C3-973C-CDFFC65EAC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908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A33D4-EC76-4834-926E-CD42B4D7BDDB}" type="datetime1">
              <a:rPr lang="en-US" smtClean="0"/>
              <a:pPr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MIJAN-GAI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AE66-CFF7-44C3-973C-CDFFC65EAC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50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C880-2F29-42D5-9D0A-9728A5595E80}" type="datetime1">
              <a:rPr lang="en-US" smtClean="0"/>
              <a:pPr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MIJAN-GAI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AE66-CFF7-44C3-973C-CDFFC65EAC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033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96184-50D3-42FE-B3AF-9FF524DED735}" type="datetime1">
              <a:rPr lang="en-US" smtClean="0"/>
              <a:pPr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MIJAN-GAI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AE66-CFF7-44C3-973C-CDFFC65EAC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050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3EB27-F6A6-4991-9B35-733E4B2D9CC1}" type="datetime1">
              <a:rPr lang="en-US" smtClean="0"/>
              <a:pPr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MIJAN-GAI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AE66-CFF7-44C3-973C-CDFFC65EAC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220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D24EF-4D85-41F8-A4F6-BD974E2C11BF}" type="datetime1">
              <a:rPr lang="en-US" smtClean="0"/>
              <a:pPr/>
              <a:t>9/25/2020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MIJAN-GAI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AE66-CFF7-44C3-973C-CDFFC65EAC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16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C69D0-B6C6-44A2-9F69-49BCBCD20D5F}" type="datetime1">
              <a:rPr lang="en-US" smtClean="0"/>
              <a:pPr/>
              <a:t>9/25/2020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MIJAN-GAI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AE66-CFF7-44C3-973C-CDFFC65EAC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30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275FC-11CE-4542-A9DC-62F2B8704A0B}" type="datetime1">
              <a:rPr lang="en-US" smtClean="0"/>
              <a:pPr/>
              <a:t>9/25/2020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MIJAN-GAI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AE66-CFF7-44C3-973C-CDFFC65EAC5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9" t="13656" r="8337" b="5678"/>
          <a:stretch/>
        </p:blipFill>
        <p:spPr>
          <a:xfrm>
            <a:off x="0" y="0"/>
            <a:ext cx="12242802" cy="6870700"/>
          </a:xfrm>
          <a:prstGeom prst="frame">
            <a:avLst>
              <a:gd name="adj1" fmla="val 1615"/>
            </a:avLst>
          </a:prstGeom>
          <a:solidFill>
            <a:srgbClr val="FF0000"/>
          </a:solidFill>
          <a:ln w="28575">
            <a:solidFill>
              <a:schemeClr val="tx1"/>
            </a:solidFill>
            <a:prstDash val="sysDot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533595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87251-AE65-4DCF-891A-1346086CA440}" type="datetime1">
              <a:rPr lang="en-US" smtClean="0"/>
              <a:pPr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MIJAN-GAI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AE66-CFF7-44C3-973C-CDFFC65EAC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00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8B04A-1B41-4111-8ED6-31B5C3F33D19}" type="datetime1">
              <a:rPr lang="en-US" smtClean="0"/>
              <a:pPr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MIJAN-GAI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AE66-CFF7-44C3-973C-CDFFC65EAC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19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69FD6-C4EA-4DBD-8EA1-9CDFA346D799}" type="datetime1">
              <a:rPr lang="en-US" smtClean="0"/>
              <a:pPr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MIJAN-GAI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8AE66-CFF7-44C3-973C-CDFFC65EAC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332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audio" Target="../media/audio1.wav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audio" Target="../media/audio2.wav"/><Relationship Id="rId9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939C5-21E4-4529-B775-E7092918F215}" type="datetime1">
              <a:rPr lang="en-US" smtClean="0"/>
              <a:pPr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MIJAN-GAI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AE66-CFF7-44C3-973C-CDFFC65EAC5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523744" y="768096"/>
            <a:ext cx="74584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8800" dirty="0" smtClean="0">
                <a:solidFill>
                  <a:srgbClr val="9BBB59">
                    <a:lumMod val="50000"/>
                  </a:srgbClr>
                </a:solidFill>
              </a:rPr>
              <a:t>         স্বা</a:t>
            </a:r>
            <a:r>
              <a:rPr lang="en-US" sz="8800" dirty="0" smtClean="0">
                <a:solidFill>
                  <a:srgbClr val="FF0000"/>
                </a:solidFill>
              </a:rPr>
              <a:t>গত</a:t>
            </a:r>
            <a:r>
              <a:rPr lang="en-US" sz="8800" dirty="0" smtClean="0">
                <a:solidFill>
                  <a:srgbClr val="9BBB59">
                    <a:lumMod val="50000"/>
                  </a:srgbClr>
                </a:solidFill>
              </a:rPr>
              <a:t>ম</a:t>
            </a:r>
            <a:endParaRPr lang="en-US" sz="8800" dirty="0">
              <a:solidFill>
                <a:srgbClr val="9BBB59">
                  <a:lumMod val="50000"/>
                </a:srgb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0780A9F-68E3-422C-896C-8666631F4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3115" y="2030682"/>
            <a:ext cx="5591062" cy="4073596"/>
          </a:xfrm>
          <a:prstGeom prst="rect">
            <a:avLst/>
          </a:prstGeom>
        </p:spPr>
      </p:pic>
      <p:pic>
        <p:nvPicPr>
          <p:cNvPr id="10" name="Picture 9" descr="আগ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094" y="1995287"/>
            <a:ext cx="5315200" cy="412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60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9166" y="1406283"/>
            <a:ext cx="105609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0" indent="-857250">
              <a:buFont typeface="Wingdings" panose="05000000000000000000" pitchFamily="2" charset="2"/>
              <a:buChar char="q"/>
            </a:pPr>
            <a:r>
              <a:rPr lang="en-US" sz="4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তারিখে</a:t>
            </a:r>
            <a:r>
              <a:rPr lang="en-US" sz="4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হঠা</a:t>
            </a:r>
            <a:r>
              <a:rPr lang="en-US" sz="4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অ্যাসেম্বলি</a:t>
            </a:r>
            <a:r>
              <a:rPr lang="en-US" sz="4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4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r>
              <a:rPr lang="en-US" sz="4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9166" y="3103668"/>
            <a:ext cx="116337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4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কতজন</a:t>
            </a:r>
            <a:r>
              <a:rPr lang="en-US" sz="4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সদস্য</a:t>
            </a:r>
            <a:r>
              <a:rPr lang="en-US" sz="4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lang="en-US" sz="4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r>
              <a:rPr lang="en-US" sz="4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4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এসেছিলেন</a:t>
            </a:r>
            <a:r>
              <a:rPr lang="en-US" sz="4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39166" y="3970056"/>
            <a:ext cx="1137843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4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বাঙালীরা</a:t>
            </a:r>
            <a:r>
              <a:rPr lang="en-US" sz="4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যখনই</a:t>
            </a:r>
            <a:r>
              <a:rPr lang="en-US" sz="4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ক্ষমতায়</a:t>
            </a:r>
            <a:r>
              <a:rPr lang="en-US" sz="4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যাবার</a:t>
            </a:r>
            <a:r>
              <a:rPr lang="en-US" sz="4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4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করেছি</a:t>
            </a:r>
            <a:r>
              <a:rPr lang="en-US" sz="4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তখনই</a:t>
            </a:r>
            <a:r>
              <a:rPr lang="en-US" sz="4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পাকিস্তানীরা</a:t>
            </a:r>
            <a:r>
              <a:rPr lang="en-US" sz="4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আচর</a:t>
            </a:r>
            <a:r>
              <a:rPr lang="bn-BD" sz="4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4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4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9166" y="5630007"/>
            <a:ext cx="96763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q"/>
            </a:pP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অ্যাসেম্বলি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করেছিল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ouble Wave 2"/>
          <p:cNvSpPr/>
          <p:nvPr/>
        </p:nvSpPr>
        <p:spPr>
          <a:xfrm>
            <a:off x="4763020" y="228599"/>
            <a:ext cx="2586038" cy="1014413"/>
          </a:xfrm>
          <a:prstGeom prst="doubleWave">
            <a:avLst>
              <a:gd name="adj1" fmla="val 6250"/>
              <a:gd name="adj2" fmla="val -2762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600" u="sng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6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9166" y="2272671"/>
            <a:ext cx="100030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0" indent="-857250">
              <a:buFont typeface="Wingdings" panose="05000000000000000000" pitchFamily="2" charset="2"/>
              <a:buChar char="q"/>
            </a:pPr>
            <a:r>
              <a:rPr lang="bn-IN" sz="4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প্রেসিডেন্ট হিসেবে কে অ্যাসেম্বলি ডেকেছিলেন ?</a:t>
            </a:r>
            <a:endParaRPr lang="en-US" sz="4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22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33" grpId="0"/>
      <p:bldP spid="8" grpId="0"/>
      <p:bldP spid="3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683289" y="4850517"/>
            <a:ext cx="10118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স্বায়ত্ত্বশাসন প্রতিষ্ঠা</a:t>
            </a:r>
            <a:r>
              <a:rPr lang="bn-BD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ii.</a:t>
            </a:r>
            <a:r>
              <a:rPr lang="bn-IN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গণতন্ত্র প্রতিষ্ঠা </a:t>
            </a:r>
            <a:r>
              <a:rPr lang="bn-BD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iii.</a:t>
            </a:r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দেশের মানুষের মুক্তি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691303" y="3622428"/>
            <a:ext cx="2235248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ক্ষমতা লাভ</a:t>
            </a:r>
            <a:r>
              <a:rPr lang="bn-BD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115061" y="3621859"/>
            <a:ext cx="2909018" cy="5847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bn-IN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স্বেচ্ছায় কারাবরণ </a:t>
            </a:r>
            <a:r>
              <a:rPr lang="bn-BD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89047" y="3638963"/>
            <a:ext cx="2125628" cy="58477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দেশপ্রেম</a:t>
            </a:r>
            <a:endParaRPr lang="en-US" sz="32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337572" y="3638963"/>
            <a:ext cx="2044326" cy="584775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bn-IN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 ত্যাগ </a:t>
            </a:r>
            <a:r>
              <a:rPr lang="bn-BD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596493" y="5521215"/>
            <a:ext cx="1416669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926551" y="5518232"/>
            <a:ext cx="1426606" cy="58477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894236" y="5537750"/>
            <a:ext cx="1426607" cy="58477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356606" y="5532588"/>
            <a:ext cx="1688870" cy="584775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501824" y="1323632"/>
            <a:ext cx="3056389" cy="646331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হয়েছে 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6696" y="273457"/>
            <a:ext cx="10842036" cy="1754326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মায়ানমারে গণতন্ত্র প্রতিষ্ঠায় যার নাম চিরস্মরণীয় হয়ে থাকবে তিনি হলেন অং সান সুচি।এর জন্য তাকে দীর্ঘদিন কারাবাস করতে হয়েছে।তবুও তিনি গণতন্ত্র প্রতিষ্ঠায় নিরলস কাজ করে যাচ্ছেন।  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39302" y="2268776"/>
            <a:ext cx="111515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u="sng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উদ্দীপকের </a:t>
            </a:r>
            <a:r>
              <a:rPr lang="bn-IN" sz="3200" b="1" u="sng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আলোকে নিচের প্রশ্ন দুটির উত্তর </a:t>
            </a:r>
            <a:r>
              <a:rPr lang="bn-IN" sz="3200" b="1" u="sng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 (অ্যাকশন বাটন ব্যবহার করে )।   </a:t>
            </a:r>
            <a:endParaRPr lang="en-US" sz="3200" b="1" u="sng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76667" y="2954669"/>
            <a:ext cx="80815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 সান সুচি ও বঙ্গবন্ধু উভয়ের মধ্যে মিল কোথায়?</a:t>
            </a:r>
            <a:endParaRPr lang="bn-IN" sz="36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76696" y="4288126"/>
            <a:ext cx="60292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 সান সুচি ও বঙ্গবন্ধুর প্রত্যাশা ছিল-</a:t>
            </a:r>
            <a:endParaRPr lang="en-US" sz="36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800950" y="1261316"/>
            <a:ext cx="2580948" cy="646331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 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35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5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tor sothik hoye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tor sothik hoye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  <p:bldLst>
      <p:bldP spid="46" grpId="0"/>
      <p:bldP spid="43" grpId="0" animBg="1"/>
      <p:bldP spid="44" grpId="0" animBg="1"/>
      <p:bldP spid="45" grpId="0" animBg="1"/>
      <p:bldP spid="61" grpId="0" animBg="1"/>
      <p:bldP spid="67" grpId="0" animBg="1"/>
      <p:bldP spid="68" grpId="0" animBg="1"/>
      <p:bldP spid="69" grpId="0" animBg="1"/>
      <p:bldP spid="70" grpId="0" animBg="1"/>
      <p:bldP spid="72" grpId="0" animBg="1"/>
      <p:bldP spid="72" grpId="1" animBg="1"/>
      <p:bldP spid="72" grpId="2" animBg="1"/>
      <p:bldP spid="21" grpId="0" animBg="1"/>
      <p:bldP spid="22" grpId="0"/>
      <p:bldP spid="23" grpId="0"/>
      <p:bldP spid="24" grpId="0"/>
      <p:bldP spid="62" grpId="0" animBg="1"/>
      <p:bldP spid="62" grpId="1" animBg="1"/>
      <p:bldP spid="62" grpId="2" animBg="1"/>
      <p:bldP spid="62" grpId="3" animBg="1"/>
      <p:bldP spid="62" grpId="4" animBg="1"/>
      <p:bldP spid="62" grpId="5" animBg="1"/>
      <p:bldP spid="62" grpId="6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544780" y="312071"/>
            <a:ext cx="650592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b="1" u="sng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bn-IN" sz="13800" b="1" u="sng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  <a:endParaRPr lang="en-US" sz="13800" b="1" u="sng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77109" y="2528062"/>
            <a:ext cx="96891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জাতির জনক বঙ্গবন্ধু শেখ মুজিবুর রহমানের রাজনৈতিক কর্মকান্ডের তালিকা </a:t>
            </a:r>
            <a:r>
              <a:rPr lang="bn-IN" sz="7200" smtClean="0">
                <a:latin typeface="NikoshBAN" panose="02000000000000000000" pitchFamily="2" charset="0"/>
                <a:cs typeface="NikoshBAN" panose="02000000000000000000" pitchFamily="2" charset="0"/>
              </a:rPr>
              <a:t>লিখে আনবে। </a:t>
            </a:r>
            <a:endParaRPr lang="bn-IN" sz="7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90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0" t="8910" r="14944" b="19727"/>
          <a:stretch/>
        </p:blipFill>
        <p:spPr>
          <a:xfrm>
            <a:off x="185739" y="171814"/>
            <a:ext cx="11901486" cy="65575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/>
          <p:cNvSpPr txBox="1"/>
          <p:nvPr/>
        </p:nvSpPr>
        <p:spPr>
          <a:xfrm>
            <a:off x="1509991" y="1436830"/>
            <a:ext cx="974762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 শিক্ষার্থীকে </a:t>
            </a:r>
          </a:p>
          <a:p>
            <a:r>
              <a:rPr lang="bn-BD" sz="13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ধন্যবাদ </a:t>
            </a:r>
            <a:endParaRPr lang="en-US" sz="13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13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0598B-7D3B-47A3-8C38-37AD213A06E2}" type="datetime1">
              <a:rPr lang="en-US" smtClean="0"/>
              <a:pPr/>
              <a:t>9/25/2020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MIJANUR-GAIBANDHA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A7AC2-10A6-4A96-812B-A297C9C45F0E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464695" y="535568"/>
            <a:ext cx="10657718" cy="5328340"/>
            <a:chOff x="634808" y="535568"/>
            <a:chExt cx="10135937" cy="5328340"/>
          </a:xfrm>
        </p:grpSpPr>
        <p:sp>
          <p:nvSpPr>
            <p:cNvPr id="8" name="Rectangle 7"/>
            <p:cNvSpPr/>
            <p:nvPr/>
          </p:nvSpPr>
          <p:spPr>
            <a:xfrm>
              <a:off x="634808" y="2553091"/>
              <a:ext cx="5208858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US" sz="3200" kern="0" dirty="0" err="1" smtClean="0">
                  <a:ln>
                    <a:solidFill>
                      <a:srgbClr val="000000"/>
                    </a:solidFill>
                    <a:prstDash val="solid"/>
                  </a:ln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মোহাম্মদঃশাহ</a:t>
              </a:r>
              <a:r>
                <a:rPr lang="en-US" sz="3200" kern="0" dirty="0" smtClean="0">
                  <a:ln>
                    <a:solidFill>
                      <a:srgbClr val="000000"/>
                    </a:solidFill>
                    <a:prstDash val="solid"/>
                  </a:ln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kern="0" dirty="0" err="1" smtClean="0">
                  <a:ln>
                    <a:solidFill>
                      <a:srgbClr val="000000"/>
                    </a:solidFill>
                    <a:prstDash val="solid"/>
                  </a:ln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আলম</a:t>
              </a:r>
              <a:endParaRPr lang="en-US" sz="3200" kern="0" dirty="0" smtClean="0">
                <a:ln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NikoshBAN" pitchFamily="2" charset="0"/>
                <a:cs typeface="NikoshBAN" pitchFamily="2" charset="0"/>
              </a:endParaRPr>
            </a:p>
            <a:p>
              <a:pPr lvl="0" algn="ctr">
                <a:defRPr/>
              </a:pPr>
              <a:r>
                <a:rPr lang="en-US" sz="3200" kern="0" dirty="0" err="1" smtClean="0">
                  <a:ln>
                    <a:solidFill>
                      <a:srgbClr val="000000"/>
                    </a:solidFill>
                    <a:prstDash val="solid"/>
                  </a:ln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সহকারী</a:t>
              </a:r>
              <a:r>
                <a:rPr lang="en-US" sz="3200" kern="0" dirty="0" smtClean="0">
                  <a:ln>
                    <a:solidFill>
                      <a:srgbClr val="000000"/>
                    </a:solidFill>
                    <a:prstDash val="solid"/>
                  </a:ln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kern="0" dirty="0" err="1" smtClean="0">
                  <a:ln>
                    <a:solidFill>
                      <a:srgbClr val="000000"/>
                    </a:solidFill>
                    <a:prstDash val="solid"/>
                  </a:ln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  <a:endParaRPr lang="en-US" sz="3200" kern="0" dirty="0" smtClean="0">
                <a:ln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NikoshBAN" pitchFamily="2" charset="0"/>
                <a:cs typeface="NikoshBAN" pitchFamily="2" charset="0"/>
              </a:endParaRPr>
            </a:p>
            <a:p>
              <a:pPr lvl="0" algn="ctr">
                <a:defRPr/>
              </a:pPr>
              <a:r>
                <a:rPr lang="en-US" sz="3200" kern="0" dirty="0" err="1" smtClean="0">
                  <a:ln>
                    <a:solidFill>
                      <a:srgbClr val="000000"/>
                    </a:solidFill>
                    <a:prstDash val="solid"/>
                  </a:ln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কৈনপুরা</a:t>
              </a:r>
              <a:r>
                <a:rPr lang="en-US" sz="3200" kern="0" dirty="0" smtClean="0">
                  <a:ln>
                    <a:solidFill>
                      <a:srgbClr val="000000"/>
                    </a:solidFill>
                    <a:prstDash val="solid"/>
                  </a:ln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kern="0" dirty="0" err="1" smtClean="0">
                  <a:ln>
                    <a:solidFill>
                      <a:srgbClr val="000000"/>
                    </a:solidFill>
                    <a:prstDash val="solid"/>
                  </a:ln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উচ্চ</a:t>
              </a:r>
              <a:r>
                <a:rPr lang="en-US" sz="3200" kern="0" dirty="0" smtClean="0">
                  <a:ln>
                    <a:solidFill>
                      <a:srgbClr val="000000"/>
                    </a:solidFill>
                    <a:prstDash val="solid"/>
                  </a:ln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kern="0" dirty="0" err="1" smtClean="0">
                  <a:ln>
                    <a:solidFill>
                      <a:srgbClr val="000000"/>
                    </a:solidFill>
                    <a:prstDash val="solid"/>
                  </a:ln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বিদ্যালয়</a:t>
              </a:r>
              <a:endParaRPr lang="en-US" sz="3200" kern="0" dirty="0" smtClean="0">
                <a:ln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NikoshBAN" pitchFamily="2" charset="0"/>
                <a:cs typeface="NikoshBAN" pitchFamily="2" charset="0"/>
              </a:endParaRPr>
            </a:p>
            <a:p>
              <a:pPr lvl="0" algn="ctr">
                <a:defRPr/>
              </a:pPr>
              <a:r>
                <a:rPr lang="en-US" sz="3200" kern="0" dirty="0" err="1" smtClean="0">
                  <a:ln>
                    <a:solidFill>
                      <a:srgbClr val="000000"/>
                    </a:solidFill>
                    <a:prstDash val="solid"/>
                  </a:ln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আনোয়ারা,চট্টগ্রাম</a:t>
              </a:r>
              <a:r>
                <a:rPr lang="en-US" sz="3200" kern="0" dirty="0" smtClean="0">
                  <a:ln>
                    <a:solidFill>
                      <a:srgbClr val="000000"/>
                    </a:solidFill>
                    <a:prstDash val="solid"/>
                  </a:ln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bn-IN" sz="3200" kern="0" dirty="0">
                <a:ln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699131" y="3801805"/>
              <a:ext cx="3071614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bn-IN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বিষয়</a:t>
              </a:r>
              <a:r>
                <a:rPr lang="bn-BD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</a:t>
              </a:r>
              <a:r>
                <a:rPr lang="bn-IN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বাংলা ১ম পত্র </a:t>
              </a:r>
              <a:endPara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/>
              <a:r>
                <a:rPr lang="bn-IN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(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bn-IN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য় অধিবেশন) </a:t>
              </a:r>
              <a:endPara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/>
              <a:r>
                <a:rPr lang="bn-IN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শ্রেণি</a:t>
              </a:r>
              <a:r>
                <a:rPr lang="bn-BD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 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৮ম </a:t>
              </a:r>
              <a:r>
                <a:rPr lang="bn-BD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/>
              <a:r>
                <a:rPr lang="bn-IN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সময়</a:t>
              </a:r>
              <a:r>
                <a:rPr lang="bn-BD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</a:t>
              </a:r>
              <a:r>
                <a:rPr lang="bn-IN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৫০ মিনিট </a:t>
              </a:r>
              <a:r>
                <a:rPr lang="bn-BD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Down Ribbon 5"/>
            <p:cNvSpPr/>
            <p:nvPr/>
          </p:nvSpPr>
          <p:spPr>
            <a:xfrm>
              <a:off x="3888804" y="535568"/>
              <a:ext cx="4109593" cy="825809"/>
            </a:xfrm>
            <a:prstGeom prst="ribbon">
              <a:avLst>
                <a:gd name="adj1" fmla="val 12709"/>
                <a:gd name="adj2" fmla="val 4844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u="sng" dirty="0" err="1" smtClean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5400" b="1" u="sng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098799" y="513796"/>
            <a:ext cx="30941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4400" b="1" u="sng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bn-IN" sz="4400" b="1" u="sng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4400" b="1" u="sng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236761" y="535568"/>
            <a:ext cx="26003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b="1" u="sng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4400" b="1" u="sng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u="sng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4400" b="1" u="sng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761" y="1250037"/>
            <a:ext cx="2541568" cy="249064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cxnSp>
        <p:nvCxnSpPr>
          <p:cNvPr id="12" name="Straight Connector 11"/>
          <p:cNvCxnSpPr/>
          <p:nvPr/>
        </p:nvCxnSpPr>
        <p:spPr>
          <a:xfrm>
            <a:off x="6413868" y="1698499"/>
            <a:ext cx="44082" cy="4302251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32" idx="4"/>
          </p:cNvCxnSpPr>
          <p:nvPr/>
        </p:nvCxnSpPr>
        <p:spPr>
          <a:xfrm>
            <a:off x="6698340" y="1994434"/>
            <a:ext cx="49235" cy="335097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100211" y="2159553"/>
            <a:ext cx="71208" cy="336166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6320999" y="1590104"/>
            <a:ext cx="185737" cy="126874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365081" y="5978462"/>
            <a:ext cx="185737" cy="126874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605471" y="1994434"/>
            <a:ext cx="185737" cy="126874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654706" y="5218530"/>
            <a:ext cx="185737" cy="126874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088828" y="5515007"/>
            <a:ext cx="185737" cy="126874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003131" y="2071395"/>
            <a:ext cx="185737" cy="126874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40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14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Diagram 29"/>
          <p:cNvGraphicFramePr/>
          <p:nvPr>
            <p:extLst>
              <p:ext uri="{D42A27DB-BD31-4B8C-83A1-F6EECF244321}">
                <p14:modId xmlns:p14="http://schemas.microsoft.com/office/powerpoint/2010/main" val="3834741117"/>
              </p:ext>
            </p:extLst>
          </p:nvPr>
        </p:nvGraphicFramePr>
        <p:xfrm>
          <a:off x="2083718" y="281730"/>
          <a:ext cx="91440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521493" y="1570862"/>
            <a:ext cx="10952587" cy="1552034"/>
            <a:chOff x="588936" y="1806562"/>
            <a:chExt cx="10952587" cy="1705001"/>
          </a:xfrm>
        </p:grpSpPr>
        <p:sp>
          <p:nvSpPr>
            <p:cNvPr id="16" name="Pentagon 15"/>
            <p:cNvSpPr/>
            <p:nvPr/>
          </p:nvSpPr>
          <p:spPr>
            <a:xfrm>
              <a:off x="588936" y="1806562"/>
              <a:ext cx="2703718" cy="1705001"/>
            </a:xfrm>
            <a:prstGeom prst="homePlate">
              <a:avLst/>
            </a:prstGeom>
            <a:solidFill>
              <a:schemeClr val="tx2">
                <a:lumMod val="60000"/>
                <a:lumOff val="40000"/>
              </a:schemeClr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8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800" b="1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4800" b="1" dirty="0" smtClean="0">
                <a:latin typeface="NikoshBAN" pitchFamily="2" charset="0"/>
                <a:cs typeface="NikoshBAN" pitchFamily="2" charset="0"/>
              </a:endParaRPr>
            </a:p>
            <a:p>
              <a:pPr algn="ctr" defTabSz="2178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800" b="1" dirty="0" smtClean="0">
                  <a:latin typeface="NikoshBAN" pitchFamily="2" charset="0"/>
                  <a:cs typeface="NikoshBAN" pitchFamily="2" charset="0"/>
                </a:rPr>
                <a:t>প্রশ্ন-১</a:t>
              </a:r>
              <a:endParaRPr lang="en-US" sz="4800" b="1" dirty="0">
                <a:latin typeface="NikoshBAN" pitchFamily="2" charset="0"/>
                <a:cs typeface="NikoshBAN" pitchFamily="2" charset="0"/>
              </a:endParaRPr>
            </a:p>
            <a:p>
              <a:pPr algn="ctr" defTabSz="21780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48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Pentagon 16"/>
            <p:cNvSpPr/>
            <p:nvPr/>
          </p:nvSpPr>
          <p:spPr>
            <a:xfrm flipH="1">
              <a:off x="3292654" y="1806562"/>
              <a:ext cx="8248869" cy="1705001"/>
            </a:xfrm>
            <a:prstGeom prst="homePlat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82880">
                <a:lnSpc>
                  <a:spcPct val="90000"/>
                </a:lnSpc>
                <a:defRPr/>
              </a:pPr>
              <a:r>
                <a:rPr lang="bn-IN" sz="48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কত বছরের ইতিহাস মুমূর্ষু নর-নারীর আর্তনাদের ইতিহাস? </a:t>
              </a:r>
              <a:endPara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21493" y="5167204"/>
            <a:ext cx="10952587" cy="1339126"/>
            <a:chOff x="588936" y="1806562"/>
            <a:chExt cx="10952587" cy="1705001"/>
          </a:xfrm>
        </p:grpSpPr>
        <p:sp>
          <p:nvSpPr>
            <p:cNvPr id="19" name="Pentagon 18"/>
            <p:cNvSpPr/>
            <p:nvPr/>
          </p:nvSpPr>
          <p:spPr>
            <a:xfrm>
              <a:off x="588936" y="1806562"/>
              <a:ext cx="2703718" cy="1705001"/>
            </a:xfrm>
            <a:prstGeom prst="homePlate">
              <a:avLst/>
            </a:prstGeom>
            <a:solidFill>
              <a:schemeClr val="tx2">
                <a:lumMod val="60000"/>
                <a:lumOff val="40000"/>
              </a:schemeClr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8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800" b="1" dirty="0" err="1" smtClean="0">
                  <a:latin typeface="NikoshBAN" pitchFamily="2" charset="0"/>
                  <a:cs typeface="NikoshBAN" pitchFamily="2" charset="0"/>
                </a:rPr>
                <a:t>প্রশ্ন</a:t>
              </a:r>
              <a:r>
                <a:rPr lang="en-US" sz="4800" b="1" dirty="0" smtClean="0">
                  <a:latin typeface="NikoshBAN" pitchFamily="2" charset="0"/>
                  <a:cs typeface="NikoshBAN" pitchFamily="2" charset="0"/>
                </a:rPr>
                <a:t>-</a:t>
              </a:r>
              <a:r>
                <a:rPr lang="bn-IN" sz="4800" b="1" dirty="0" smtClean="0">
                  <a:latin typeface="NikoshBAN" pitchFamily="2" charset="0"/>
                  <a:cs typeface="NikoshBAN" pitchFamily="2" charset="0"/>
                </a:rPr>
                <a:t>৩ </a:t>
              </a:r>
              <a:r>
                <a:rPr lang="en-US" sz="4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48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Pentagon 19"/>
            <p:cNvSpPr/>
            <p:nvPr/>
          </p:nvSpPr>
          <p:spPr>
            <a:xfrm flipH="1">
              <a:off x="3292654" y="1806562"/>
              <a:ext cx="8248869" cy="1705001"/>
            </a:xfrm>
            <a:prstGeom prst="homePlat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82880">
                <a:lnSpc>
                  <a:spcPct val="90000"/>
                </a:lnSpc>
                <a:defRPr/>
              </a:pPr>
              <a:r>
                <a:rPr lang="bn-IN" sz="48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৭ ই মার্চের ঐতিহাসিক ভাষণ কত মিনিটের ছিল?</a:t>
              </a:r>
              <a:endPara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21493" y="3452336"/>
            <a:ext cx="10952587" cy="1385428"/>
            <a:chOff x="588936" y="1806562"/>
            <a:chExt cx="10952587" cy="1705001"/>
          </a:xfrm>
        </p:grpSpPr>
        <p:sp>
          <p:nvSpPr>
            <p:cNvPr id="10" name="Pentagon 9"/>
            <p:cNvSpPr/>
            <p:nvPr/>
          </p:nvSpPr>
          <p:spPr>
            <a:xfrm>
              <a:off x="588936" y="1806562"/>
              <a:ext cx="2703718" cy="1705001"/>
            </a:xfrm>
            <a:prstGeom prst="homePlate">
              <a:avLst/>
            </a:prstGeom>
            <a:solidFill>
              <a:schemeClr val="tx2">
                <a:lumMod val="60000"/>
                <a:lumOff val="40000"/>
              </a:schemeClr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8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800" b="1" dirty="0" err="1" smtClean="0">
                  <a:latin typeface="NikoshBAN" pitchFamily="2" charset="0"/>
                  <a:cs typeface="NikoshBAN" pitchFamily="2" charset="0"/>
                </a:rPr>
                <a:t>প্রশ্ন</a:t>
              </a:r>
              <a:r>
                <a:rPr lang="en-US" sz="4800" b="1" dirty="0" smtClean="0">
                  <a:latin typeface="NikoshBAN" pitchFamily="2" charset="0"/>
                  <a:cs typeface="NikoshBAN" pitchFamily="2" charset="0"/>
                </a:rPr>
                <a:t>-</a:t>
              </a:r>
              <a:r>
                <a:rPr lang="bn-IN" sz="4800" b="1" dirty="0" smtClean="0">
                  <a:latin typeface="NikoshBAN" pitchFamily="2" charset="0"/>
                  <a:cs typeface="NikoshBAN" pitchFamily="2" charset="0"/>
                </a:rPr>
                <a:t>২ </a:t>
              </a:r>
              <a:r>
                <a:rPr lang="en-US" sz="4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48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Pentagon 10"/>
            <p:cNvSpPr/>
            <p:nvPr/>
          </p:nvSpPr>
          <p:spPr>
            <a:xfrm flipH="1">
              <a:off x="3292654" y="1806562"/>
              <a:ext cx="8248869" cy="1705001"/>
            </a:xfrm>
            <a:prstGeom prst="homePlat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82880">
                <a:lnSpc>
                  <a:spcPct val="90000"/>
                </a:lnSpc>
                <a:defRPr/>
              </a:pPr>
              <a:r>
                <a:rPr lang="bn-IN" sz="4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আইয়ুব খান মার্শাল-ল’ জারি করে কত বছর আমাদের গোলাম করে রেখেছিল? </a:t>
              </a:r>
              <a:endPara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112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0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4" y="63996"/>
            <a:ext cx="11991975" cy="6730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931530" y="2435122"/>
            <a:ext cx="10898442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bn-BD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এবারের সংগ্রাম স্বাধীনতার সংগ্রাম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68226" y="5021691"/>
            <a:ext cx="5469767" cy="11079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bn-BD" sz="6600" dirty="0">
                <a:latin typeface="NikoshBAN" pitchFamily="2" charset="0"/>
                <a:cs typeface="NikoshBAN" pitchFamily="2" charset="0"/>
              </a:rPr>
              <a:t>শেখ মুজিবুর রহমান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73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44688" y="936494"/>
            <a:ext cx="5199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শিক্ষার্থীরা...</a:t>
            </a:r>
            <a:endParaRPr lang="en-US" sz="4800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9083" y="4988267"/>
            <a:ext cx="106291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শেখ মুজিবুর রহমান অ্যাসেম্বলিতে বসার কী কী শর্ত দিয়েছিলেন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92016" y="293036"/>
            <a:ext cx="256031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66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b="1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6261" y="1616475"/>
            <a:ext cx="101105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কোন আন্দোলনে আমাদের মায়ের কোল খালি হয়েছে , মানুষকে হত্যা করা হয়েছে তার তালিকা তৈরি 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3609050"/>
            <a:ext cx="107519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ইয়াহিয়া খান শেখ মুজিবুর রহমান তথা বাংলার মানুষের উপর কী কী দোষ চাপিয়ে 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দিয়েছিলেন তা লিখতে পারবে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74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.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2874" y="118676"/>
            <a:ext cx="12049125" cy="6675242"/>
          </a:xfrm>
          <a:prstGeom prst="rect">
            <a:avLst/>
          </a:prstGeom>
          <a:ln>
            <a:noFill/>
          </a:ln>
          <a:effectLst>
            <a:glow rad="228600">
              <a:srgbClr val="FFFFFF">
                <a:alpha val="40000"/>
              </a:srgbClr>
            </a:glow>
          </a:effectLst>
          <a:scene3d>
            <a:camera prst="orthographicFront"/>
            <a:lightRig rig="threePt" dir="t">
              <a:rot lat="0" lon="0" rev="2100000"/>
            </a:lightRig>
          </a:scene3d>
          <a:sp3d>
            <a:bevelT w="152400" h="101600" prst="slope"/>
          </a:sp3d>
        </p:spPr>
      </p:pic>
      <p:sp>
        <p:nvSpPr>
          <p:cNvPr id="6" name="TextBox 5"/>
          <p:cNvSpPr txBox="1"/>
          <p:nvPr/>
        </p:nvSpPr>
        <p:spPr>
          <a:xfrm>
            <a:off x="657590" y="2906271"/>
            <a:ext cx="110196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ভুট্টো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সাহেব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এসেছিলেন,আলোচনা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করলেন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গেলেন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আলোচনার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দরজা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তারপর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নেতাদের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সঙেগ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করলাম-আপনারা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আসুন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বসুন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আলাপ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শাসনতন্ত্র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বললেন,পশ্চিম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মেম্বাররা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কসাইখানা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অ্যাসেম্বলি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11767" y="461693"/>
            <a:ext cx="4277794" cy="144655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8800" b="1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88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88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38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4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4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6" grpId="0"/>
      <p:bldP spid="8" grpId="0" animBg="1"/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326377" y="117191"/>
            <a:ext cx="538621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500" b="1" u="sng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11500" b="1" u="sng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298" y="2238788"/>
            <a:ext cx="111043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কোন আন্দোলনে আমাদের মায়ের কোল খালি হয়েছে,</a:t>
            </a:r>
            <a:r>
              <a:rPr lang="en-AU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মানুষকে হত্যা করা হয়েছে তার তালিকা তৈরি কর।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5425" y="158608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66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6713" y="2712187"/>
            <a:ext cx="102545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শেখ মুজিবুর রহমান অ্যাসেম্বলিতে বসার কী কী শর্ত দিয়েছিলেন লেখ। 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9779" y="213840"/>
            <a:ext cx="951058" cy="9510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87876" y="574391"/>
            <a:ext cx="659576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500" b="1" u="sng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11500" b="1" u="sng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15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0779" y="1918410"/>
            <a:ext cx="1025452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‘আমরা বাঙালিরা যখনই ক্ষমতায় যাবার চেষ্টা করেছি তখনই তারা আমাদের উপর ঝাপিয়ে পড়েছে’-</a:t>
            </a:r>
          </a:p>
          <a:p>
            <a:r>
              <a:rPr lang="bn-IN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কথাটির তাৎপর্য বিশ্লেষণ কর। 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9779" y="213840"/>
            <a:ext cx="951058" cy="95105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59568" y="213840"/>
            <a:ext cx="5685892" cy="156966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9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u="sng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bn-BD" sz="9600" b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9600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9600" b="1" u="sng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22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</TotalTime>
  <Words>589</Words>
  <Application>Microsoft Office PowerPoint</Application>
  <PresentationFormat>Custom</PresentationFormat>
  <Paragraphs>88</Paragraphs>
  <Slides>13</Slides>
  <Notes>11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shah alam</cp:lastModifiedBy>
  <cp:revision>76</cp:revision>
  <dcterms:created xsi:type="dcterms:W3CDTF">2015-03-29T03:48:14Z</dcterms:created>
  <dcterms:modified xsi:type="dcterms:W3CDTF">2020-09-25T14:33:54Z</dcterms:modified>
</cp:coreProperties>
</file>