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8" r:id="rId4"/>
    <p:sldId id="259" r:id="rId5"/>
    <p:sldId id="260" r:id="rId6"/>
    <p:sldId id="285" r:id="rId7"/>
    <p:sldId id="286" r:id="rId8"/>
    <p:sldId id="287" r:id="rId9"/>
    <p:sldId id="265" r:id="rId10"/>
    <p:sldId id="282" r:id="rId11"/>
    <p:sldId id="283" r:id="rId12"/>
    <p:sldId id="267" r:id="rId13"/>
    <p:sldId id="280" r:id="rId14"/>
    <p:sldId id="289" r:id="rId15"/>
    <p:sldId id="268" r:id="rId16"/>
    <p:sldId id="294" r:id="rId17"/>
    <p:sldId id="295" r:id="rId18"/>
    <p:sldId id="270" r:id="rId19"/>
    <p:sldId id="271" r:id="rId20"/>
    <p:sldId id="292" r:id="rId21"/>
    <p:sldId id="293" r:id="rId22"/>
    <p:sldId id="273" r:id="rId23"/>
    <p:sldId id="274"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E44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6A7F9-53B7-4093-83EE-2F9FCC9F25A4}"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06BB8-9503-4904-995D-AE17533928CB}" type="slidenum">
              <a:rPr lang="en-US" smtClean="0"/>
              <a:t>‹#›</a:t>
            </a:fld>
            <a:endParaRPr lang="en-US"/>
          </a:p>
        </p:txBody>
      </p:sp>
    </p:spTree>
    <p:extLst>
      <p:ext uri="{BB962C8B-B14F-4D97-AF65-F5344CB8AC3E}">
        <p14:creationId xmlns:p14="http://schemas.microsoft.com/office/powerpoint/2010/main" val="383687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06BB8-9503-4904-995D-AE17533928CB}" type="slidenum">
              <a:rPr lang="en-US" smtClean="0"/>
              <a:t>4</a:t>
            </a:fld>
            <a:endParaRPr lang="en-US"/>
          </a:p>
        </p:txBody>
      </p:sp>
    </p:spTree>
    <p:extLst>
      <p:ext uri="{BB962C8B-B14F-4D97-AF65-F5344CB8AC3E}">
        <p14:creationId xmlns:p14="http://schemas.microsoft.com/office/powerpoint/2010/main" val="200497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06BB8-9503-4904-995D-AE17533928CB}" type="slidenum">
              <a:rPr lang="en-US" smtClean="0"/>
              <a:t>6</a:t>
            </a:fld>
            <a:endParaRPr lang="en-US"/>
          </a:p>
        </p:txBody>
      </p:sp>
    </p:spTree>
    <p:extLst>
      <p:ext uri="{BB962C8B-B14F-4D97-AF65-F5344CB8AC3E}">
        <p14:creationId xmlns:p14="http://schemas.microsoft.com/office/powerpoint/2010/main" val="93618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06BB8-9503-4904-995D-AE17533928CB}" type="slidenum">
              <a:rPr lang="en-US" smtClean="0"/>
              <a:t>25</a:t>
            </a:fld>
            <a:endParaRPr lang="en-US"/>
          </a:p>
        </p:txBody>
      </p:sp>
    </p:spTree>
    <p:extLst>
      <p:ext uri="{BB962C8B-B14F-4D97-AF65-F5344CB8AC3E}">
        <p14:creationId xmlns:p14="http://schemas.microsoft.com/office/powerpoint/2010/main" val="83728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5E0BB3-9D1D-4C46-9F33-CFEC7A585DCA}"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90046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BB3-9D1D-4C46-9F33-CFEC7A585DCA}"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55250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BB3-9D1D-4C46-9F33-CFEC7A585DCA}"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60664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0BB3-9D1D-4C46-9F33-CFEC7A585DCA}"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90789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0BB3-9D1D-4C46-9F33-CFEC7A585DCA}"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44874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5E0BB3-9D1D-4C46-9F33-CFEC7A585DCA}"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33628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5E0BB3-9D1D-4C46-9F33-CFEC7A585DCA}"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203687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5E0BB3-9D1D-4C46-9F33-CFEC7A585DCA}"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401957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E0BB3-9D1D-4C46-9F33-CFEC7A585DCA}"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60525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E0BB3-9D1D-4C46-9F33-CFEC7A585DCA}"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116028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E0BB3-9D1D-4C46-9F33-CFEC7A585DCA}"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A122B-2832-4F7A-9EE0-D535D4602BF8}" type="slidenum">
              <a:rPr lang="en-US" smtClean="0"/>
              <a:t>‹#›</a:t>
            </a:fld>
            <a:endParaRPr lang="en-US"/>
          </a:p>
        </p:txBody>
      </p:sp>
    </p:spTree>
    <p:extLst>
      <p:ext uri="{BB962C8B-B14F-4D97-AF65-F5344CB8AC3E}">
        <p14:creationId xmlns:p14="http://schemas.microsoft.com/office/powerpoint/2010/main" val="354091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E0BB3-9D1D-4C46-9F33-CFEC7A585DCA}"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A122B-2832-4F7A-9EE0-D535D4602BF8}" type="slidenum">
              <a:rPr lang="en-US" smtClean="0"/>
              <a:t>‹#›</a:t>
            </a:fld>
            <a:endParaRPr lang="en-US"/>
          </a:p>
        </p:txBody>
      </p:sp>
    </p:spTree>
    <p:extLst>
      <p:ext uri="{BB962C8B-B14F-4D97-AF65-F5344CB8AC3E}">
        <p14:creationId xmlns:p14="http://schemas.microsoft.com/office/powerpoint/2010/main" val="30403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7" y="300251"/>
            <a:ext cx="11428752" cy="6223379"/>
          </a:xfrm>
          <a:prstGeom prst="rect">
            <a:avLst/>
          </a:prstGeom>
        </p:spPr>
      </p:pic>
      <p:sp>
        <p:nvSpPr>
          <p:cNvPr id="2" name="TextBox 1"/>
          <p:cNvSpPr txBox="1"/>
          <p:nvPr/>
        </p:nvSpPr>
        <p:spPr>
          <a:xfrm>
            <a:off x="579507" y="3138985"/>
            <a:ext cx="11009943" cy="3382825"/>
          </a:xfrm>
          <a:prstGeom prst="rect">
            <a:avLst/>
          </a:prstGeom>
          <a:noFill/>
        </p:spPr>
        <p:txBody>
          <a:bodyPr wrap="square" rtlCol="0">
            <a:prstTxWarp prst="textWave1">
              <a:avLst/>
            </a:prstTxWarp>
            <a:spAutoFit/>
            <a:scene3d>
              <a:camera prst="obliqueBottomLeft"/>
              <a:lightRig rig="threePt" dir="t"/>
            </a:scene3d>
          </a:bodyPr>
          <a:lstStyle/>
          <a:p>
            <a:r>
              <a:rPr lang="en-US" dirty="0">
                <a:ln w="38100">
                  <a:solidFill>
                    <a:srgbClr val="00B0F0"/>
                  </a:solidFill>
                </a:ln>
                <a:solidFill>
                  <a:schemeClr val="accent6">
                    <a:lumMod val="75000"/>
                  </a:schemeClr>
                </a:solidFill>
                <a:effectLst>
                  <a:outerShdw blurRad="50800" dist="38100" dir="10800000" algn="r" rotWithShape="0">
                    <a:prstClr val="black">
                      <a:alpha val="40000"/>
                    </a:prstClr>
                  </a:outerShdw>
                </a:effectLst>
              </a:rPr>
              <a:t>Welcome</a:t>
            </a:r>
            <a:r>
              <a:rPr lang="en-US" dirty="0">
                <a:ln w="38100">
                  <a:solidFill>
                    <a:srgbClr val="00B0F0"/>
                  </a:solidFill>
                </a:ln>
                <a:solidFill>
                  <a:srgbClr val="00B0F0"/>
                </a:solidFill>
                <a:effectLst>
                  <a:outerShdw blurRad="50800" dist="38100" dir="10800000" algn="r" rotWithShape="0">
                    <a:prstClr val="black">
                      <a:alpha val="40000"/>
                    </a:prstClr>
                  </a:outerShdw>
                </a:effectLst>
              </a:rPr>
              <a:t> </a:t>
            </a:r>
          </a:p>
        </p:txBody>
      </p:sp>
    </p:spTree>
    <p:extLst>
      <p:ext uri="{BB962C8B-B14F-4D97-AF65-F5344CB8AC3E}">
        <p14:creationId xmlns:p14="http://schemas.microsoft.com/office/powerpoint/2010/main" val="345942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769" y="327543"/>
            <a:ext cx="11675432" cy="3300986"/>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One of the most colorful events of the day is held in Dhaka. Early in the morning, people in hundreds and thousands pour from all directions to attend the cultural function at </a:t>
            </a:r>
            <a:r>
              <a:rPr lang="en-US" sz="2400" i="1" dirty="0" err="1">
                <a:effectLst>
                  <a:outerShdw blurRad="50800" dist="38100" dir="8100000" algn="tr" rotWithShape="0">
                    <a:prstClr val="black">
                      <a:alpha val="40000"/>
                    </a:prstClr>
                  </a:outerShdw>
                </a:effectLst>
              </a:rPr>
              <a:t>Ramna</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Batamaul</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organized by </a:t>
            </a:r>
            <a:r>
              <a:rPr lang="en-US" sz="2400" i="1" dirty="0" err="1">
                <a:effectLst>
                  <a:outerShdw blurRad="50800" dist="38100" dir="8100000" algn="tr" rotWithShape="0">
                    <a:prstClr val="black">
                      <a:alpha val="40000"/>
                    </a:prstClr>
                  </a:outerShdw>
                </a:effectLst>
              </a:rPr>
              <a:t>Chayanaut</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The cultural programme begins just at sunrise and the renowned artists of the country take part in the programme that starts with the famous Tagore-song </a:t>
            </a:r>
            <a:r>
              <a:rPr lang="en-US" sz="2400" i="1" dirty="0" err="1">
                <a:effectLst>
                  <a:outerShdw blurRad="50800" dist="38100" dir="8100000" algn="tr" rotWithShape="0">
                    <a:prstClr val="black">
                      <a:alpha val="40000"/>
                    </a:prstClr>
                  </a:outerShdw>
                </a:effectLst>
              </a:rPr>
              <a:t>Esho</a:t>
            </a:r>
            <a:r>
              <a:rPr lang="en-US" sz="2400" i="1" dirty="0">
                <a:effectLst>
                  <a:outerShdw blurRad="50800" dist="38100" dir="8100000" algn="tr" rotWithShape="0">
                    <a:prstClr val="black">
                      <a:alpha val="40000"/>
                    </a:prstClr>
                  </a:outerShdw>
                </a:effectLst>
              </a:rPr>
              <a:t>-he-</a:t>
            </a:r>
            <a:r>
              <a:rPr lang="en-US" sz="2400" i="1" dirty="0" err="1">
                <a:effectLst>
                  <a:outerShdw blurRad="50800" dist="38100" dir="8100000" algn="tr" rotWithShape="0">
                    <a:prstClr val="black">
                      <a:alpha val="40000"/>
                    </a:prstClr>
                  </a:outerShdw>
                </a:effectLst>
              </a:rPr>
              <a:t>Boishakh</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Esho</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Esho</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Artists also sing traditional folk songs, and perform classical dances to the rhythm of musical instruments. </a:t>
            </a:r>
          </a:p>
        </p:txBody>
      </p:sp>
      <p:sp>
        <p:nvSpPr>
          <p:cNvPr id="3" name="TextBox 2"/>
          <p:cNvSpPr txBox="1"/>
          <p:nvPr/>
        </p:nvSpPr>
        <p:spPr>
          <a:xfrm>
            <a:off x="211769" y="3830077"/>
            <a:ext cx="11675432" cy="2772828"/>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People also come to join the colorful processions, the biggest carnival of the country, organized by the Fine Arts students of Dhaka University. The procession usually displays the traditional practices of </a:t>
            </a:r>
            <a:r>
              <a:rPr lang="en-US" sz="2400" dirty="0" err="1">
                <a:effectLst>
                  <a:outerShdw blurRad="50800" dist="38100" dir="8100000" algn="tr" rotWithShape="0">
                    <a:prstClr val="black">
                      <a:alpha val="40000"/>
                    </a:prstClr>
                  </a:outerShdw>
                </a:effectLst>
              </a:rPr>
              <a:t>Bangalee</a:t>
            </a:r>
            <a:r>
              <a:rPr lang="en-US" sz="2400" dirty="0">
                <a:effectLst>
                  <a:outerShdw blurRad="50800" dist="38100" dir="8100000" algn="tr" rotWithShape="0">
                    <a:prstClr val="black">
                      <a:alpha val="40000"/>
                    </a:prstClr>
                  </a:outerShdw>
                </a:effectLst>
              </a:rPr>
              <a:t> culture. The masks and wreaths worn by the people are so fascinating! Often they symbolize contemporary worries or happiness in the national life. It attracts an increasing number of foreign tourists every year.</a:t>
            </a:r>
          </a:p>
        </p:txBody>
      </p:sp>
    </p:spTree>
    <p:extLst>
      <p:ext uri="{BB962C8B-B14F-4D97-AF65-F5344CB8AC3E}">
        <p14:creationId xmlns:p14="http://schemas.microsoft.com/office/powerpoint/2010/main" val="460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1" y="818859"/>
            <a:ext cx="11675432" cy="1728124"/>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The day is also observed all over the country. Different social and cultural organizations and educational institutions celebrate the day with their won cultural programmes. </a:t>
            </a:r>
          </a:p>
        </p:txBody>
      </p:sp>
      <p:sp>
        <p:nvSpPr>
          <p:cNvPr id="3" name="TextBox 2"/>
          <p:cNvSpPr txBox="1"/>
          <p:nvPr/>
        </p:nvSpPr>
        <p:spPr>
          <a:xfrm>
            <a:off x="395784" y="2866024"/>
            <a:ext cx="11675432" cy="1728124"/>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On this day, news papers bring out special supplements. There are also special programmes on the radio and television. </a:t>
            </a:r>
          </a:p>
        </p:txBody>
      </p:sp>
      <p:sp>
        <p:nvSpPr>
          <p:cNvPr id="4" name="TextBox 3"/>
          <p:cNvSpPr txBox="1"/>
          <p:nvPr/>
        </p:nvSpPr>
        <p:spPr>
          <a:xfrm>
            <a:off x="395784" y="5093546"/>
            <a:ext cx="11675432" cy="960069"/>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The celebration of Pahela Boishakh marks a day of cultural unity for the whole nation.</a:t>
            </a:r>
          </a:p>
        </p:txBody>
      </p:sp>
    </p:spTree>
    <p:extLst>
      <p:ext uri="{BB962C8B-B14F-4D97-AF65-F5344CB8AC3E}">
        <p14:creationId xmlns:p14="http://schemas.microsoft.com/office/powerpoint/2010/main" val="179898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2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1216" y="2404360"/>
            <a:ext cx="6847942" cy="523220"/>
          </a:xfrm>
          <a:prstGeom prst="rect">
            <a:avLst/>
          </a:prstGeom>
          <a:noFill/>
        </p:spPr>
        <p:txBody>
          <a:bodyPr wrap="square" rtlCol="0">
            <a:prstTxWarp prst="textPlain">
              <a:avLst/>
            </a:prstTxWarp>
            <a:spAutoFit/>
          </a:bodyPr>
          <a:lstStyle/>
          <a:p>
            <a:pPr algn="ctr"/>
            <a:r>
              <a:rPr lang="en-US" sz="2800" dirty="0">
                <a:effectLst>
                  <a:outerShdw blurRad="50800" dist="38100" dir="8100000" algn="tr" rotWithShape="0">
                    <a:prstClr val="black">
                      <a:alpha val="40000"/>
                    </a:prstClr>
                  </a:outerShdw>
                </a:effectLst>
              </a:rPr>
              <a:t>Complete the passage with suitable words.</a:t>
            </a:r>
          </a:p>
        </p:txBody>
      </p:sp>
      <p:sp>
        <p:nvSpPr>
          <p:cNvPr id="7" name="Right Arrow 37">
            <a:extLst>
              <a:ext uri="{FF2B5EF4-FFF2-40B4-BE49-F238E27FC236}">
                <a16:creationId xmlns="" xmlns:a16="http://schemas.microsoft.com/office/drawing/2014/main" id="{3CD5FC08-04F9-49AD-A6F8-B5AE7FCDC894}"/>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5mins</a:t>
            </a:r>
          </a:p>
        </p:txBody>
      </p:sp>
      <p:sp>
        <p:nvSpPr>
          <p:cNvPr id="8" name="TextBox 7">
            <a:extLst>
              <a:ext uri="{FF2B5EF4-FFF2-40B4-BE49-F238E27FC236}">
                <a16:creationId xmlns="" xmlns:a16="http://schemas.microsoft.com/office/drawing/2014/main" id="{F6997654-6C2D-42ED-84E3-3045880E8C19}"/>
              </a:ext>
            </a:extLst>
          </p:cNvPr>
          <p:cNvSpPr txBox="1"/>
          <p:nvPr/>
        </p:nvSpPr>
        <p:spPr>
          <a:xfrm>
            <a:off x="2595586" y="1130981"/>
            <a:ext cx="2322489" cy="461665"/>
          </a:xfrm>
          <a:prstGeom prst="rect">
            <a:avLst/>
          </a:prstGeom>
          <a:noFill/>
          <a:ln>
            <a:noFill/>
          </a:ln>
          <a:effectLst/>
        </p:spPr>
        <p:txBody>
          <a:bodyPr wrap="square" rtlCol="0">
            <a:spAutoFit/>
          </a:bodyPr>
          <a:lstStyle/>
          <a:p>
            <a:r>
              <a:rPr lang="en-US" sz="2400" dirty="0">
                <a:effectLst>
                  <a:outerShdw blurRad="50800" dist="38100" dir="8100000" algn="tr" rotWithShape="0">
                    <a:prstClr val="black">
                      <a:alpha val="40000"/>
                    </a:prstClr>
                  </a:outerShdw>
                </a:effectLst>
              </a:rPr>
              <a:t>Individual works</a:t>
            </a:r>
            <a:endParaRPr lang="en-US" sz="24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8" descr="Baby_Boy_Girl4.png">
            <a:extLst>
              <a:ext uri="{FF2B5EF4-FFF2-40B4-BE49-F238E27FC236}">
                <a16:creationId xmlns="" xmlns:a16="http://schemas.microsoft.com/office/drawing/2014/main" id="{DEC7200B-BA16-4DF7-BD69-4FDC2C100D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5222604" y="201727"/>
            <a:ext cx="1170864" cy="2201740"/>
          </a:xfrm>
          <a:prstGeom prst="rect">
            <a:avLst/>
          </a:prstGeom>
        </p:spPr>
      </p:pic>
      <p:pic>
        <p:nvPicPr>
          <p:cNvPr id="10" name="Picture 9" descr="Baby_Boy_Girl4.png">
            <a:extLst>
              <a:ext uri="{FF2B5EF4-FFF2-40B4-BE49-F238E27FC236}">
                <a16:creationId xmlns="" xmlns:a16="http://schemas.microsoft.com/office/drawing/2014/main" id="{02066F05-C4DD-48E2-BDD8-F54310B702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8654" y="209705"/>
            <a:ext cx="1108808" cy="2201740"/>
          </a:xfrm>
          <a:prstGeom prst="rect">
            <a:avLst/>
          </a:prstGeom>
        </p:spPr>
      </p:pic>
      <p:grpSp>
        <p:nvGrpSpPr>
          <p:cNvPr id="11" name="Group 10">
            <a:extLst>
              <a:ext uri="{FF2B5EF4-FFF2-40B4-BE49-F238E27FC236}">
                <a16:creationId xmlns="" xmlns:a16="http://schemas.microsoft.com/office/drawing/2014/main" id="{F6024959-9246-4BE2-BA8B-ED25D7799C9D}"/>
              </a:ext>
            </a:extLst>
          </p:cNvPr>
          <p:cNvGrpSpPr/>
          <p:nvPr/>
        </p:nvGrpSpPr>
        <p:grpSpPr>
          <a:xfrm>
            <a:off x="9872868" y="173864"/>
            <a:ext cx="2137050" cy="2039250"/>
            <a:chOff x="8836796" y="1019658"/>
            <a:chExt cx="2502142" cy="2375344"/>
          </a:xfrm>
        </p:grpSpPr>
        <p:sp>
          <p:nvSpPr>
            <p:cNvPr id="12" name="Oval 11">
              <a:extLst>
                <a:ext uri="{FF2B5EF4-FFF2-40B4-BE49-F238E27FC236}">
                  <a16:creationId xmlns="" xmlns:a16="http://schemas.microsoft.com/office/drawing/2014/main" id="{7B8C2548-0F29-43EB-95F3-AC8C1DEBA2E0}"/>
                </a:ext>
              </a:extLst>
            </p:cNvPr>
            <p:cNvSpPr/>
            <p:nvPr/>
          </p:nvSpPr>
          <p:spPr>
            <a:xfrm>
              <a:off x="8836796" y="1019658"/>
              <a:ext cx="2502142" cy="2375344"/>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3" name="4-Point Star 12">
              <a:extLst>
                <a:ext uri="{FF2B5EF4-FFF2-40B4-BE49-F238E27FC236}">
                  <a16:creationId xmlns="" xmlns:a16="http://schemas.microsoft.com/office/drawing/2014/main" id="{DC7AFE3B-5B38-44F0-A821-5715F58AFEB6}"/>
                </a:ext>
              </a:extLst>
            </p:cNvPr>
            <p:cNvSpPr/>
            <p:nvPr/>
          </p:nvSpPr>
          <p:spPr>
            <a:xfrm>
              <a:off x="10051484" y="2208610"/>
              <a:ext cx="165498" cy="214421"/>
            </a:xfrm>
            <a:prstGeom prst="star4">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 xmlns:a16="http://schemas.microsoft.com/office/drawing/2014/main" id="{33045480-50C1-4A51-BD5E-F053EDA649D4}"/>
              </a:ext>
            </a:extLst>
          </p:cNvPr>
          <p:cNvGrpSpPr/>
          <p:nvPr/>
        </p:nvGrpSpPr>
        <p:grpSpPr>
          <a:xfrm>
            <a:off x="10886845" y="602780"/>
            <a:ext cx="228860" cy="1399205"/>
            <a:chOff x="3810000" y="3124200"/>
            <a:chExt cx="414996" cy="3200400"/>
          </a:xfrm>
        </p:grpSpPr>
        <p:grpSp>
          <p:nvGrpSpPr>
            <p:cNvPr id="15" name="Group 38">
              <a:extLst>
                <a:ext uri="{FF2B5EF4-FFF2-40B4-BE49-F238E27FC236}">
                  <a16:creationId xmlns="" xmlns:a16="http://schemas.microsoft.com/office/drawing/2014/main" id="{85250B62-2EB4-4100-A950-142E01685D63}"/>
                </a:ext>
              </a:extLst>
            </p:cNvPr>
            <p:cNvGrpSpPr/>
            <p:nvPr/>
          </p:nvGrpSpPr>
          <p:grpSpPr>
            <a:xfrm>
              <a:off x="3810000" y="3124200"/>
              <a:ext cx="414996" cy="3200400"/>
              <a:chOff x="3914336" y="2362200"/>
              <a:chExt cx="310660" cy="3962400"/>
            </a:xfrm>
          </p:grpSpPr>
          <p:sp>
            <p:nvSpPr>
              <p:cNvPr id="17" name="Isosceles Triangle 16">
                <a:extLst>
                  <a:ext uri="{FF2B5EF4-FFF2-40B4-BE49-F238E27FC236}">
                    <a16:creationId xmlns="" xmlns:a16="http://schemas.microsoft.com/office/drawing/2014/main" id="{E9B1A667-8A33-47D4-B87A-C2FB1A827EDB}"/>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Isosceles Triangle 17">
                <a:extLst>
                  <a:ext uri="{FF2B5EF4-FFF2-40B4-BE49-F238E27FC236}">
                    <a16:creationId xmlns="" xmlns:a16="http://schemas.microsoft.com/office/drawing/2014/main" id="{1FD07C6F-FD20-4834-BEC1-50DD53930694}"/>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Oval 15">
              <a:extLst>
                <a:ext uri="{FF2B5EF4-FFF2-40B4-BE49-F238E27FC236}">
                  <a16:creationId xmlns="" xmlns:a16="http://schemas.microsoft.com/office/drawing/2014/main" id="{DFC78D0D-6F7A-4242-A40C-D10BE490F21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9" name="Group 18">
            <a:extLst>
              <a:ext uri="{FF2B5EF4-FFF2-40B4-BE49-F238E27FC236}">
                <a16:creationId xmlns="" xmlns:a16="http://schemas.microsoft.com/office/drawing/2014/main" id="{39405735-3399-4846-8A1B-63D825B632F9}"/>
              </a:ext>
            </a:extLst>
          </p:cNvPr>
          <p:cNvGrpSpPr/>
          <p:nvPr/>
        </p:nvGrpSpPr>
        <p:grpSpPr>
          <a:xfrm>
            <a:off x="10819505" y="477078"/>
            <a:ext cx="337541" cy="1470992"/>
            <a:chOff x="4224186" y="236408"/>
            <a:chExt cx="167510" cy="2252434"/>
          </a:xfrm>
        </p:grpSpPr>
        <p:grpSp>
          <p:nvGrpSpPr>
            <p:cNvPr id="20" name="Group 19">
              <a:extLst>
                <a:ext uri="{FF2B5EF4-FFF2-40B4-BE49-F238E27FC236}">
                  <a16:creationId xmlns="" xmlns:a16="http://schemas.microsoft.com/office/drawing/2014/main" id="{69888732-1F24-4F9E-8121-5543167A3281}"/>
                </a:ext>
              </a:extLst>
            </p:cNvPr>
            <p:cNvGrpSpPr/>
            <p:nvPr/>
          </p:nvGrpSpPr>
          <p:grpSpPr>
            <a:xfrm rot="10800000">
              <a:off x="4267200" y="236408"/>
              <a:ext cx="86528" cy="2252434"/>
              <a:chOff x="6117158" y="554330"/>
              <a:chExt cx="325626" cy="2411665"/>
            </a:xfrm>
          </p:grpSpPr>
          <p:sp>
            <p:nvSpPr>
              <p:cNvPr id="22" name="Isosceles Triangle 21">
                <a:extLst>
                  <a:ext uri="{FF2B5EF4-FFF2-40B4-BE49-F238E27FC236}">
                    <a16:creationId xmlns="" xmlns:a16="http://schemas.microsoft.com/office/drawing/2014/main" id="{AD4B1504-E8BD-4CE8-BF13-D2C26B47CBE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 xmlns:a16="http://schemas.microsoft.com/office/drawing/2014/main" id="{91AD85D2-E356-4276-A508-A8CD1AB3EF12}"/>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360CD2FD-B494-45AC-AAFB-1CB0174E089C}"/>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 xmlns:a16="http://schemas.microsoft.com/office/drawing/2014/main" id="{F3C77DB3-12F2-4EC1-A106-52F9CDBC6CAA}"/>
              </a:ext>
            </a:extLst>
          </p:cNvPr>
          <p:cNvSpPr/>
          <p:nvPr/>
        </p:nvSpPr>
        <p:spPr>
          <a:xfrm>
            <a:off x="9939130" y="2145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 xmlns:a16="http://schemas.microsoft.com/office/drawing/2014/main" id="{AAFAA537-0A93-408A-8691-225B0783ADB9}"/>
              </a:ext>
            </a:extLst>
          </p:cNvPr>
          <p:cNvGrpSpPr/>
          <p:nvPr/>
        </p:nvGrpSpPr>
        <p:grpSpPr>
          <a:xfrm>
            <a:off x="9846364" y="172278"/>
            <a:ext cx="2144542" cy="2141684"/>
            <a:chOff x="2576739" y="3078455"/>
            <a:chExt cx="2647036" cy="2560520"/>
          </a:xfrm>
        </p:grpSpPr>
        <p:sp>
          <p:nvSpPr>
            <p:cNvPr id="26" name="TextBox 25">
              <a:extLst>
                <a:ext uri="{FF2B5EF4-FFF2-40B4-BE49-F238E27FC236}">
                  <a16:creationId xmlns="" xmlns:a16="http://schemas.microsoft.com/office/drawing/2014/main" id="{948097BE-15F2-4448-ABE5-B0A3FAFAA306}"/>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7" name="TextBox 26">
              <a:extLst>
                <a:ext uri="{FF2B5EF4-FFF2-40B4-BE49-F238E27FC236}">
                  <a16:creationId xmlns="" xmlns:a16="http://schemas.microsoft.com/office/drawing/2014/main" id="{6C972555-84C2-4C0E-B812-82CD62D6EFD6}"/>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8" name="TextBox 27">
              <a:extLst>
                <a:ext uri="{FF2B5EF4-FFF2-40B4-BE49-F238E27FC236}">
                  <a16:creationId xmlns="" xmlns:a16="http://schemas.microsoft.com/office/drawing/2014/main" id="{F90B79D3-3161-4777-AF77-1FD245AEF81E}"/>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9" name="TextBox 28">
              <a:extLst>
                <a:ext uri="{FF2B5EF4-FFF2-40B4-BE49-F238E27FC236}">
                  <a16:creationId xmlns="" xmlns:a16="http://schemas.microsoft.com/office/drawing/2014/main" id="{1166626B-6058-4A0D-A6A7-951882A464B1}"/>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30" name="TextBox 29">
              <a:extLst>
                <a:ext uri="{FF2B5EF4-FFF2-40B4-BE49-F238E27FC236}">
                  <a16:creationId xmlns="" xmlns:a16="http://schemas.microsoft.com/office/drawing/2014/main" id="{B988A33A-A8CC-40FB-904E-0BB7B0580331}"/>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31" name="TextBox 30">
              <a:extLst>
                <a:ext uri="{FF2B5EF4-FFF2-40B4-BE49-F238E27FC236}">
                  <a16:creationId xmlns="" xmlns:a16="http://schemas.microsoft.com/office/drawing/2014/main" id="{CAD24B56-C756-43B4-AEB0-58A7C2C85DF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2" name="TextBox 31">
              <a:extLst>
                <a:ext uri="{FF2B5EF4-FFF2-40B4-BE49-F238E27FC236}">
                  <a16:creationId xmlns="" xmlns:a16="http://schemas.microsoft.com/office/drawing/2014/main" id="{6E97B2B3-F68B-4282-8F57-8CBFAFB5AA4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3" name="TextBox 32">
              <a:extLst>
                <a:ext uri="{FF2B5EF4-FFF2-40B4-BE49-F238E27FC236}">
                  <a16:creationId xmlns="" xmlns:a16="http://schemas.microsoft.com/office/drawing/2014/main" id="{2E5C9B70-7E76-48D1-A052-FA449BA899D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4" name="TextBox 33">
              <a:extLst>
                <a:ext uri="{FF2B5EF4-FFF2-40B4-BE49-F238E27FC236}">
                  <a16:creationId xmlns="" xmlns:a16="http://schemas.microsoft.com/office/drawing/2014/main" id="{6E9A0C41-12B8-49E2-AAFB-73EE8B79A1D4}"/>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5" name="TextBox 34">
              <a:extLst>
                <a:ext uri="{FF2B5EF4-FFF2-40B4-BE49-F238E27FC236}">
                  <a16:creationId xmlns="" xmlns:a16="http://schemas.microsoft.com/office/drawing/2014/main" id="{B6DAB101-CE77-403A-92C4-B8FA381C348E}"/>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6" name="TextBox 35">
              <a:extLst>
                <a:ext uri="{FF2B5EF4-FFF2-40B4-BE49-F238E27FC236}">
                  <a16:creationId xmlns="" xmlns:a16="http://schemas.microsoft.com/office/drawing/2014/main" id="{07C31162-E70A-41B5-B2B1-1B6C0380DDC7}"/>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7" name="TextBox 36">
              <a:extLst>
                <a:ext uri="{FF2B5EF4-FFF2-40B4-BE49-F238E27FC236}">
                  <a16:creationId xmlns="" xmlns:a16="http://schemas.microsoft.com/office/drawing/2014/main" id="{3BD9CDE3-A27B-4E0C-8C34-2DB15D7E2019}"/>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4" name="TextBox 3"/>
          <p:cNvSpPr txBox="1"/>
          <p:nvPr/>
        </p:nvSpPr>
        <p:spPr>
          <a:xfrm>
            <a:off x="313900" y="3294157"/>
            <a:ext cx="11560676" cy="3286761"/>
          </a:xfrm>
          <a:prstGeom prst="rect">
            <a:avLst/>
          </a:prstGeom>
          <a:noFill/>
          <a:ln w="38100">
            <a:solidFill>
              <a:srgbClr val="FF3399"/>
            </a:solidFill>
          </a:ln>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The word </a:t>
            </a:r>
            <a:r>
              <a:rPr lang="en-US" sz="2400" i="1" dirty="0">
                <a:effectLst>
                  <a:outerShdw blurRad="50800" dist="38100" dir="8100000" algn="tr" rotWithShape="0">
                    <a:prstClr val="black">
                      <a:alpha val="40000"/>
                    </a:prstClr>
                  </a:outerShdw>
                </a:effectLst>
              </a:rPr>
              <a:t>Pahela</a:t>
            </a:r>
            <a:r>
              <a:rPr lang="en-US" sz="2400" dirty="0">
                <a:effectLst>
                  <a:outerShdw blurRad="50800" dist="38100" dir="8100000" algn="tr" rotWithShape="0">
                    <a:prstClr val="black">
                      <a:alpha val="40000"/>
                    </a:prstClr>
                  </a:outerShdw>
                </a:effectLst>
              </a:rPr>
              <a:t> means the first and </a:t>
            </a:r>
            <a:r>
              <a:rPr lang="en-US" sz="2400" i="1" dirty="0">
                <a:effectLst>
                  <a:outerShdw blurRad="50800" dist="38100" dir="8100000" algn="tr" rotWithShape="0">
                    <a:prstClr val="black">
                      <a:alpha val="40000"/>
                    </a:prstClr>
                  </a:outerShdw>
                </a:effectLst>
              </a:rPr>
              <a:t>Boishakh</a:t>
            </a:r>
            <a:r>
              <a:rPr lang="en-US" sz="2400" dirty="0">
                <a:effectLst>
                  <a:outerShdw blurRad="50800" dist="38100" dir="8100000" algn="tr" rotWithShape="0">
                    <a:prstClr val="black">
                      <a:alpha val="40000"/>
                    </a:prstClr>
                  </a:outerShdw>
                </a:effectLst>
              </a:rPr>
              <a:t> is the ------ month of Bangla calendar. The day is observed not ------ in Bangladesh but ------ in some other parts of the world. It is celebrated in west Bengal, Assam and Tripura. It is also ----- in Australia and the UK. In Australia, the largest ------- for Bangla new year is the Sydney </a:t>
            </a:r>
            <a:r>
              <a:rPr lang="en-US" sz="2400" i="1" dirty="0" err="1">
                <a:effectLst>
                  <a:outerShdw blurRad="50800" dist="38100" dir="8100000" algn="tr" rotWithShape="0">
                    <a:prstClr val="black">
                      <a:alpha val="40000"/>
                    </a:prstClr>
                  </a:outerShdw>
                </a:effectLst>
              </a:rPr>
              <a:t>Boishakhi</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Mela</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held ------ Sydney Olympic Park. In England, the </a:t>
            </a:r>
            <a:r>
              <a:rPr lang="en-US" sz="2400" dirty="0" err="1">
                <a:effectLst>
                  <a:outerShdw blurRad="50800" dist="38100" dir="8100000" algn="tr" rotWithShape="0">
                    <a:prstClr val="black">
                      <a:alpha val="40000"/>
                    </a:prstClr>
                  </a:outerShdw>
                </a:effectLst>
              </a:rPr>
              <a:t>Bangalees</a:t>
            </a:r>
            <a:r>
              <a:rPr lang="en-US" sz="2400" dirty="0">
                <a:effectLst>
                  <a:outerShdw blurRad="50800" dist="38100" dir="8100000" algn="tr" rotWithShape="0">
                    <a:prstClr val="black">
                      <a:alpha val="40000"/>
                    </a:prstClr>
                  </a:outerShdw>
                </a:effectLst>
              </a:rPr>
              <a:t> -------celebrate the day with a street ------- in London. It is the ------Asian festival in Europe, -------- Bangladesh and West </a:t>
            </a:r>
            <a:r>
              <a:rPr lang="en-US" sz="2400" dirty="0" err="1">
                <a:effectLst>
                  <a:outerShdw blurRad="50800" dist="38100" dir="8100000" algn="tr" rotWithShape="0">
                    <a:prstClr val="black">
                      <a:alpha val="40000"/>
                    </a:prstClr>
                  </a:outerShdw>
                </a:effectLst>
              </a:rPr>
              <a:t>Bangal</a:t>
            </a:r>
            <a:r>
              <a:rPr lang="en-US" sz="2400" dirty="0">
                <a:effectLst>
                  <a:outerShdw blurRad="50800" dist="38100" dir="8100000" algn="tr" rotWithShape="0">
                    <a:prstClr val="black">
                      <a:alpha val="40000"/>
                    </a:prstClr>
                  </a:outerShdw>
                </a:effectLst>
              </a:rPr>
              <a:t>. </a:t>
            </a:r>
          </a:p>
        </p:txBody>
      </p:sp>
    </p:spTree>
    <p:extLst>
      <p:ext uri="{BB962C8B-B14F-4D97-AF65-F5344CB8AC3E}">
        <p14:creationId xmlns:p14="http://schemas.microsoft.com/office/powerpoint/2010/main" val="151342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08333E-6 4.81481E-6 L 0.12005 -0.0007 " pathEditMode="relative" rAng="0" ptsTypes="AA">
                                      <p:cBhvr>
                                        <p:cTn id="15" dur="500" fill="hold"/>
                                        <p:tgtEl>
                                          <p:spTgt spid="9"/>
                                        </p:tgtEl>
                                        <p:attrNameLst>
                                          <p:attrName>ppt_x</p:attrName>
                                          <p:attrName>ppt_y</p:attrName>
                                        </p:attrNameLst>
                                      </p:cBhvr>
                                      <p:rCtr x="6003" y="-46"/>
                                    </p:animMotion>
                                  </p:childTnLst>
                                </p:cTn>
                              </p:par>
                              <p:par>
                                <p:cTn id="16" presetID="35" presetClass="path" presetSubtype="0" accel="50000" decel="50000" fill="hold" nodeType="withEffect">
                                  <p:stCondLst>
                                    <p:cond delay="0"/>
                                  </p:stCondLst>
                                  <p:childTnLst>
                                    <p:animMotion origin="layout" path="M -4.58333E-6 2.59259E-6 L -0.29518 0.00231 " pathEditMode="relative" rAng="0" ptsTypes="AA">
                                      <p:cBhvr>
                                        <p:cTn id="17" dur="500" fill="hold"/>
                                        <p:tgtEl>
                                          <p:spTgt spid="10"/>
                                        </p:tgtEl>
                                        <p:attrNameLst>
                                          <p:attrName>ppt_x</p:attrName>
                                          <p:attrName>ppt_y</p:attrName>
                                        </p:attrNameLst>
                                      </p:cBhvr>
                                      <p:rCtr x="-14766" y="116"/>
                                    </p:animMotion>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 presetClass="entr" presetSubtype="8" decel="68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8" presetClass="emph" presetSubtype="0" repeatCount="3000" fill="hold" nodeType="afterEffect">
                                  <p:stCondLst>
                                    <p:cond delay="0"/>
                                  </p:stCondLst>
                                  <p:childTnLst>
                                    <p:animRot by="21600000">
                                      <p:cBhvr>
                                        <p:cTn id="54" dur="60000" fill="hold"/>
                                        <p:tgtEl>
                                          <p:spTgt spid="19"/>
                                        </p:tgtEl>
                                        <p:attrNameLst>
                                          <p:attrName>r</p:attrName>
                                        </p:attrNameLst>
                                      </p:cBhvr>
                                    </p:animRot>
                                  </p:childTnLst>
                                </p:cTn>
                              </p:par>
                              <p:par>
                                <p:cTn id="55" presetID="8" presetClass="emph" presetSubtype="0" fill="hold" nodeType="withEffect">
                                  <p:stCondLst>
                                    <p:cond delay="0"/>
                                  </p:stCondLst>
                                  <p:childTnLst>
                                    <p:animRot by="5400000">
                                      <p:cBhvr>
                                        <p:cTn id="56" dur="180000" fill="hold"/>
                                        <p:tgtEl>
                                          <p:spTgt spid="14"/>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271" y="464644"/>
            <a:ext cx="5459107" cy="62543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38100">
            <a:solidFill>
              <a:srgbClr val="FF3399"/>
            </a:solidFill>
            <a:prstDash val="sysDash"/>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Now check your answers</a:t>
            </a:r>
          </a:p>
        </p:txBody>
      </p:sp>
      <p:sp>
        <p:nvSpPr>
          <p:cNvPr id="21" name="TextBox 20"/>
          <p:cNvSpPr txBox="1"/>
          <p:nvPr/>
        </p:nvSpPr>
        <p:spPr>
          <a:xfrm>
            <a:off x="322486" y="1501254"/>
            <a:ext cx="11560676" cy="4656581"/>
          </a:xfrm>
          <a:prstGeom prst="rect">
            <a:avLst/>
          </a:prstGeom>
          <a:noFill/>
          <a:ln w="38100">
            <a:solidFill>
              <a:srgbClr val="FF3399"/>
            </a:solidFill>
          </a:ln>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The word </a:t>
            </a:r>
            <a:r>
              <a:rPr lang="en-US" sz="2400" i="1" dirty="0">
                <a:effectLst>
                  <a:outerShdw blurRad="50800" dist="38100" dir="8100000" algn="tr" rotWithShape="0">
                    <a:prstClr val="black">
                      <a:alpha val="40000"/>
                    </a:prstClr>
                  </a:outerShdw>
                </a:effectLst>
              </a:rPr>
              <a:t>Pahela</a:t>
            </a:r>
            <a:r>
              <a:rPr lang="en-US" sz="2400" dirty="0">
                <a:effectLst>
                  <a:outerShdw blurRad="50800" dist="38100" dir="8100000" algn="tr" rotWithShape="0">
                    <a:prstClr val="black">
                      <a:alpha val="40000"/>
                    </a:prstClr>
                  </a:outerShdw>
                </a:effectLst>
              </a:rPr>
              <a:t> means the first and </a:t>
            </a:r>
            <a:r>
              <a:rPr lang="en-US" sz="2400" i="1" dirty="0">
                <a:effectLst>
                  <a:outerShdw blurRad="50800" dist="38100" dir="8100000" algn="tr" rotWithShape="0">
                    <a:prstClr val="black">
                      <a:alpha val="40000"/>
                    </a:prstClr>
                  </a:outerShdw>
                </a:effectLst>
              </a:rPr>
              <a:t>Boishakh</a:t>
            </a:r>
            <a:r>
              <a:rPr lang="en-US" sz="2400" dirty="0">
                <a:effectLst>
                  <a:outerShdw blurRad="50800" dist="38100" dir="8100000" algn="tr" rotWithShape="0">
                    <a:prstClr val="black">
                      <a:alpha val="40000"/>
                    </a:prstClr>
                  </a:outerShdw>
                </a:effectLst>
              </a:rPr>
              <a:t> is the </a:t>
            </a:r>
            <a:r>
              <a:rPr lang="en-US" sz="3200" dirty="0">
                <a:solidFill>
                  <a:srgbClr val="FF3399"/>
                </a:solidFill>
                <a:effectLst>
                  <a:outerShdw blurRad="50800" dist="38100" dir="8100000" algn="tr" rotWithShape="0">
                    <a:prstClr val="black">
                      <a:alpha val="40000"/>
                    </a:prstClr>
                  </a:outerShdw>
                </a:effectLst>
              </a:rPr>
              <a:t>first</a:t>
            </a:r>
            <a:r>
              <a:rPr lang="en-US" sz="2400" dirty="0">
                <a:effectLst>
                  <a:outerShdw blurRad="50800" dist="38100" dir="8100000" algn="tr" rotWithShape="0">
                    <a:prstClr val="black">
                      <a:alpha val="40000"/>
                    </a:prstClr>
                  </a:outerShdw>
                </a:effectLst>
              </a:rPr>
              <a:t> month of Bangla calendar. The day is observed not </a:t>
            </a:r>
            <a:r>
              <a:rPr lang="en-US" sz="3200" dirty="0">
                <a:solidFill>
                  <a:srgbClr val="FF3399"/>
                </a:solidFill>
                <a:effectLst>
                  <a:outerShdw blurRad="50800" dist="38100" dir="8100000" algn="tr" rotWithShape="0">
                    <a:prstClr val="black">
                      <a:alpha val="40000"/>
                    </a:prstClr>
                  </a:outerShdw>
                </a:effectLst>
              </a:rPr>
              <a:t>only</a:t>
            </a:r>
            <a:r>
              <a:rPr lang="en-US" sz="2400" dirty="0">
                <a:effectLst>
                  <a:outerShdw blurRad="50800" dist="38100" dir="8100000" algn="tr" rotWithShape="0">
                    <a:prstClr val="black">
                      <a:alpha val="40000"/>
                    </a:prstClr>
                  </a:outerShdw>
                </a:effectLst>
              </a:rPr>
              <a:t> in Bangladesh but </a:t>
            </a:r>
            <a:r>
              <a:rPr lang="en-US" sz="3200" dirty="0">
                <a:solidFill>
                  <a:srgbClr val="FF3399"/>
                </a:solidFill>
                <a:effectLst>
                  <a:outerShdw blurRad="50800" dist="38100" dir="8100000" algn="tr" rotWithShape="0">
                    <a:prstClr val="black">
                      <a:alpha val="40000"/>
                    </a:prstClr>
                  </a:outerShdw>
                </a:effectLst>
              </a:rPr>
              <a:t>also</a:t>
            </a:r>
            <a:r>
              <a:rPr lang="en-US" sz="2400" dirty="0">
                <a:effectLst>
                  <a:outerShdw blurRad="50800" dist="38100" dir="8100000" algn="tr" rotWithShape="0">
                    <a:prstClr val="black">
                      <a:alpha val="40000"/>
                    </a:prstClr>
                  </a:outerShdw>
                </a:effectLst>
              </a:rPr>
              <a:t> in some other parts of the world. It is celebrated in west Bengal, Assam and Tripura. It is also </a:t>
            </a:r>
            <a:r>
              <a:rPr lang="en-US" sz="3200" dirty="0">
                <a:solidFill>
                  <a:srgbClr val="FF3399"/>
                </a:solidFill>
                <a:effectLst>
                  <a:outerShdw blurRad="50800" dist="38100" dir="8100000" algn="tr" rotWithShape="0">
                    <a:prstClr val="black">
                      <a:alpha val="40000"/>
                    </a:prstClr>
                  </a:outerShdw>
                </a:effectLst>
              </a:rPr>
              <a:t>observed</a:t>
            </a:r>
            <a:r>
              <a:rPr lang="en-US" sz="2400" dirty="0">
                <a:effectLst>
                  <a:outerShdw blurRad="50800" dist="38100" dir="8100000" algn="tr" rotWithShape="0">
                    <a:prstClr val="black">
                      <a:alpha val="40000"/>
                    </a:prstClr>
                  </a:outerShdw>
                </a:effectLst>
              </a:rPr>
              <a:t> in Australia and the UK. In Australia, the largest </a:t>
            </a:r>
            <a:r>
              <a:rPr lang="en-US" sz="3200" dirty="0">
                <a:solidFill>
                  <a:srgbClr val="FF3399"/>
                </a:solidFill>
                <a:effectLst>
                  <a:outerShdw blurRad="50800" dist="38100" dir="8100000" algn="tr" rotWithShape="0">
                    <a:prstClr val="black">
                      <a:alpha val="40000"/>
                    </a:prstClr>
                  </a:outerShdw>
                </a:effectLst>
              </a:rPr>
              <a:t>festival</a:t>
            </a:r>
            <a:r>
              <a:rPr lang="en-US" sz="2400" dirty="0">
                <a:effectLst>
                  <a:outerShdw blurRad="50800" dist="38100" dir="8100000" algn="tr" rotWithShape="0">
                    <a:prstClr val="black">
                      <a:alpha val="40000"/>
                    </a:prstClr>
                  </a:outerShdw>
                </a:effectLst>
              </a:rPr>
              <a:t> for Bangla new year is the Sydney </a:t>
            </a:r>
            <a:r>
              <a:rPr lang="en-US" sz="2400" i="1" dirty="0" err="1">
                <a:effectLst>
                  <a:outerShdw blurRad="50800" dist="38100" dir="8100000" algn="tr" rotWithShape="0">
                    <a:prstClr val="black">
                      <a:alpha val="40000"/>
                    </a:prstClr>
                  </a:outerShdw>
                </a:effectLst>
              </a:rPr>
              <a:t>Boishakhi</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Mela</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held </a:t>
            </a:r>
            <a:r>
              <a:rPr lang="en-US" sz="3200" dirty="0">
                <a:solidFill>
                  <a:srgbClr val="FF3399"/>
                </a:solidFill>
                <a:effectLst>
                  <a:outerShdw blurRad="50800" dist="38100" dir="8100000" algn="tr" rotWithShape="0">
                    <a:prstClr val="black">
                      <a:alpha val="40000"/>
                    </a:prstClr>
                  </a:outerShdw>
                </a:effectLst>
              </a:rPr>
              <a:t>in</a:t>
            </a:r>
            <a:r>
              <a:rPr lang="en-US" sz="2400" dirty="0">
                <a:effectLst>
                  <a:outerShdw blurRad="50800" dist="38100" dir="8100000" algn="tr" rotWithShape="0">
                    <a:prstClr val="black">
                      <a:alpha val="40000"/>
                    </a:prstClr>
                  </a:outerShdw>
                </a:effectLst>
              </a:rPr>
              <a:t> Sydney Olympic Park. In England, the </a:t>
            </a:r>
            <a:r>
              <a:rPr lang="en-US" sz="2400" dirty="0" err="1">
                <a:effectLst>
                  <a:outerShdw blurRad="50800" dist="38100" dir="8100000" algn="tr" rotWithShape="0">
                    <a:prstClr val="black">
                      <a:alpha val="40000"/>
                    </a:prstClr>
                  </a:outerShdw>
                </a:effectLst>
              </a:rPr>
              <a:t>Bangalees</a:t>
            </a:r>
            <a:r>
              <a:rPr lang="en-US" sz="2400" dirty="0">
                <a:effectLst>
                  <a:outerShdw blurRad="50800" dist="38100" dir="8100000" algn="tr" rotWithShape="0">
                    <a:prstClr val="black">
                      <a:alpha val="40000"/>
                    </a:prstClr>
                  </a:outerShdw>
                </a:effectLst>
              </a:rPr>
              <a:t> </a:t>
            </a:r>
            <a:r>
              <a:rPr lang="en-US" sz="3200" dirty="0">
                <a:solidFill>
                  <a:srgbClr val="FF3399"/>
                </a:solidFill>
                <a:effectLst>
                  <a:outerShdw blurRad="50800" dist="38100" dir="8100000" algn="tr" rotWithShape="0">
                    <a:prstClr val="black">
                      <a:alpha val="40000"/>
                    </a:prstClr>
                  </a:outerShdw>
                </a:effectLst>
              </a:rPr>
              <a:t>also</a:t>
            </a:r>
            <a:r>
              <a:rPr lang="en-US" sz="2400" dirty="0">
                <a:solidFill>
                  <a:srgbClr val="FF3399"/>
                </a:solidFill>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celebrate the day with a street </a:t>
            </a:r>
            <a:r>
              <a:rPr lang="en-US" sz="3200" dirty="0">
                <a:solidFill>
                  <a:srgbClr val="FF3399"/>
                </a:solidFill>
                <a:effectLst>
                  <a:outerShdw blurRad="50800" dist="38100" dir="8100000" algn="tr" rotWithShape="0">
                    <a:prstClr val="black">
                      <a:alpha val="40000"/>
                    </a:prstClr>
                  </a:outerShdw>
                </a:effectLst>
              </a:rPr>
              <a:t>procession</a:t>
            </a:r>
            <a:r>
              <a:rPr lang="en-US" sz="2400" dirty="0">
                <a:effectLst>
                  <a:outerShdw blurRad="50800" dist="38100" dir="8100000" algn="tr" rotWithShape="0">
                    <a:prstClr val="black">
                      <a:alpha val="40000"/>
                    </a:prstClr>
                  </a:outerShdw>
                </a:effectLst>
              </a:rPr>
              <a:t> in London. It is the </a:t>
            </a:r>
            <a:r>
              <a:rPr lang="en-US" sz="3200" dirty="0">
                <a:solidFill>
                  <a:srgbClr val="FF3399"/>
                </a:solidFill>
                <a:effectLst>
                  <a:outerShdw blurRad="50800" dist="38100" dir="8100000" algn="tr" rotWithShape="0">
                    <a:prstClr val="black">
                      <a:alpha val="40000"/>
                    </a:prstClr>
                  </a:outerShdw>
                </a:effectLst>
              </a:rPr>
              <a:t>traditional</a:t>
            </a:r>
            <a:r>
              <a:rPr lang="en-US" sz="2400" dirty="0">
                <a:solidFill>
                  <a:srgbClr val="FF3399"/>
                </a:solidFill>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Asian festival in Europe, </a:t>
            </a:r>
            <a:r>
              <a:rPr lang="en-US" sz="3200" dirty="0">
                <a:solidFill>
                  <a:srgbClr val="FF3399"/>
                </a:solidFill>
                <a:effectLst>
                  <a:outerShdw blurRad="50800" dist="38100" dir="8100000" algn="tr" rotWithShape="0">
                    <a:prstClr val="black">
                      <a:alpha val="40000"/>
                    </a:prstClr>
                  </a:outerShdw>
                </a:effectLst>
              </a:rPr>
              <a:t>upholding</a:t>
            </a:r>
            <a:r>
              <a:rPr lang="en-US" sz="2400" dirty="0">
                <a:effectLst>
                  <a:outerShdw blurRad="50800" dist="38100" dir="8100000" algn="tr" rotWithShape="0">
                    <a:prstClr val="black">
                      <a:alpha val="40000"/>
                    </a:prstClr>
                  </a:outerShdw>
                </a:effectLst>
              </a:rPr>
              <a:t> Bangladesh and West </a:t>
            </a:r>
            <a:r>
              <a:rPr lang="en-US" sz="2400" dirty="0" err="1">
                <a:effectLst>
                  <a:outerShdw blurRad="50800" dist="38100" dir="8100000" algn="tr" rotWithShape="0">
                    <a:prstClr val="black">
                      <a:alpha val="40000"/>
                    </a:prstClr>
                  </a:outerShdw>
                </a:effectLst>
              </a:rPr>
              <a:t>Bangal</a:t>
            </a:r>
            <a:r>
              <a:rPr lang="en-US" sz="2400" dirty="0">
                <a:effectLst>
                  <a:outerShdw blurRad="50800" dist="38100" dir="8100000" algn="tr" rotWithShape="0">
                    <a:prstClr val="black">
                      <a:alpha val="40000"/>
                    </a:prstClr>
                  </a:outerShdw>
                </a:effectLst>
              </a:rPr>
              <a:t>. </a:t>
            </a:r>
          </a:p>
        </p:txBody>
      </p:sp>
    </p:spTree>
    <p:extLst>
      <p:ext uri="{BB962C8B-B14F-4D97-AF65-F5344CB8AC3E}">
        <p14:creationId xmlns:p14="http://schemas.microsoft.com/office/powerpoint/2010/main" val="38607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A3D1400-AB9E-41C1-9E7D-77A889734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517" y="703455"/>
            <a:ext cx="3277773" cy="2451028"/>
          </a:xfrm>
          <a:prstGeom prst="rect">
            <a:avLst/>
          </a:prstGeom>
          <a:ln w="19050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 xmlns:a16="http://schemas.microsoft.com/office/drawing/2014/main" id="{2D9162F7-A1D5-4BBF-9352-6E580A310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15" y="685593"/>
            <a:ext cx="3502371" cy="2451497"/>
          </a:xfrm>
          <a:prstGeom prst="rect">
            <a:avLst/>
          </a:prstGeom>
          <a:ln w="19050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 xmlns:a16="http://schemas.microsoft.com/office/drawing/2014/main" id="{2A69DCAB-B7D4-43CE-B524-18E84F0C0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699" y="680776"/>
            <a:ext cx="3385996" cy="2484451"/>
          </a:xfrm>
          <a:prstGeom prst="rect">
            <a:avLst/>
          </a:prstGeom>
          <a:ln w="190500" cap="sq">
            <a:solidFill>
              <a:schemeClr val="accent4">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12">
            <a:extLst>
              <a:ext uri="{FF2B5EF4-FFF2-40B4-BE49-F238E27FC236}">
                <a16:creationId xmlns="" xmlns:a16="http://schemas.microsoft.com/office/drawing/2014/main" id="{ABDF4026-213E-4807-B5D4-7807E7B1BE3E}"/>
              </a:ext>
            </a:extLst>
          </p:cNvPr>
          <p:cNvSpPr txBox="1"/>
          <p:nvPr/>
        </p:nvSpPr>
        <p:spPr>
          <a:xfrm>
            <a:off x="3752383" y="121764"/>
            <a:ext cx="4656406" cy="584775"/>
          </a:xfrm>
          <a:prstGeom prst="rect">
            <a:avLst/>
          </a:prstGeom>
          <a:noFill/>
        </p:spPr>
        <p:txBody>
          <a:bodyPr wrap="square" rtlCol="0">
            <a:spAutoFit/>
          </a:bodyPr>
          <a:lstStyle/>
          <a:p>
            <a:pPr algn="ctr"/>
            <a:r>
              <a:rPr lang="en-US" sz="3200" dirty="0">
                <a:ln w="0"/>
                <a:effectLst>
                  <a:outerShdw blurRad="38100" dist="19050" dir="2700000" algn="tl" rotWithShape="0">
                    <a:schemeClr val="dk1">
                      <a:alpha val="40000"/>
                    </a:schemeClr>
                  </a:outerShdw>
                </a:effectLst>
              </a:rPr>
              <a:t>Look the pictures carefully </a:t>
            </a:r>
          </a:p>
        </p:txBody>
      </p:sp>
      <p:sp>
        <p:nvSpPr>
          <p:cNvPr id="2" name="TextBox 1">
            <a:extLst>
              <a:ext uri="{FF2B5EF4-FFF2-40B4-BE49-F238E27FC236}">
                <a16:creationId xmlns="" xmlns:a16="http://schemas.microsoft.com/office/drawing/2014/main" id="{2F12F788-605F-4F7A-A53F-4A10838CC276}"/>
              </a:ext>
            </a:extLst>
          </p:cNvPr>
          <p:cNvSpPr txBox="1"/>
          <p:nvPr/>
        </p:nvSpPr>
        <p:spPr>
          <a:xfrm>
            <a:off x="3507698" y="181495"/>
            <a:ext cx="5186597" cy="584775"/>
          </a:xfrm>
          <a:prstGeom prst="rect">
            <a:avLst/>
          </a:prstGeom>
          <a:noFill/>
        </p:spPr>
        <p:txBody>
          <a:bodyPr wrap="square" rtlCol="0">
            <a:spAutoFit/>
          </a:bodyPr>
          <a:lstStyle/>
          <a:p>
            <a:pPr algn="ctr"/>
            <a:r>
              <a:rPr lang="en-US" sz="3200" dirty="0">
                <a:solidFill>
                  <a:srgbClr val="E44CAE"/>
                </a:solidFill>
              </a:rPr>
              <a:t>Describe about the pictures.</a:t>
            </a:r>
          </a:p>
        </p:txBody>
      </p:sp>
      <p:sp>
        <p:nvSpPr>
          <p:cNvPr id="3" name="TextBox 2">
            <a:extLst>
              <a:ext uri="{FF2B5EF4-FFF2-40B4-BE49-F238E27FC236}">
                <a16:creationId xmlns="" xmlns:a16="http://schemas.microsoft.com/office/drawing/2014/main" id="{9F1D99E4-BFF5-4D9F-8B52-8FFBD9D725AE}"/>
              </a:ext>
            </a:extLst>
          </p:cNvPr>
          <p:cNvSpPr txBox="1"/>
          <p:nvPr/>
        </p:nvSpPr>
        <p:spPr>
          <a:xfrm>
            <a:off x="211014" y="3319970"/>
            <a:ext cx="11760591" cy="3416320"/>
          </a:xfrm>
          <a:prstGeom prst="rect">
            <a:avLst/>
          </a:prstGeom>
          <a:noFill/>
        </p:spPr>
        <p:txBody>
          <a:bodyPr wrap="square" rtlCol="0">
            <a:spAutoFit/>
          </a:bodyPr>
          <a:lstStyle/>
          <a:p>
            <a:pPr algn="just"/>
            <a:r>
              <a:rPr lang="en-US" sz="2400" dirty="0">
                <a:ln w="0"/>
                <a:effectLst>
                  <a:outerShdw blurRad="38100" dist="19050" dir="2700000" algn="tl" rotWithShape="0">
                    <a:schemeClr val="dk1">
                      <a:alpha val="40000"/>
                    </a:schemeClr>
                  </a:outerShdw>
                </a:effectLst>
              </a:rPr>
              <a:t>Usually at </a:t>
            </a:r>
            <a:r>
              <a:rPr lang="en-US" sz="2400" dirty="0" err="1">
                <a:ln w="0"/>
                <a:effectLst>
                  <a:outerShdw blurRad="38100" dist="19050" dir="2700000" algn="tl" rotWithShape="0">
                    <a:schemeClr val="dk1">
                      <a:alpha val="40000"/>
                    </a:schemeClr>
                  </a:outerShdw>
                </a:effectLst>
              </a:rPr>
              <a:t>Pohela</a:t>
            </a:r>
            <a:r>
              <a:rPr lang="en-US" sz="2400" dirty="0">
                <a:ln w="0"/>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Boishakh</a:t>
            </a:r>
            <a:r>
              <a:rPr lang="en-US" sz="2400" dirty="0">
                <a:ln w="0"/>
                <a:effectLst>
                  <a:outerShdw blurRad="38100" dist="19050" dir="2700000" algn="tl" rotWithShape="0">
                    <a:schemeClr val="dk1">
                      <a:alpha val="40000"/>
                    </a:schemeClr>
                  </a:outerShdw>
                </a:effectLst>
              </a:rPr>
              <a:t>, we eat ‘</a:t>
            </a:r>
            <a:r>
              <a:rPr lang="en-US" sz="2400" dirty="0" err="1">
                <a:ln w="0"/>
                <a:effectLst>
                  <a:outerShdw blurRad="38100" dist="19050" dir="2700000" algn="tl" rotWithShape="0">
                    <a:schemeClr val="dk1">
                      <a:alpha val="40000"/>
                    </a:schemeClr>
                  </a:outerShdw>
                </a:effectLst>
              </a:rPr>
              <a:t>Panta</a:t>
            </a:r>
            <a:r>
              <a:rPr lang="en-US" sz="2400" dirty="0">
                <a:ln w="0"/>
                <a:effectLst>
                  <a:outerShdw blurRad="38100" dist="19050" dir="2700000" algn="tl" rotWithShape="0">
                    <a:schemeClr val="dk1">
                      <a:alpha val="40000"/>
                    </a:schemeClr>
                  </a:outerShdw>
                </a:effectLst>
              </a:rPr>
              <a:t> Bhat’ and ‘</a:t>
            </a:r>
            <a:r>
              <a:rPr lang="en-US" sz="2400" dirty="0" err="1">
                <a:ln w="0"/>
                <a:effectLst>
                  <a:outerShdw blurRad="38100" dist="19050" dir="2700000" algn="tl" rotWithShape="0">
                    <a:schemeClr val="dk1">
                      <a:alpha val="40000"/>
                    </a:schemeClr>
                  </a:outerShdw>
                </a:effectLst>
              </a:rPr>
              <a:t>Hilsha</a:t>
            </a:r>
            <a:r>
              <a:rPr lang="en-US" sz="2400" dirty="0">
                <a:ln w="0"/>
                <a:effectLst>
                  <a:outerShdw blurRad="38100" dist="19050" dir="2700000" algn="tl" rotWithShape="0">
                    <a:schemeClr val="dk1">
                      <a:alpha val="40000"/>
                    </a:schemeClr>
                  </a:outerShdw>
                </a:effectLst>
              </a:rPr>
              <a:t> fish’. Early in the morning, people in hundreds and thousands pour from all directions to attend the cultural function at </a:t>
            </a:r>
            <a:r>
              <a:rPr lang="en-US" sz="2400" i="1" dirty="0" err="1">
                <a:ln w="0"/>
                <a:effectLst>
                  <a:outerShdw blurRad="38100" dist="19050" dir="2700000" algn="tl" rotWithShape="0">
                    <a:schemeClr val="dk1">
                      <a:alpha val="40000"/>
                    </a:schemeClr>
                  </a:outerShdw>
                </a:effectLst>
              </a:rPr>
              <a:t>Ramna</a:t>
            </a:r>
            <a:r>
              <a:rPr lang="en-US" sz="2400" i="1" dirty="0">
                <a:ln w="0"/>
                <a:effectLst>
                  <a:outerShdw blurRad="38100" dist="19050" dir="2700000" algn="tl" rotWithShape="0">
                    <a:schemeClr val="dk1">
                      <a:alpha val="40000"/>
                    </a:schemeClr>
                  </a:outerShdw>
                </a:effectLst>
              </a:rPr>
              <a:t> </a:t>
            </a:r>
            <a:r>
              <a:rPr lang="en-US" sz="2400" i="1" dirty="0" err="1">
                <a:ln w="0"/>
                <a:effectLst>
                  <a:outerShdw blurRad="38100" dist="19050" dir="2700000" algn="tl" rotWithShape="0">
                    <a:schemeClr val="dk1">
                      <a:alpha val="40000"/>
                    </a:schemeClr>
                  </a:outerShdw>
                </a:effectLst>
              </a:rPr>
              <a:t>Batamaul</a:t>
            </a:r>
            <a:r>
              <a:rPr lang="en-US" sz="2400" i="1"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organized by </a:t>
            </a:r>
            <a:r>
              <a:rPr lang="en-US" sz="2400" i="1" dirty="0" err="1">
                <a:ln w="0"/>
                <a:effectLst>
                  <a:outerShdw blurRad="38100" dist="19050" dir="2700000" algn="tl" rotWithShape="0">
                    <a:schemeClr val="dk1">
                      <a:alpha val="40000"/>
                    </a:schemeClr>
                  </a:outerShdw>
                </a:effectLst>
              </a:rPr>
              <a:t>Chayanaut</a:t>
            </a:r>
            <a:r>
              <a:rPr lang="en-US" sz="2400" i="1"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The cultural </a:t>
            </a:r>
            <a:r>
              <a:rPr lang="en-US" sz="2400" dirty="0" err="1">
                <a:ln w="0"/>
                <a:effectLst>
                  <a:outerShdw blurRad="38100" dist="19050" dir="2700000" algn="tl" rotWithShape="0">
                    <a:schemeClr val="dk1">
                      <a:alpha val="40000"/>
                    </a:schemeClr>
                  </a:outerShdw>
                </a:effectLst>
              </a:rPr>
              <a:t>programme</a:t>
            </a:r>
            <a:r>
              <a:rPr lang="en-US" sz="2400" dirty="0">
                <a:ln w="0"/>
                <a:effectLst>
                  <a:outerShdw blurRad="38100" dist="19050" dir="2700000" algn="tl" rotWithShape="0">
                    <a:schemeClr val="dk1">
                      <a:alpha val="40000"/>
                    </a:schemeClr>
                  </a:outerShdw>
                </a:effectLst>
              </a:rPr>
              <a:t> begins just at sunrise and the renowned artists of the country take part in the </a:t>
            </a:r>
            <a:r>
              <a:rPr lang="en-US" sz="2400" dirty="0" err="1">
                <a:ln w="0"/>
                <a:effectLst>
                  <a:outerShdw blurRad="38100" dist="19050" dir="2700000" algn="tl" rotWithShape="0">
                    <a:schemeClr val="dk1">
                      <a:alpha val="40000"/>
                    </a:schemeClr>
                  </a:outerShdw>
                </a:effectLst>
              </a:rPr>
              <a:t>programme</a:t>
            </a:r>
            <a:r>
              <a:rPr lang="en-US" sz="2400" dirty="0">
                <a:ln w="0"/>
                <a:effectLst>
                  <a:outerShdw blurRad="38100" dist="19050" dir="2700000" algn="tl" rotWithShape="0">
                    <a:schemeClr val="dk1">
                      <a:alpha val="40000"/>
                    </a:schemeClr>
                  </a:outerShdw>
                </a:effectLst>
              </a:rPr>
              <a:t> that starts with the famous Tagore-song </a:t>
            </a:r>
            <a:r>
              <a:rPr lang="en-US" sz="2400" i="1" dirty="0" err="1">
                <a:ln w="0"/>
                <a:effectLst>
                  <a:outerShdw blurRad="38100" dist="19050" dir="2700000" algn="tl" rotWithShape="0">
                    <a:schemeClr val="dk1">
                      <a:alpha val="40000"/>
                    </a:schemeClr>
                  </a:outerShdw>
                </a:effectLst>
              </a:rPr>
              <a:t>Esho</a:t>
            </a:r>
            <a:r>
              <a:rPr lang="en-US" sz="2400" i="1" dirty="0">
                <a:ln w="0"/>
                <a:effectLst>
                  <a:outerShdw blurRad="38100" dist="19050" dir="2700000" algn="tl" rotWithShape="0">
                    <a:schemeClr val="dk1">
                      <a:alpha val="40000"/>
                    </a:schemeClr>
                  </a:outerShdw>
                </a:effectLst>
              </a:rPr>
              <a:t>-he-</a:t>
            </a:r>
            <a:r>
              <a:rPr lang="en-US" sz="2400" i="1" dirty="0" err="1">
                <a:ln w="0"/>
                <a:effectLst>
                  <a:outerShdw blurRad="38100" dist="19050" dir="2700000" algn="tl" rotWithShape="0">
                    <a:schemeClr val="dk1">
                      <a:alpha val="40000"/>
                    </a:schemeClr>
                  </a:outerShdw>
                </a:effectLst>
              </a:rPr>
              <a:t>Boishakh</a:t>
            </a:r>
            <a:r>
              <a:rPr lang="en-US" sz="2400" i="1" dirty="0">
                <a:ln w="0"/>
                <a:effectLst>
                  <a:outerShdw blurRad="38100" dist="19050" dir="2700000" algn="tl" rotWithShape="0">
                    <a:schemeClr val="dk1">
                      <a:alpha val="40000"/>
                    </a:schemeClr>
                  </a:outerShdw>
                </a:effectLst>
              </a:rPr>
              <a:t>, </a:t>
            </a:r>
            <a:r>
              <a:rPr lang="en-US" sz="2400" i="1" dirty="0" err="1">
                <a:ln w="0"/>
                <a:effectLst>
                  <a:outerShdw blurRad="38100" dist="19050" dir="2700000" algn="tl" rotWithShape="0">
                    <a:schemeClr val="dk1">
                      <a:alpha val="40000"/>
                    </a:schemeClr>
                  </a:outerShdw>
                </a:effectLst>
              </a:rPr>
              <a:t>Esho</a:t>
            </a:r>
            <a:r>
              <a:rPr lang="en-US" sz="2400" i="1" dirty="0">
                <a:ln w="0"/>
                <a:effectLst>
                  <a:outerShdw blurRad="38100" dist="19050" dir="2700000" algn="tl" rotWithShape="0">
                    <a:schemeClr val="dk1">
                      <a:alpha val="40000"/>
                    </a:schemeClr>
                  </a:outerShdw>
                </a:effectLst>
              </a:rPr>
              <a:t> </a:t>
            </a:r>
            <a:r>
              <a:rPr lang="en-US" sz="2400" i="1" dirty="0" err="1">
                <a:ln w="0"/>
                <a:effectLst>
                  <a:outerShdw blurRad="38100" dist="19050" dir="2700000" algn="tl" rotWithShape="0">
                    <a:schemeClr val="dk1">
                      <a:alpha val="40000"/>
                    </a:schemeClr>
                  </a:outerShdw>
                </a:effectLst>
              </a:rPr>
              <a:t>Esho</a:t>
            </a:r>
            <a:r>
              <a:rPr lang="en-US" sz="2400" i="1"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Artists also sing traditional folk songs, and perform classical dances to the rhythm of musical instruments. Women wear white </a:t>
            </a:r>
            <a:r>
              <a:rPr lang="en-US" sz="2400" i="1" dirty="0">
                <a:ln w="0"/>
                <a:effectLst>
                  <a:outerShdw blurRad="38100" dist="19050" dir="2700000" algn="tl" rotWithShape="0">
                    <a:schemeClr val="dk1">
                      <a:alpha val="40000"/>
                    </a:schemeClr>
                  </a:outerShdw>
                </a:effectLst>
              </a:rPr>
              <a:t>sarees </a:t>
            </a:r>
            <a:r>
              <a:rPr lang="en-US" sz="2400" dirty="0">
                <a:ln w="0"/>
                <a:effectLst>
                  <a:outerShdw blurRad="38100" dist="19050" dir="2700000" algn="tl" rotWithShape="0">
                    <a:schemeClr val="dk1">
                      <a:alpha val="40000"/>
                    </a:schemeClr>
                  </a:outerShdw>
                </a:effectLst>
              </a:rPr>
              <a:t>with red borders and adorn themselves with colorful </a:t>
            </a:r>
            <a:r>
              <a:rPr lang="en-US" sz="2400" dirty="0" err="1">
                <a:ln w="0"/>
                <a:effectLst>
                  <a:outerShdw blurRad="38100" dist="19050" dir="2700000" algn="tl" rotWithShape="0">
                    <a:schemeClr val="dk1">
                      <a:alpha val="40000"/>
                    </a:schemeClr>
                  </a:outerShdw>
                </a:effectLst>
              </a:rPr>
              <a:t>churis</a:t>
            </a:r>
            <a:r>
              <a:rPr lang="en-US" sz="2400" dirty="0">
                <a:ln w="0"/>
                <a:effectLst>
                  <a:outerShdw blurRad="38100" dist="19050" dir="2700000" algn="tl" rotWithShape="0">
                    <a:schemeClr val="dk1">
                      <a:alpha val="40000"/>
                    </a:schemeClr>
                  </a:outerShdw>
                </a:effectLst>
              </a:rPr>
              <a:t> and flowers, while men dress themselves in </a:t>
            </a:r>
            <a:r>
              <a:rPr lang="en-US" sz="2400" i="1" dirty="0">
                <a:ln w="0"/>
                <a:effectLst>
                  <a:outerShdw blurRad="38100" dist="19050" dir="2700000" algn="tl" rotWithShape="0">
                    <a:schemeClr val="dk1">
                      <a:alpha val="40000"/>
                    </a:schemeClr>
                  </a:outerShdw>
                </a:effectLst>
              </a:rPr>
              <a:t>pajamas and </a:t>
            </a:r>
            <a:r>
              <a:rPr lang="en-US" sz="2400" i="1" dirty="0" err="1">
                <a:ln w="0"/>
                <a:effectLst>
                  <a:outerShdw blurRad="38100" dist="19050" dir="2700000" algn="tl" rotWithShape="0">
                    <a:schemeClr val="dk1">
                      <a:alpha val="40000"/>
                    </a:schemeClr>
                  </a:outerShdw>
                </a:effectLst>
              </a:rPr>
              <a:t>panjabis</a:t>
            </a:r>
            <a:r>
              <a:rPr lang="en-US" sz="2400" i="1" dirty="0">
                <a:ln w="0"/>
                <a:effectLst>
                  <a:outerShdw blurRad="38100" dist="19050" dir="2700000" algn="tl" rotWithShape="0">
                    <a:schemeClr val="dk1">
                      <a:alpha val="40000"/>
                    </a:schemeClr>
                  </a:outerShdw>
                </a:effectLst>
              </a:rPr>
              <a:t>. </a:t>
            </a:r>
            <a:r>
              <a:rPr lang="en-US" sz="2400" dirty="0">
                <a:ln w="0"/>
                <a:effectLst>
                  <a:outerShdw blurRad="38100" dist="19050" dir="2700000" algn="tl" rotWithShape="0">
                    <a:schemeClr val="dk1">
                      <a:alpha val="40000"/>
                    </a:schemeClr>
                  </a:outerShdw>
                </a:effectLst>
              </a:rPr>
              <a:t>It is a day when people love eating traditional food.</a:t>
            </a:r>
          </a:p>
        </p:txBody>
      </p:sp>
    </p:spTree>
    <p:extLst>
      <p:ext uri="{BB962C8B-B14F-4D97-AF65-F5344CB8AC3E}">
        <p14:creationId xmlns:p14="http://schemas.microsoft.com/office/powerpoint/2010/main" val="4359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lt">
                                    <p:tmPct val="10000"/>
                                  </p:iterate>
                                  <p:childTnLst>
                                    <p:set>
                                      <p:cBhvr>
                                        <p:cTn id="33" dur="1" fill="hold">
                                          <p:stCondLst>
                                            <p:cond delay="0"/>
                                          </p:stCondLst>
                                        </p:cTn>
                                        <p:tgtEl>
                                          <p:spTgt spid="3"/>
                                        </p:tgtEl>
                                        <p:attrNameLst>
                                          <p:attrName>style.visibility</p:attrName>
                                        </p:attrNameLst>
                                      </p:cBhvr>
                                      <p:to>
                                        <p:strVal val="visible"/>
                                      </p:to>
                                    </p:set>
                                    <p:animEffect transition="in" filter="wipe(left)">
                                      <p:cBhvr>
                                        <p:cTn id="34"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1919" y="1622129"/>
            <a:ext cx="4761658" cy="72861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38100">
            <a:solidFill>
              <a:schemeClr val="tx1"/>
            </a:solidFill>
            <a:prstDash val="dash"/>
          </a:ln>
        </p:spPr>
        <p:txBody>
          <a:bodyPr wrap="square" rtlCol="0">
            <a:prstTxWarp prst="textPlain">
              <a:avLst/>
            </a:prstTxWarp>
            <a:spAutoFit/>
          </a:bodyPr>
          <a:lstStyle/>
          <a:p>
            <a:r>
              <a:rPr lang="en-US" sz="2400" dirty="0">
                <a:solidFill>
                  <a:srgbClr val="E44CAE"/>
                </a:solidFill>
              </a:rPr>
              <a:t>Answer the following questions</a:t>
            </a:r>
          </a:p>
        </p:txBody>
      </p:sp>
      <p:sp>
        <p:nvSpPr>
          <p:cNvPr id="4" name="TextBox 3">
            <a:extLst>
              <a:ext uri="{FF2B5EF4-FFF2-40B4-BE49-F238E27FC236}">
                <a16:creationId xmlns="" xmlns:a16="http://schemas.microsoft.com/office/drawing/2014/main" id="{BE0286D0-E094-41F1-8C52-8FEBC4CBCB28}"/>
              </a:ext>
            </a:extLst>
          </p:cNvPr>
          <p:cNvSpPr txBox="1"/>
          <p:nvPr/>
        </p:nvSpPr>
        <p:spPr>
          <a:xfrm>
            <a:off x="5560915" y="276267"/>
            <a:ext cx="1710979" cy="461665"/>
          </a:xfrm>
          <a:prstGeom prst="rect">
            <a:avLst/>
          </a:prstGeom>
          <a:solidFill>
            <a:schemeClr val="accent2"/>
          </a:solidFill>
        </p:spPr>
        <p:txBody>
          <a:bodyPr wrap="square" rtlCol="0">
            <a:spAutoFit/>
          </a:bodyPr>
          <a:lstStyle/>
          <a:p>
            <a:pPr algn="ctr"/>
            <a:r>
              <a:rPr lang="en-US" sz="2400" dirty="0"/>
              <a:t>Pair works</a:t>
            </a:r>
          </a:p>
        </p:txBody>
      </p:sp>
      <p:pic>
        <p:nvPicPr>
          <p:cNvPr id="5" name="Picture 4" descr="Baby_Boy_Girl4.png">
            <a:extLst>
              <a:ext uri="{FF2B5EF4-FFF2-40B4-BE49-F238E27FC236}">
                <a16:creationId xmlns="" xmlns:a16="http://schemas.microsoft.com/office/drawing/2014/main" id="{05E5135C-4375-4981-B5FF-86436F4065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10795465" y="342918"/>
            <a:ext cx="993692" cy="1868578"/>
          </a:xfrm>
          <a:prstGeom prst="rect">
            <a:avLst/>
          </a:prstGeom>
        </p:spPr>
      </p:pic>
      <p:pic>
        <p:nvPicPr>
          <p:cNvPr id="6" name="Picture 5" descr="Baby_Boy_Girl4.png">
            <a:extLst>
              <a:ext uri="{FF2B5EF4-FFF2-40B4-BE49-F238E27FC236}">
                <a16:creationId xmlns="" xmlns:a16="http://schemas.microsoft.com/office/drawing/2014/main" id="{7DBBEB2B-C7F3-4880-A7F2-A92EEE34D6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9135" y="484600"/>
            <a:ext cx="941026" cy="1868578"/>
          </a:xfrm>
          <a:prstGeom prst="rect">
            <a:avLst/>
          </a:prstGeom>
        </p:spPr>
      </p:pic>
      <p:sp>
        <p:nvSpPr>
          <p:cNvPr id="7" name="Right Arrow 34">
            <a:extLst>
              <a:ext uri="{FF2B5EF4-FFF2-40B4-BE49-F238E27FC236}">
                <a16:creationId xmlns="" xmlns:a16="http://schemas.microsoft.com/office/drawing/2014/main" id="{DCB1861B-B002-4C6B-8F2F-72218B62875A}"/>
              </a:ext>
            </a:extLst>
          </p:cNvPr>
          <p:cNvSpPr/>
          <p:nvPr/>
        </p:nvSpPr>
        <p:spPr>
          <a:xfrm>
            <a:off x="379154" y="987805"/>
            <a:ext cx="1158738" cy="634324"/>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5mins</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 xmlns:a16="http://schemas.microsoft.com/office/drawing/2014/main" id="{21C4BF41-BC42-4CF3-89F6-EED5BE72B3C9}"/>
              </a:ext>
            </a:extLst>
          </p:cNvPr>
          <p:cNvGrpSpPr/>
          <p:nvPr/>
        </p:nvGrpSpPr>
        <p:grpSpPr>
          <a:xfrm>
            <a:off x="1313913" y="286406"/>
            <a:ext cx="2137050" cy="2039250"/>
            <a:chOff x="8836796" y="1019658"/>
            <a:chExt cx="2502142" cy="2375344"/>
          </a:xfrm>
        </p:grpSpPr>
        <p:sp>
          <p:nvSpPr>
            <p:cNvPr id="9" name="Oval 8">
              <a:extLst>
                <a:ext uri="{FF2B5EF4-FFF2-40B4-BE49-F238E27FC236}">
                  <a16:creationId xmlns="" xmlns:a16="http://schemas.microsoft.com/office/drawing/2014/main" id="{B038F324-342F-415A-8300-05CE3374224E}"/>
                </a:ext>
              </a:extLst>
            </p:cNvPr>
            <p:cNvSpPr/>
            <p:nvPr/>
          </p:nvSpPr>
          <p:spPr>
            <a:xfrm>
              <a:off x="8836796" y="1019658"/>
              <a:ext cx="2502142" cy="2375344"/>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0" name="4-Point Star 12">
              <a:extLst>
                <a:ext uri="{FF2B5EF4-FFF2-40B4-BE49-F238E27FC236}">
                  <a16:creationId xmlns="" xmlns:a16="http://schemas.microsoft.com/office/drawing/2014/main" id="{69670CBE-3AD9-4EE9-9C79-19FC85060253}"/>
                </a:ext>
              </a:extLst>
            </p:cNvPr>
            <p:cNvSpPr/>
            <p:nvPr/>
          </p:nvSpPr>
          <p:spPr>
            <a:xfrm>
              <a:off x="10051484" y="2208610"/>
              <a:ext cx="165498" cy="214421"/>
            </a:xfrm>
            <a:prstGeom prst="star4">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1B9C1CE3-4C61-4383-9408-CD0C1E8AC8D3}"/>
              </a:ext>
            </a:extLst>
          </p:cNvPr>
          <p:cNvGrpSpPr/>
          <p:nvPr/>
        </p:nvGrpSpPr>
        <p:grpSpPr>
          <a:xfrm>
            <a:off x="2327890" y="715322"/>
            <a:ext cx="228860" cy="1399205"/>
            <a:chOff x="3810000" y="3124200"/>
            <a:chExt cx="414996" cy="3200400"/>
          </a:xfrm>
        </p:grpSpPr>
        <p:grpSp>
          <p:nvGrpSpPr>
            <p:cNvPr id="12" name="Group 38">
              <a:extLst>
                <a:ext uri="{FF2B5EF4-FFF2-40B4-BE49-F238E27FC236}">
                  <a16:creationId xmlns="" xmlns:a16="http://schemas.microsoft.com/office/drawing/2014/main" id="{82E8ED56-2629-47CB-AB34-95B76413CAE1}"/>
                </a:ext>
              </a:extLst>
            </p:cNvPr>
            <p:cNvGrpSpPr/>
            <p:nvPr/>
          </p:nvGrpSpPr>
          <p:grpSpPr>
            <a:xfrm>
              <a:off x="3810000" y="3124200"/>
              <a:ext cx="414996" cy="3200400"/>
              <a:chOff x="3914336" y="2362200"/>
              <a:chExt cx="310660" cy="3962400"/>
            </a:xfrm>
          </p:grpSpPr>
          <p:sp>
            <p:nvSpPr>
              <p:cNvPr id="14" name="Isosceles Triangle 13">
                <a:extLst>
                  <a:ext uri="{FF2B5EF4-FFF2-40B4-BE49-F238E27FC236}">
                    <a16:creationId xmlns="" xmlns:a16="http://schemas.microsoft.com/office/drawing/2014/main" id="{DA2C0C87-4BC0-4C0B-84DD-D93318C605E5}"/>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Isosceles Triangle 14">
                <a:extLst>
                  <a:ext uri="{FF2B5EF4-FFF2-40B4-BE49-F238E27FC236}">
                    <a16:creationId xmlns="" xmlns:a16="http://schemas.microsoft.com/office/drawing/2014/main" id="{2B148D96-7EB8-458E-8CFF-998978CE63B7}"/>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Oval 12">
              <a:extLst>
                <a:ext uri="{FF2B5EF4-FFF2-40B4-BE49-F238E27FC236}">
                  <a16:creationId xmlns="" xmlns:a16="http://schemas.microsoft.com/office/drawing/2014/main" id="{66452126-4801-4C1B-888B-D1E51E2CB2E8}"/>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 xmlns:a16="http://schemas.microsoft.com/office/drawing/2014/main" id="{B9DCCDBE-0AAB-4360-8300-6D9912B770B2}"/>
              </a:ext>
            </a:extLst>
          </p:cNvPr>
          <p:cNvGrpSpPr/>
          <p:nvPr/>
        </p:nvGrpSpPr>
        <p:grpSpPr>
          <a:xfrm>
            <a:off x="2260550" y="589620"/>
            <a:ext cx="337541" cy="1470992"/>
            <a:chOff x="4224186" y="236408"/>
            <a:chExt cx="167510" cy="2252434"/>
          </a:xfrm>
        </p:grpSpPr>
        <p:grpSp>
          <p:nvGrpSpPr>
            <p:cNvPr id="17" name="Group 16">
              <a:extLst>
                <a:ext uri="{FF2B5EF4-FFF2-40B4-BE49-F238E27FC236}">
                  <a16:creationId xmlns="" xmlns:a16="http://schemas.microsoft.com/office/drawing/2014/main" id="{8B01D4F5-07F8-493D-95C5-88B171C475B4}"/>
                </a:ext>
              </a:extLst>
            </p:cNvPr>
            <p:cNvGrpSpPr/>
            <p:nvPr/>
          </p:nvGrpSpPr>
          <p:grpSpPr>
            <a:xfrm rot="10800000">
              <a:off x="4267200" y="236408"/>
              <a:ext cx="86528" cy="2252434"/>
              <a:chOff x="6117158" y="554330"/>
              <a:chExt cx="325626" cy="2411665"/>
            </a:xfrm>
          </p:grpSpPr>
          <p:sp>
            <p:nvSpPr>
              <p:cNvPr id="19" name="Isosceles Triangle 18">
                <a:extLst>
                  <a:ext uri="{FF2B5EF4-FFF2-40B4-BE49-F238E27FC236}">
                    <a16:creationId xmlns="" xmlns:a16="http://schemas.microsoft.com/office/drawing/2014/main" id="{4964C64F-074F-4F5E-AEF7-82C88D62E81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A4DE5E98-A993-4BF1-A148-47D4FA9AA161}"/>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 xmlns:a16="http://schemas.microsoft.com/office/drawing/2014/main" id="{E3B3BFCC-9546-43F1-9A3C-2CAC5C9B6984}"/>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AA092C76-3239-4CEC-8031-5F7FCBE5B850}"/>
              </a:ext>
            </a:extLst>
          </p:cNvPr>
          <p:cNvSpPr/>
          <p:nvPr/>
        </p:nvSpPr>
        <p:spPr>
          <a:xfrm>
            <a:off x="1380175" y="327044"/>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 xmlns:a16="http://schemas.microsoft.com/office/drawing/2014/main" id="{C6C21FEC-F106-431E-A15B-D9C6F4464279}"/>
              </a:ext>
            </a:extLst>
          </p:cNvPr>
          <p:cNvGrpSpPr/>
          <p:nvPr/>
        </p:nvGrpSpPr>
        <p:grpSpPr>
          <a:xfrm>
            <a:off x="1287409" y="271758"/>
            <a:ext cx="2144542" cy="2141684"/>
            <a:chOff x="2576739" y="3078455"/>
            <a:chExt cx="2647036" cy="2560520"/>
          </a:xfrm>
        </p:grpSpPr>
        <p:sp>
          <p:nvSpPr>
            <p:cNvPr id="23" name="TextBox 22">
              <a:extLst>
                <a:ext uri="{FF2B5EF4-FFF2-40B4-BE49-F238E27FC236}">
                  <a16:creationId xmlns="" xmlns:a16="http://schemas.microsoft.com/office/drawing/2014/main" id="{7550C80A-754F-4299-8129-76DBC1AEFEA9}"/>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4" name="TextBox 23">
              <a:extLst>
                <a:ext uri="{FF2B5EF4-FFF2-40B4-BE49-F238E27FC236}">
                  <a16:creationId xmlns="" xmlns:a16="http://schemas.microsoft.com/office/drawing/2014/main" id="{394223EA-D619-4645-AFE7-7F083D74DF80}"/>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5" name="TextBox 24">
              <a:extLst>
                <a:ext uri="{FF2B5EF4-FFF2-40B4-BE49-F238E27FC236}">
                  <a16:creationId xmlns="" xmlns:a16="http://schemas.microsoft.com/office/drawing/2014/main" id="{BC2A10E7-4168-41DA-97C5-DD1FC0736BF7}"/>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6" name="TextBox 25">
              <a:extLst>
                <a:ext uri="{FF2B5EF4-FFF2-40B4-BE49-F238E27FC236}">
                  <a16:creationId xmlns="" xmlns:a16="http://schemas.microsoft.com/office/drawing/2014/main" id="{86C295EB-C61D-426C-B40A-0A3AD9A36E75}"/>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7" name="TextBox 26">
              <a:extLst>
                <a:ext uri="{FF2B5EF4-FFF2-40B4-BE49-F238E27FC236}">
                  <a16:creationId xmlns="" xmlns:a16="http://schemas.microsoft.com/office/drawing/2014/main" id="{01D11C47-BB0C-4EB0-8B98-09C03A73BB43}"/>
                </a:ext>
              </a:extLst>
            </p:cNvPr>
            <p:cNvSpPr txBox="1"/>
            <p:nvPr/>
          </p:nvSpPr>
          <p:spPr>
            <a:xfrm>
              <a:off x="3180749" y="4831335"/>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8" name="TextBox 27">
              <a:extLst>
                <a:ext uri="{FF2B5EF4-FFF2-40B4-BE49-F238E27FC236}">
                  <a16:creationId xmlns="" xmlns:a16="http://schemas.microsoft.com/office/drawing/2014/main" id="{ED28A816-FBE7-4DAD-A35D-8AEAC9743F1F}"/>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9" name="TextBox 28">
              <a:extLst>
                <a:ext uri="{FF2B5EF4-FFF2-40B4-BE49-F238E27FC236}">
                  <a16:creationId xmlns="" xmlns:a16="http://schemas.microsoft.com/office/drawing/2014/main" id="{DFEEEDD2-5E1B-489B-B8A6-2E4DEB094FF5}"/>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0" name="TextBox 29">
              <a:extLst>
                <a:ext uri="{FF2B5EF4-FFF2-40B4-BE49-F238E27FC236}">
                  <a16:creationId xmlns="" xmlns:a16="http://schemas.microsoft.com/office/drawing/2014/main" id="{C82D3812-68C9-4B7F-B501-5CBB55393C17}"/>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1" name="TextBox 30">
              <a:extLst>
                <a:ext uri="{FF2B5EF4-FFF2-40B4-BE49-F238E27FC236}">
                  <a16:creationId xmlns="" xmlns:a16="http://schemas.microsoft.com/office/drawing/2014/main" id="{127794EA-4C51-4FD1-9EDE-9C5411E6344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2" name="TextBox 31">
              <a:extLst>
                <a:ext uri="{FF2B5EF4-FFF2-40B4-BE49-F238E27FC236}">
                  <a16:creationId xmlns="" xmlns:a16="http://schemas.microsoft.com/office/drawing/2014/main" id="{0182E8FF-3961-49A8-8220-C3E5F0D01BE5}"/>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3" name="TextBox 32">
              <a:extLst>
                <a:ext uri="{FF2B5EF4-FFF2-40B4-BE49-F238E27FC236}">
                  <a16:creationId xmlns="" xmlns:a16="http://schemas.microsoft.com/office/drawing/2014/main" id="{B426A3C1-B88F-4790-9D93-7F7F70832C8C}"/>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4" name="TextBox 33">
              <a:extLst>
                <a:ext uri="{FF2B5EF4-FFF2-40B4-BE49-F238E27FC236}">
                  <a16:creationId xmlns="" xmlns:a16="http://schemas.microsoft.com/office/drawing/2014/main" id="{309AC9A2-5090-4116-9D52-526B4B714E78}"/>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 name="TextBox 2"/>
          <p:cNvSpPr txBox="1"/>
          <p:nvPr/>
        </p:nvSpPr>
        <p:spPr>
          <a:xfrm>
            <a:off x="393104" y="3786657"/>
            <a:ext cx="11396054" cy="599536"/>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Q1: Do you go out in the morning of </a:t>
            </a:r>
            <a:r>
              <a:rPr lang="en-US" sz="2000" i="1" dirty="0">
                <a:effectLst>
                  <a:outerShdw blurRad="50800" dist="38100" dir="8100000" algn="tr" rotWithShape="0">
                    <a:prstClr val="black">
                      <a:alpha val="40000"/>
                    </a:prstClr>
                  </a:outerShdw>
                </a:effectLst>
              </a:rPr>
              <a:t>Pahela Boishakh?  </a:t>
            </a:r>
            <a:r>
              <a:rPr lang="en-US" sz="2000" dirty="0">
                <a:effectLst>
                  <a:outerShdw blurRad="50800" dist="38100" dir="8100000" algn="tr" rotWithShape="0">
                    <a:prstClr val="black">
                      <a:alpha val="40000"/>
                    </a:prstClr>
                  </a:outerShdw>
                </a:effectLst>
              </a:rPr>
              <a:t>If  you do, where do you go? If not, what do you do?</a:t>
            </a:r>
          </a:p>
        </p:txBody>
      </p:sp>
      <p:sp>
        <p:nvSpPr>
          <p:cNvPr id="36" name="TextBox 35"/>
          <p:cNvSpPr txBox="1"/>
          <p:nvPr/>
        </p:nvSpPr>
        <p:spPr>
          <a:xfrm>
            <a:off x="379154" y="4577970"/>
            <a:ext cx="7454661" cy="599536"/>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Q2: What kind of food do you eat in the morning of </a:t>
            </a:r>
            <a:r>
              <a:rPr lang="en-US" sz="2000" i="1" dirty="0">
                <a:effectLst>
                  <a:outerShdw blurRad="50800" dist="38100" dir="8100000" algn="tr" rotWithShape="0">
                    <a:prstClr val="black">
                      <a:alpha val="40000"/>
                    </a:prstClr>
                  </a:outerShdw>
                </a:effectLst>
              </a:rPr>
              <a:t>Pahela Boishakh?</a:t>
            </a:r>
          </a:p>
        </p:txBody>
      </p:sp>
      <p:sp>
        <p:nvSpPr>
          <p:cNvPr id="37" name="TextBox 36"/>
          <p:cNvSpPr txBox="1"/>
          <p:nvPr/>
        </p:nvSpPr>
        <p:spPr>
          <a:xfrm>
            <a:off x="379155" y="5350464"/>
            <a:ext cx="5885168" cy="599536"/>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Q3: Do you wear any special clothes on this occasion?</a:t>
            </a:r>
            <a:endParaRPr lang="en-US" sz="2000" i="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9443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63" presetClass="path" presetSubtype="0" accel="50000" decel="50000" fill="hold" nodeType="afterEffect">
                                  <p:stCondLst>
                                    <p:cond delay="0"/>
                                  </p:stCondLst>
                                  <p:childTnLst>
                                    <p:animMotion origin="layout" path="M -1.875E-6 -1.11111E-6 L -0.51575 0.00857 " pathEditMode="relative" rAng="0" ptsTypes="AA">
                                      <p:cBhvr>
                                        <p:cTn id="15" dur="250" fill="hold"/>
                                        <p:tgtEl>
                                          <p:spTgt spid="5"/>
                                        </p:tgtEl>
                                        <p:attrNameLst>
                                          <p:attrName>ppt_x</p:attrName>
                                          <p:attrName>ppt_y</p:attrName>
                                        </p:attrNameLst>
                                      </p:cBhvr>
                                      <p:rCtr x="-25794" y="417"/>
                                    </p:animMotion>
                                  </p:childTnLst>
                                </p:cTn>
                              </p:par>
                              <p:par>
                                <p:cTn id="16" presetID="35" presetClass="path" presetSubtype="0" accel="50000" decel="50000" fill="hold" nodeType="withEffect">
                                  <p:stCondLst>
                                    <p:cond delay="0"/>
                                  </p:stCondLst>
                                  <p:childTnLst>
                                    <p:animMotion origin="layout" path="M 4.79167E-6 -2.96296E-6 L 0.14218 -0.00162 " pathEditMode="relative" rAng="0" ptsTypes="AA">
                                      <p:cBhvr>
                                        <p:cTn id="17" dur="250" fill="hold"/>
                                        <p:tgtEl>
                                          <p:spTgt spid="6"/>
                                        </p:tgtEl>
                                        <p:attrNameLst>
                                          <p:attrName>ppt_x</p:attrName>
                                          <p:attrName>ppt_y</p:attrName>
                                        </p:attrNameLst>
                                      </p:cBhvr>
                                      <p:rCtr x="7109" y="-93"/>
                                    </p:animMotion>
                                  </p:childTnLst>
                                </p:cTn>
                              </p:par>
                            </p:childTnLst>
                          </p:cTn>
                        </p:par>
                        <p:par>
                          <p:cTn id="18" fill="hold">
                            <p:stCondLst>
                              <p:cond delay="500"/>
                            </p:stCondLst>
                            <p:childTnLst>
                              <p:par>
                                <p:cTn id="19" presetID="63" presetClass="path" presetSubtype="0" accel="50000" decel="50000" fill="hold" nodeType="afterEffect">
                                  <p:stCondLst>
                                    <p:cond delay="0"/>
                                  </p:stCondLst>
                                  <p:childTnLst>
                                    <p:animMotion origin="layout" path="M 0.31966 -0.01759 L 0.74348 -0.02083 " pathEditMode="relative" rAng="0" ptsTypes="AA">
                                      <p:cBhvr>
                                        <p:cTn id="20" dur="1000" fill="hold"/>
                                        <p:tgtEl>
                                          <p:spTgt spid="6"/>
                                        </p:tgtEl>
                                        <p:attrNameLst>
                                          <p:attrName>ppt_x</p:attrName>
                                          <p:attrName>ppt_y</p:attrName>
                                        </p:attrNameLst>
                                      </p:cBhvr>
                                      <p:rCtr x="21185" y="-162"/>
                                    </p:animMotion>
                                  </p:childTnLst>
                                </p:cTn>
                              </p:par>
                              <p:par>
                                <p:cTn id="21" presetID="63" presetClass="path" presetSubtype="0" accel="50000" decel="50000" fill="hold" nodeType="withEffect">
                                  <p:stCondLst>
                                    <p:cond delay="0"/>
                                  </p:stCondLst>
                                  <p:childTnLst>
                                    <p:animMotion origin="layout" path="M -0.40325 0.01019 L -1.875E-6 -1.11111E-6 " pathEditMode="relative" rAng="0" ptsTypes="AA">
                                      <p:cBhvr>
                                        <p:cTn id="22" dur="1000" fill="hold"/>
                                        <p:tgtEl>
                                          <p:spTgt spid="5"/>
                                        </p:tgtEl>
                                        <p:attrNameLst>
                                          <p:attrName>ppt_x</p:attrName>
                                          <p:attrName>ppt_y</p:attrName>
                                        </p:attrNameLst>
                                      </p:cBhvr>
                                      <p:rCtr x="20156" y="-509"/>
                                    </p:animMotion>
                                  </p:childTnLst>
                                </p:cTn>
                              </p:par>
                              <p:par>
                                <p:cTn id="23" presetID="23" presetClass="entr" presetSubtype="16"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250" fill="hold"/>
                                        <p:tgtEl>
                                          <p:spTgt spid="4"/>
                                        </p:tgtEl>
                                        <p:attrNameLst>
                                          <p:attrName>ppt_w</p:attrName>
                                        </p:attrNameLst>
                                      </p:cBhvr>
                                      <p:tavLst>
                                        <p:tav tm="0">
                                          <p:val>
                                            <p:fltVal val="0"/>
                                          </p:val>
                                        </p:tav>
                                        <p:tav tm="100000">
                                          <p:val>
                                            <p:strVal val="#ppt_w"/>
                                          </p:val>
                                        </p:tav>
                                      </p:tavLst>
                                    </p:anim>
                                    <p:anim calcmode="lin" valueType="num">
                                      <p:cBhvr>
                                        <p:cTn id="26" dur="25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 presetClass="entr" presetSubtype="8" decel="68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anim calcmode="lin" valueType="num">
                                      <p:cBhvr>
                                        <p:cTn id="50" dur="500" fill="hold"/>
                                        <p:tgtEl>
                                          <p:spTgt spid="21"/>
                                        </p:tgtEl>
                                        <p:attrNameLst>
                                          <p:attrName>ppt_x</p:attrName>
                                        </p:attrNameLst>
                                      </p:cBhvr>
                                      <p:tavLst>
                                        <p:tav tm="0">
                                          <p:val>
                                            <p:strVal val="#ppt_x"/>
                                          </p:val>
                                        </p:tav>
                                        <p:tav tm="100000">
                                          <p:val>
                                            <p:strVal val="#ppt_x"/>
                                          </p:val>
                                        </p:tav>
                                      </p:tavLst>
                                    </p:anim>
                                    <p:anim calcmode="lin" valueType="num">
                                      <p:cBhvr>
                                        <p:cTn id="51" dur="5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anim calcmode="lin" valueType="num">
                                      <p:cBhvr>
                                        <p:cTn id="55" dur="500" fill="hold"/>
                                        <p:tgtEl>
                                          <p:spTgt spid="22"/>
                                        </p:tgtEl>
                                        <p:attrNameLst>
                                          <p:attrName>ppt_x</p:attrName>
                                        </p:attrNameLst>
                                      </p:cBhvr>
                                      <p:tavLst>
                                        <p:tav tm="0">
                                          <p:val>
                                            <p:strVal val="#ppt_x"/>
                                          </p:val>
                                        </p:tav>
                                        <p:tav tm="100000">
                                          <p:val>
                                            <p:strVal val="#ppt_x"/>
                                          </p:val>
                                        </p:tav>
                                      </p:tavLst>
                                    </p:anim>
                                    <p:anim calcmode="lin" valueType="num">
                                      <p:cBhvr>
                                        <p:cTn id="56" dur="5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8" presetClass="emph" presetSubtype="0" repeatCount="3000" fill="hold" nodeType="afterEffect">
                                  <p:stCondLst>
                                    <p:cond delay="0"/>
                                  </p:stCondLst>
                                  <p:childTnLst>
                                    <p:animRot by="21600000">
                                      <p:cBhvr>
                                        <p:cTn id="59" dur="60000" fill="hold"/>
                                        <p:tgtEl>
                                          <p:spTgt spid="16"/>
                                        </p:tgtEl>
                                        <p:attrNameLst>
                                          <p:attrName>r</p:attrName>
                                        </p:attrNameLst>
                                      </p:cBhvr>
                                    </p:animRot>
                                  </p:childTnLst>
                                </p:cTn>
                              </p:par>
                              <p:par>
                                <p:cTn id="60" presetID="8" presetClass="emph" presetSubtype="0" fill="hold" nodeType="withEffect">
                                  <p:stCondLst>
                                    <p:cond delay="0"/>
                                  </p:stCondLst>
                                  <p:childTnLst>
                                    <p:animRot by="5400000">
                                      <p:cBhvr>
                                        <p:cTn id="61" dur="180000" fill="hold"/>
                                        <p:tgtEl>
                                          <p:spTgt spid="11"/>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right)">
                                      <p:cBhvr>
                                        <p:cTn id="70" dur="500"/>
                                        <p:tgtEl>
                                          <p:spTgt spid="36"/>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1" grpId="0" animBg="1"/>
      <p:bldP spid="3"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A290F73-35B0-40AB-8B6C-29A4E6946ACC}"/>
              </a:ext>
            </a:extLst>
          </p:cNvPr>
          <p:cNvSpPr txBox="1"/>
          <p:nvPr/>
        </p:nvSpPr>
        <p:spPr>
          <a:xfrm>
            <a:off x="2644726" y="590843"/>
            <a:ext cx="6077243" cy="646331"/>
          </a:xfrm>
          <a:prstGeom prst="rect">
            <a:avLst/>
          </a:prstGeom>
          <a:noFill/>
          <a:ln w="57150">
            <a:solidFill>
              <a:srgbClr val="FF0066"/>
            </a:solidFill>
          </a:ln>
        </p:spPr>
        <p:txBody>
          <a:bodyPr wrap="square" rtlCol="0">
            <a:spAutoFit/>
          </a:bodyPr>
          <a:lstStyle/>
          <a:p>
            <a:pPr algn="ctr"/>
            <a:r>
              <a:rPr lang="en-US" sz="3600" dirty="0"/>
              <a:t>You may check your answers.</a:t>
            </a:r>
          </a:p>
        </p:txBody>
      </p:sp>
      <p:sp>
        <p:nvSpPr>
          <p:cNvPr id="6" name="TextBox 5">
            <a:extLst>
              <a:ext uri="{FF2B5EF4-FFF2-40B4-BE49-F238E27FC236}">
                <a16:creationId xmlns="" xmlns:a16="http://schemas.microsoft.com/office/drawing/2014/main" id="{2FCF1EE6-B7AC-4B83-A46C-08AE91BF7D9E}"/>
              </a:ext>
            </a:extLst>
          </p:cNvPr>
          <p:cNvSpPr txBox="1"/>
          <p:nvPr/>
        </p:nvSpPr>
        <p:spPr>
          <a:xfrm>
            <a:off x="1139484" y="1688124"/>
            <a:ext cx="10339754" cy="925900"/>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 1: Yes, I have planned to go to the </a:t>
            </a:r>
            <a:r>
              <a:rPr lang="en-US" sz="2400" i="1" dirty="0" err="1">
                <a:effectLst>
                  <a:outerShdw blurRad="50800" dist="38100" dir="8100000" algn="tr" rotWithShape="0">
                    <a:prstClr val="black">
                      <a:alpha val="40000"/>
                    </a:prstClr>
                  </a:outerShdw>
                </a:effectLst>
              </a:rPr>
              <a:t>Ramna</a:t>
            </a:r>
            <a:r>
              <a:rPr lang="en-US" sz="2400" i="1" dirty="0">
                <a:effectLst>
                  <a:outerShdw blurRad="50800" dist="38100" dir="8100000" algn="tr" rotWithShape="0">
                    <a:prstClr val="black">
                      <a:alpha val="40000"/>
                    </a:prstClr>
                  </a:outerShdw>
                </a:effectLst>
              </a:rPr>
              <a:t> </a:t>
            </a:r>
            <a:r>
              <a:rPr lang="en-US" sz="2400" i="1" dirty="0" err="1">
                <a:effectLst>
                  <a:outerShdw blurRad="50800" dist="38100" dir="8100000" algn="tr" rotWithShape="0">
                    <a:prstClr val="black">
                      <a:alpha val="40000"/>
                    </a:prstClr>
                  </a:outerShdw>
                </a:effectLst>
              </a:rPr>
              <a:t>Batamul</a:t>
            </a:r>
            <a:r>
              <a:rPr lang="en-US" sz="2400" dirty="0">
                <a:effectLst>
                  <a:outerShdw blurRad="50800" dist="38100" dir="8100000" algn="tr" rotWithShape="0">
                    <a:prstClr val="black">
                      <a:alpha val="40000"/>
                    </a:prstClr>
                  </a:outerShdw>
                </a:effectLst>
              </a:rPr>
              <a:t> very early in the morning. </a:t>
            </a:r>
          </a:p>
        </p:txBody>
      </p:sp>
      <p:sp>
        <p:nvSpPr>
          <p:cNvPr id="7" name="TextBox 6">
            <a:extLst>
              <a:ext uri="{FF2B5EF4-FFF2-40B4-BE49-F238E27FC236}">
                <a16:creationId xmlns="" xmlns:a16="http://schemas.microsoft.com/office/drawing/2014/main" id="{377277EB-8C3A-4D96-92ED-14596B700C27}"/>
              </a:ext>
            </a:extLst>
          </p:cNvPr>
          <p:cNvSpPr txBox="1"/>
          <p:nvPr/>
        </p:nvSpPr>
        <p:spPr>
          <a:xfrm>
            <a:off x="1153552" y="2855744"/>
            <a:ext cx="6766560" cy="925900"/>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 2: Usually, we eat ‘</a:t>
            </a:r>
            <a:r>
              <a:rPr lang="en-US" sz="2400" dirty="0" err="1">
                <a:effectLst>
                  <a:outerShdw blurRad="50800" dist="38100" dir="8100000" algn="tr" rotWithShape="0">
                    <a:prstClr val="black">
                      <a:alpha val="40000"/>
                    </a:prstClr>
                  </a:outerShdw>
                </a:effectLst>
              </a:rPr>
              <a:t>Panta</a:t>
            </a:r>
            <a:r>
              <a:rPr lang="en-US" sz="2400" dirty="0">
                <a:effectLst>
                  <a:outerShdw blurRad="50800" dist="38100" dir="8100000" algn="tr" rotWithShape="0">
                    <a:prstClr val="black">
                      <a:alpha val="40000"/>
                    </a:prstClr>
                  </a:outerShdw>
                </a:effectLst>
              </a:rPr>
              <a:t> Bhat’ and ‘</a:t>
            </a:r>
            <a:r>
              <a:rPr lang="en-US" sz="2400" dirty="0" err="1">
                <a:effectLst>
                  <a:outerShdw blurRad="50800" dist="38100" dir="8100000" algn="tr" rotWithShape="0">
                    <a:prstClr val="black">
                      <a:alpha val="40000"/>
                    </a:prstClr>
                  </a:outerShdw>
                </a:effectLst>
              </a:rPr>
              <a:t>Hilsha</a:t>
            </a:r>
            <a:r>
              <a:rPr lang="en-US" sz="2400" dirty="0">
                <a:effectLst>
                  <a:outerShdw blurRad="50800" dist="38100" dir="8100000" algn="tr" rotWithShape="0">
                    <a:prstClr val="black">
                      <a:alpha val="40000"/>
                    </a:prstClr>
                  </a:outerShdw>
                </a:effectLst>
              </a:rPr>
              <a:t> fish’.</a:t>
            </a:r>
          </a:p>
        </p:txBody>
      </p:sp>
      <p:sp>
        <p:nvSpPr>
          <p:cNvPr id="8" name="TextBox 7">
            <a:extLst>
              <a:ext uri="{FF2B5EF4-FFF2-40B4-BE49-F238E27FC236}">
                <a16:creationId xmlns="" xmlns:a16="http://schemas.microsoft.com/office/drawing/2014/main" id="{D52EB492-2B90-4CC1-8160-4EAAC26ADF9D}"/>
              </a:ext>
            </a:extLst>
          </p:cNvPr>
          <p:cNvSpPr txBox="1"/>
          <p:nvPr/>
        </p:nvSpPr>
        <p:spPr>
          <a:xfrm>
            <a:off x="1083211" y="3981160"/>
            <a:ext cx="6907238" cy="925900"/>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 3: I wear ‘Pajama’ and ‘Panjabi’ on this occasion. </a:t>
            </a:r>
          </a:p>
        </p:txBody>
      </p:sp>
    </p:spTree>
    <p:extLst>
      <p:ext uri="{BB962C8B-B14F-4D97-AF65-F5344CB8AC3E}">
        <p14:creationId xmlns:p14="http://schemas.microsoft.com/office/powerpoint/2010/main" val="15640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26" y="2634018"/>
            <a:ext cx="10194879" cy="3433001"/>
          </a:xfrm>
          <a:prstGeom prst="rect">
            <a:avLst/>
          </a:prstGeom>
        </p:spPr>
        <p:txBody>
          <a:bodyPr wrap="square">
            <a:prstTxWarp prst="textPlain">
              <a:avLst/>
            </a:prstTxWarp>
            <a:spAutoFit/>
          </a:bodyPr>
          <a:lstStyle/>
          <a:p>
            <a:r>
              <a:rPr lang="en-US" dirty="0">
                <a:effectLst>
                  <a:outerShdw blurRad="50800" dist="38100" dir="8100000" algn="tr" rotWithShape="0">
                    <a:prstClr val="black">
                      <a:alpha val="40000"/>
                    </a:prstClr>
                  </a:outerShdw>
                </a:effectLst>
              </a:rPr>
              <a:t>The biggest carnival of the country is the colorful processions arranged by the Fine </a:t>
            </a:r>
            <a:r>
              <a:rPr lang="en-US" dirty="0" smtClean="0">
                <a:effectLst>
                  <a:outerShdw blurRad="50800" dist="38100" dir="8100000" algn="tr" rotWithShape="0">
                    <a:prstClr val="black">
                      <a:alpha val="40000"/>
                    </a:prstClr>
                  </a:outerShdw>
                </a:effectLst>
              </a:rPr>
              <a:t>Arts </a:t>
            </a:r>
            <a:r>
              <a:rPr lang="en-US" dirty="0">
                <a:effectLst>
                  <a:outerShdw blurRad="50800" dist="38100" dir="8100000" algn="tr" rotWithShape="0">
                    <a:prstClr val="black">
                      <a:alpha val="40000"/>
                    </a:prstClr>
                  </a:outerShdw>
                </a:effectLst>
              </a:rPr>
              <a:t>students of Dhaka University. Their parade usually exhibits the conventional </a:t>
            </a:r>
            <a:r>
              <a:rPr lang="en-US" dirty="0" smtClean="0">
                <a:effectLst>
                  <a:outerShdw blurRad="50800" dist="38100" dir="8100000" algn="tr" rotWithShape="0">
                    <a:prstClr val="black">
                      <a:alpha val="40000"/>
                    </a:prstClr>
                  </a:outerShdw>
                </a:effectLst>
              </a:rPr>
              <a:t>practices </a:t>
            </a:r>
            <a:r>
              <a:rPr lang="en-US" dirty="0">
                <a:effectLst>
                  <a:outerShdw blurRad="50800" dist="38100" dir="8100000" algn="tr" rotWithShape="0">
                    <a:prstClr val="black">
                      <a:alpha val="40000"/>
                    </a:prstClr>
                  </a:outerShdw>
                </a:effectLst>
              </a:rPr>
              <a:t>of our </a:t>
            </a:r>
            <a:r>
              <a:rPr lang="en-US" dirty="0" err="1">
                <a:effectLst>
                  <a:outerShdw blurRad="50800" dist="38100" dir="8100000" algn="tr" rotWithShape="0">
                    <a:prstClr val="black">
                      <a:alpha val="40000"/>
                    </a:prstClr>
                  </a:outerShdw>
                </a:effectLst>
              </a:rPr>
              <a:t>Bengalee</a:t>
            </a:r>
            <a:r>
              <a:rPr lang="en-US" dirty="0">
                <a:effectLst>
                  <a:outerShdw blurRad="50800" dist="38100" dir="8100000" algn="tr" rotWithShape="0">
                    <a:prstClr val="black">
                      <a:alpha val="40000"/>
                    </a:prstClr>
                  </a:outerShdw>
                </a:effectLst>
              </a:rPr>
              <a:t> culture. They wear masks and wreaths which depict </a:t>
            </a:r>
            <a:r>
              <a:rPr lang="en-US" dirty="0" smtClean="0">
                <a:effectLst>
                  <a:outerShdw blurRad="50800" dist="38100" dir="8100000" algn="tr" rotWithShape="0">
                    <a:prstClr val="black">
                      <a:alpha val="40000"/>
                    </a:prstClr>
                  </a:outerShdw>
                </a:effectLst>
              </a:rPr>
              <a:t>the </a:t>
            </a:r>
            <a:r>
              <a:rPr lang="en-US" dirty="0">
                <a:effectLst>
                  <a:outerShdw blurRad="50800" dist="38100" dir="8100000" algn="tr" rotWithShape="0">
                    <a:prstClr val="black">
                      <a:alpha val="40000"/>
                    </a:prstClr>
                  </a:outerShdw>
                </a:effectLst>
              </a:rPr>
              <a:t>current happiness or vexations of our national </a:t>
            </a:r>
            <a:r>
              <a:rPr lang="en-US" dirty="0" err="1" smtClean="0">
                <a:effectLst>
                  <a:outerShdw blurRad="50800" dist="38100" dir="8100000" algn="tr" rotWithShape="0">
                    <a:prstClr val="black">
                      <a:alpha val="40000"/>
                    </a:prstClr>
                  </a:outerShdw>
                </a:effectLst>
              </a:rPr>
              <a:t>life.By</a:t>
            </a:r>
            <a:r>
              <a:rPr lang="en-US" dirty="0" smtClean="0">
                <a:effectLst>
                  <a:outerShdw blurRad="50800" dist="38100" dir="8100000" algn="tr" rotWithShape="0">
                    <a:prstClr val="black">
                      <a:alpha val="40000"/>
                    </a:prstClr>
                  </a:outerShdw>
                </a:effectLst>
              </a:rPr>
              <a:t> </a:t>
            </a:r>
            <a:r>
              <a:rPr lang="en-US" dirty="0">
                <a:effectLst>
                  <a:outerShdw blurRad="50800" dist="38100" dir="8100000" algn="tr" rotWithShape="0">
                    <a:prstClr val="black">
                      <a:alpha val="40000"/>
                    </a:prstClr>
                  </a:outerShdw>
                </a:effectLst>
              </a:rPr>
              <a:t>this sentence I mean that </a:t>
            </a:r>
            <a:r>
              <a:rPr lang="en-US" dirty="0" err="1">
                <a:effectLst>
                  <a:outerShdw blurRad="50800" dist="38100" dir="8100000" algn="tr" rotWithShape="0">
                    <a:prstClr val="black">
                      <a:alpha val="40000"/>
                    </a:prstClr>
                  </a:outerShdw>
                </a:effectLst>
              </a:rPr>
              <a:t>Pahela</a:t>
            </a:r>
            <a:r>
              <a:rPr lang="en-US" dirty="0">
                <a:effectLst>
                  <a:outerShdw blurRad="50800" dist="38100" dir="8100000" algn="tr" rotWithShape="0">
                    <a:prstClr val="black">
                      <a:alpha val="40000"/>
                    </a:prstClr>
                  </a:outerShdw>
                </a:effectLst>
              </a:rPr>
              <a:t> </a:t>
            </a:r>
            <a:r>
              <a:rPr lang="en-US" dirty="0" err="1">
                <a:effectLst>
                  <a:outerShdw blurRad="50800" dist="38100" dir="8100000" algn="tr" rotWithShape="0">
                    <a:prstClr val="black">
                      <a:alpha val="40000"/>
                    </a:prstClr>
                  </a:outerShdw>
                </a:effectLst>
              </a:rPr>
              <a:t>Boishakh</a:t>
            </a:r>
            <a:r>
              <a:rPr lang="en-US" dirty="0">
                <a:effectLst>
                  <a:outerShdw blurRad="50800" dist="38100" dir="8100000" algn="tr" rotWithShape="0">
                    <a:prstClr val="black">
                      <a:alpha val="40000"/>
                    </a:prstClr>
                  </a:outerShdw>
                </a:effectLst>
              </a:rPr>
              <a:t> is a day when people want to </a:t>
            </a:r>
            <a:r>
              <a:rPr lang="en-US" dirty="0" err="1" smtClean="0">
                <a:effectLst>
                  <a:outerShdw blurRad="50800" dist="38100" dir="8100000" algn="tr" rotWithShape="0">
                    <a:prstClr val="black">
                      <a:alpha val="40000"/>
                    </a:prstClr>
                  </a:outerShdw>
                </a:effectLst>
              </a:rPr>
              <a:t>decept</a:t>
            </a:r>
            <a:r>
              <a:rPr lang="en-US" dirty="0" smtClean="0">
                <a:effectLst>
                  <a:outerShdw blurRad="50800" dist="38100" dir="8100000" algn="tr" rotWithShape="0">
                    <a:prstClr val="black">
                      <a:alpha val="40000"/>
                    </a:prstClr>
                  </a:outerShdw>
                </a:effectLst>
              </a:rPr>
              <a:t> their </a:t>
            </a:r>
            <a:r>
              <a:rPr lang="en-US" dirty="0">
                <a:effectLst>
                  <a:outerShdw blurRad="50800" dist="38100" dir="8100000" algn="tr" rotWithShape="0">
                    <a:prstClr val="black">
                      <a:alpha val="40000"/>
                    </a:prstClr>
                  </a:outerShdw>
                </a:effectLst>
              </a:rPr>
              <a:t>tradition. </a:t>
            </a:r>
            <a:r>
              <a:rPr lang="en-US" dirty="0" smtClean="0">
                <a:effectLst>
                  <a:outerShdw blurRad="50800" dist="38100" dir="8100000" algn="tr" rotWithShape="0">
                    <a:prstClr val="black">
                      <a:alpha val="40000"/>
                    </a:prstClr>
                  </a:outerShdw>
                </a:effectLst>
              </a:rPr>
              <a:t>They </a:t>
            </a:r>
            <a:r>
              <a:rPr lang="en-US" dirty="0">
                <a:effectLst>
                  <a:outerShdw blurRad="50800" dist="38100" dir="8100000" algn="tr" rotWithShape="0">
                    <a:prstClr val="black">
                      <a:alpha val="40000"/>
                    </a:prstClr>
                  </a:outerShdw>
                </a:effectLst>
              </a:rPr>
              <a:t>like to eat traditional food which consists of ‘</a:t>
            </a:r>
            <a:r>
              <a:rPr lang="en-US" dirty="0" err="1">
                <a:effectLst>
                  <a:outerShdw blurRad="50800" dist="38100" dir="8100000" algn="tr" rotWithShape="0">
                    <a:prstClr val="black">
                      <a:alpha val="40000"/>
                    </a:prstClr>
                  </a:outerShdw>
                </a:effectLst>
              </a:rPr>
              <a:t>panta</a:t>
            </a:r>
            <a:r>
              <a:rPr lang="en-US" dirty="0">
                <a:effectLst>
                  <a:outerShdw blurRad="50800" dist="38100" dir="8100000" algn="tr" rotWithShape="0">
                    <a:prstClr val="black">
                      <a:alpha val="40000"/>
                    </a:prstClr>
                  </a:outerShdw>
                </a:effectLst>
              </a:rPr>
              <a:t> </a:t>
            </a:r>
            <a:r>
              <a:rPr lang="en-US" dirty="0" err="1">
                <a:effectLst>
                  <a:outerShdw blurRad="50800" dist="38100" dir="8100000" algn="tr" rotWithShape="0">
                    <a:prstClr val="black">
                      <a:alpha val="40000"/>
                    </a:prstClr>
                  </a:outerShdw>
                </a:effectLst>
              </a:rPr>
              <a:t>bhat</a:t>
            </a:r>
            <a:r>
              <a:rPr lang="en-US" dirty="0">
                <a:effectLst>
                  <a:outerShdw blurRad="50800" dist="38100" dir="8100000" algn="tr" rotWithShape="0">
                    <a:prstClr val="black">
                      <a:alpha val="40000"/>
                    </a:prstClr>
                  </a:outerShdw>
                </a:effectLst>
              </a:rPr>
              <a:t>’, ‘</a:t>
            </a:r>
            <a:r>
              <a:rPr lang="en-US" dirty="0" err="1">
                <a:effectLst>
                  <a:outerShdw blurRad="50800" dist="38100" dir="8100000" algn="tr" rotWithShape="0">
                    <a:prstClr val="black">
                      <a:alpha val="40000"/>
                    </a:prstClr>
                  </a:outerShdw>
                </a:effectLst>
              </a:rPr>
              <a:t>ilish</a:t>
            </a:r>
            <a:r>
              <a:rPr lang="en-US" dirty="0">
                <a:effectLst>
                  <a:outerShdw blurRad="50800" dist="38100" dir="8100000" algn="tr" rotWithShape="0">
                    <a:prstClr val="black">
                      <a:alpha val="40000"/>
                    </a:prstClr>
                  </a:outerShdw>
                </a:effectLst>
              </a:rPr>
              <a:t> </a:t>
            </a:r>
            <a:r>
              <a:rPr lang="en-US" dirty="0" err="1" smtClean="0">
                <a:effectLst>
                  <a:outerShdw blurRad="50800" dist="38100" dir="8100000" algn="tr" rotWithShape="0">
                    <a:prstClr val="black">
                      <a:alpha val="40000"/>
                    </a:prstClr>
                  </a:outerShdw>
                </a:effectLst>
              </a:rPr>
              <a:t>machh</a:t>
            </a:r>
            <a:r>
              <a:rPr lang="en-US" dirty="0">
                <a:effectLst>
                  <a:outerShdw blurRad="50800" dist="38100" dir="8100000" algn="tr" rotWithShape="0">
                    <a:prstClr val="black">
                      <a:alpha val="40000"/>
                    </a:prstClr>
                  </a:outerShdw>
                </a:effectLst>
              </a:rPr>
              <a:t>’ and various types of ‘</a:t>
            </a:r>
            <a:r>
              <a:rPr lang="en-US" dirty="0" err="1">
                <a:effectLst>
                  <a:outerShdw blurRad="50800" dist="38100" dir="8100000" algn="tr" rotWithShape="0">
                    <a:prstClr val="black">
                      <a:alpha val="40000"/>
                    </a:prstClr>
                  </a:outerShdw>
                </a:effectLst>
              </a:rPr>
              <a:t>bharta</a:t>
            </a:r>
            <a:r>
              <a:rPr lang="en-US" dirty="0">
                <a:effectLst>
                  <a:outerShdw blurRad="50800" dist="38100" dir="8100000" algn="tr" rotWithShape="0">
                    <a:prstClr val="black">
                      <a:alpha val="40000"/>
                    </a:prstClr>
                  </a:outerShdw>
                </a:effectLst>
              </a:rPr>
              <a:t>’. They relish every bit of their </a:t>
            </a:r>
            <a:r>
              <a:rPr lang="en-US" dirty="0" smtClean="0">
                <a:effectLst>
                  <a:outerShdw blurRad="50800" dist="38100" dir="8100000" algn="tr" rotWithShape="0">
                    <a:prstClr val="black">
                      <a:alpha val="40000"/>
                    </a:prstClr>
                  </a:outerShdw>
                </a:effectLst>
              </a:rPr>
              <a:t>food. </a:t>
            </a:r>
            <a:r>
              <a:rPr lang="en-US" dirty="0" err="1" smtClean="0">
                <a:effectLst>
                  <a:outerShdw blurRad="50800" dist="38100" dir="8100000" algn="tr" rotWithShape="0">
                    <a:prstClr val="black">
                      <a:alpha val="40000"/>
                    </a:prstClr>
                  </a:outerShdw>
                </a:effectLst>
              </a:rPr>
              <a:t>Chyyanata</a:t>
            </a:r>
            <a:r>
              <a:rPr lang="en-US" dirty="0" smtClean="0">
                <a:effectLst>
                  <a:outerShdw blurRad="50800" dist="38100" dir="8100000" algn="tr" rotWithShape="0">
                    <a:prstClr val="black">
                      <a:alpha val="40000"/>
                    </a:prstClr>
                  </a:outerShdw>
                </a:effectLst>
              </a:rPr>
              <a:t> </a:t>
            </a:r>
            <a:r>
              <a:rPr lang="en-US" dirty="0">
                <a:effectLst>
                  <a:outerShdw blurRad="50800" dist="38100" dir="8100000" algn="tr" rotWithShape="0">
                    <a:prstClr val="black">
                      <a:alpha val="40000"/>
                    </a:prstClr>
                  </a:outerShdw>
                </a:effectLst>
              </a:rPr>
              <a:t>arranges the cultural </a:t>
            </a:r>
            <a:r>
              <a:rPr lang="en-US" dirty="0" err="1">
                <a:effectLst>
                  <a:outerShdw blurRad="50800" dist="38100" dir="8100000" algn="tr" rotWithShape="0">
                    <a:prstClr val="black">
                      <a:alpha val="40000"/>
                    </a:prstClr>
                  </a:outerShdw>
                </a:effectLst>
              </a:rPr>
              <a:t>programmes</a:t>
            </a:r>
            <a:r>
              <a:rPr lang="en-US" dirty="0">
                <a:effectLst>
                  <a:outerShdw blurRad="50800" dist="38100" dir="8100000" algn="tr" rotWithShape="0">
                    <a:prstClr val="black">
                      <a:alpha val="40000"/>
                    </a:prstClr>
                  </a:outerShdw>
                </a:effectLst>
              </a:rPr>
              <a:t> at </a:t>
            </a:r>
            <a:r>
              <a:rPr lang="en-US" dirty="0" err="1">
                <a:effectLst>
                  <a:outerShdw blurRad="50800" dist="38100" dir="8100000" algn="tr" rotWithShape="0">
                    <a:prstClr val="black">
                      <a:alpha val="40000"/>
                    </a:prstClr>
                  </a:outerShdw>
                </a:effectLst>
              </a:rPr>
              <a:t>Ramna</a:t>
            </a:r>
            <a:r>
              <a:rPr lang="en-US" dirty="0">
                <a:effectLst>
                  <a:outerShdw blurRad="50800" dist="38100" dir="8100000" algn="tr" rotWithShape="0">
                    <a:prstClr val="black">
                      <a:alpha val="40000"/>
                    </a:prstClr>
                  </a:outerShdw>
                </a:effectLst>
              </a:rPr>
              <a:t> </a:t>
            </a:r>
            <a:r>
              <a:rPr lang="en-US" dirty="0" err="1">
                <a:effectLst>
                  <a:outerShdw blurRad="50800" dist="38100" dir="8100000" algn="tr" rotWithShape="0">
                    <a:prstClr val="black">
                      <a:alpha val="40000"/>
                    </a:prstClr>
                  </a:outerShdw>
                </a:effectLst>
              </a:rPr>
              <a:t>Batamul</a:t>
            </a:r>
            <a:endParaRPr lang="en-US" dirty="0">
              <a:effectLst>
                <a:outerShdw blurRad="50800" dist="38100" dir="8100000" algn="tr" rotWithShape="0">
                  <a:prstClr val="black">
                    <a:alpha val="40000"/>
                  </a:prstClr>
                </a:outerShdw>
              </a:effectLst>
            </a:endParaRPr>
          </a:p>
        </p:txBody>
      </p:sp>
      <p:sp>
        <p:nvSpPr>
          <p:cNvPr id="3" name="TextBox 2"/>
          <p:cNvSpPr txBox="1"/>
          <p:nvPr/>
        </p:nvSpPr>
        <p:spPr>
          <a:xfrm>
            <a:off x="2593075" y="736979"/>
            <a:ext cx="6086902" cy="707886"/>
          </a:xfrm>
          <a:prstGeom prst="rect">
            <a:avLst/>
          </a:prstGeom>
          <a:noFill/>
        </p:spPr>
        <p:txBody>
          <a:bodyPr wrap="square" rtlCol="0">
            <a:spAutoFit/>
          </a:bodyPr>
          <a:lstStyle/>
          <a:p>
            <a:pPr algn="ctr"/>
            <a:r>
              <a:rPr lang="en-US" sz="4000" dirty="0" smtClean="0"/>
              <a:t>Read the passage carefully</a:t>
            </a:r>
            <a:endParaRPr lang="en-US" sz="4000" dirty="0"/>
          </a:p>
        </p:txBody>
      </p:sp>
    </p:spTree>
    <p:extLst>
      <p:ext uri="{BB962C8B-B14F-4D97-AF65-F5344CB8AC3E}">
        <p14:creationId xmlns:p14="http://schemas.microsoft.com/office/powerpoint/2010/main" val="2964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12CF09B-36BF-432E-8CE1-5BAF59C11FA3}"/>
              </a:ext>
            </a:extLst>
          </p:cNvPr>
          <p:cNvSpPr txBox="1"/>
          <p:nvPr/>
        </p:nvSpPr>
        <p:spPr>
          <a:xfrm>
            <a:off x="4526324" y="365760"/>
            <a:ext cx="2845145" cy="460910"/>
          </a:xfrm>
          <a:prstGeom prst="rect">
            <a:avLst/>
          </a:prstGeom>
          <a:noFill/>
          <a:ln>
            <a:noFill/>
          </a:ln>
          <a:effectLst/>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works</a:t>
            </a:r>
            <a:endParaRPr lang="en-US" sz="2400" u="sng"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62E4F371-E0F2-4FCF-8B88-056686B7F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979" y="229518"/>
            <a:ext cx="2795726" cy="1905523"/>
          </a:xfrm>
          <a:prstGeom prst="rect">
            <a:avLst/>
          </a:prstGeom>
        </p:spPr>
      </p:pic>
      <p:sp>
        <p:nvSpPr>
          <p:cNvPr id="4" name="Right Arrow 37">
            <a:extLst>
              <a:ext uri="{FF2B5EF4-FFF2-40B4-BE49-F238E27FC236}">
                <a16:creationId xmlns="" xmlns:a16="http://schemas.microsoft.com/office/drawing/2014/main" id="{F3804489-7623-4CF4-82F1-F4F2E8998840}"/>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6mins</a:t>
            </a:r>
          </a:p>
        </p:txBody>
      </p:sp>
      <p:grpSp>
        <p:nvGrpSpPr>
          <p:cNvPr id="5" name="Group 4">
            <a:extLst>
              <a:ext uri="{FF2B5EF4-FFF2-40B4-BE49-F238E27FC236}">
                <a16:creationId xmlns="" xmlns:a16="http://schemas.microsoft.com/office/drawing/2014/main" id="{1B2ABEE7-80FB-4FBE-9B60-3B57175793C5}"/>
              </a:ext>
            </a:extLst>
          </p:cNvPr>
          <p:cNvGrpSpPr/>
          <p:nvPr/>
        </p:nvGrpSpPr>
        <p:grpSpPr>
          <a:xfrm>
            <a:off x="9872868" y="173864"/>
            <a:ext cx="2137050" cy="2039250"/>
            <a:chOff x="8836796" y="1019658"/>
            <a:chExt cx="2502142" cy="2375344"/>
          </a:xfrm>
        </p:grpSpPr>
        <p:sp>
          <p:nvSpPr>
            <p:cNvPr id="6" name="Oval 5">
              <a:extLst>
                <a:ext uri="{FF2B5EF4-FFF2-40B4-BE49-F238E27FC236}">
                  <a16:creationId xmlns="" xmlns:a16="http://schemas.microsoft.com/office/drawing/2014/main" id="{72830D43-5135-40CF-B989-6760736EA1A5}"/>
                </a:ext>
              </a:extLst>
            </p:cNvPr>
            <p:cNvSpPr/>
            <p:nvPr/>
          </p:nvSpPr>
          <p:spPr>
            <a:xfrm>
              <a:off x="8836796" y="1019658"/>
              <a:ext cx="2502142" cy="237534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4-Point Star 12">
              <a:extLst>
                <a:ext uri="{FF2B5EF4-FFF2-40B4-BE49-F238E27FC236}">
                  <a16:creationId xmlns="" xmlns:a16="http://schemas.microsoft.com/office/drawing/2014/main" id="{82BCF882-D9B2-4744-A1E2-F1FC6ABA29D5}"/>
                </a:ext>
              </a:extLst>
            </p:cNvPr>
            <p:cNvSpPr/>
            <p:nvPr/>
          </p:nvSpPr>
          <p:spPr>
            <a:xfrm>
              <a:off x="10100897" y="2126680"/>
              <a:ext cx="165498" cy="214421"/>
            </a:xfrm>
            <a:prstGeom prst="star4">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 xmlns:a16="http://schemas.microsoft.com/office/drawing/2014/main" id="{B3D447C0-FDA7-4BD6-B142-43A729111FA3}"/>
              </a:ext>
            </a:extLst>
          </p:cNvPr>
          <p:cNvGrpSpPr/>
          <p:nvPr/>
        </p:nvGrpSpPr>
        <p:grpSpPr>
          <a:xfrm>
            <a:off x="10886845" y="490238"/>
            <a:ext cx="228860" cy="1399205"/>
            <a:chOff x="3810000" y="3124200"/>
            <a:chExt cx="414996" cy="3200400"/>
          </a:xfrm>
        </p:grpSpPr>
        <p:grpSp>
          <p:nvGrpSpPr>
            <p:cNvPr id="9" name="Group 38">
              <a:extLst>
                <a:ext uri="{FF2B5EF4-FFF2-40B4-BE49-F238E27FC236}">
                  <a16:creationId xmlns="" xmlns:a16="http://schemas.microsoft.com/office/drawing/2014/main" id="{76186678-E47F-4858-92C9-7A5833028C18}"/>
                </a:ext>
              </a:extLst>
            </p:cNvPr>
            <p:cNvGrpSpPr/>
            <p:nvPr/>
          </p:nvGrpSpPr>
          <p:grpSpPr>
            <a:xfrm>
              <a:off x="3810000" y="3124200"/>
              <a:ext cx="414996" cy="3200400"/>
              <a:chOff x="3914336" y="2362200"/>
              <a:chExt cx="310660" cy="3962400"/>
            </a:xfrm>
          </p:grpSpPr>
          <p:sp>
            <p:nvSpPr>
              <p:cNvPr id="11" name="Isosceles Triangle 10">
                <a:extLst>
                  <a:ext uri="{FF2B5EF4-FFF2-40B4-BE49-F238E27FC236}">
                    <a16:creationId xmlns="" xmlns:a16="http://schemas.microsoft.com/office/drawing/2014/main" id="{F1A9AF57-83E4-4F8E-A8E9-055A554172F1}"/>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11">
                <a:extLst>
                  <a:ext uri="{FF2B5EF4-FFF2-40B4-BE49-F238E27FC236}">
                    <a16:creationId xmlns="" xmlns:a16="http://schemas.microsoft.com/office/drawing/2014/main" id="{BF96AF43-DDA2-48B4-A262-EC0EBA47A911}"/>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Oval 9">
              <a:extLst>
                <a:ext uri="{FF2B5EF4-FFF2-40B4-BE49-F238E27FC236}">
                  <a16:creationId xmlns="" xmlns:a16="http://schemas.microsoft.com/office/drawing/2014/main" id="{09F82D10-8FA9-4991-838A-BA96B63A583C}"/>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3" name="Group 12">
            <a:extLst>
              <a:ext uri="{FF2B5EF4-FFF2-40B4-BE49-F238E27FC236}">
                <a16:creationId xmlns="" xmlns:a16="http://schemas.microsoft.com/office/drawing/2014/main" id="{478DF0A8-154D-499C-AE30-A3577215C36D}"/>
              </a:ext>
            </a:extLst>
          </p:cNvPr>
          <p:cNvGrpSpPr/>
          <p:nvPr/>
        </p:nvGrpSpPr>
        <p:grpSpPr>
          <a:xfrm>
            <a:off x="10819506" y="448942"/>
            <a:ext cx="337541" cy="1470992"/>
            <a:chOff x="4224186" y="236408"/>
            <a:chExt cx="167510" cy="2252434"/>
          </a:xfrm>
        </p:grpSpPr>
        <p:grpSp>
          <p:nvGrpSpPr>
            <p:cNvPr id="14" name="Group 13">
              <a:extLst>
                <a:ext uri="{FF2B5EF4-FFF2-40B4-BE49-F238E27FC236}">
                  <a16:creationId xmlns="" xmlns:a16="http://schemas.microsoft.com/office/drawing/2014/main" id="{02317D15-FAEB-4EA6-93A1-E300E28352C1}"/>
                </a:ext>
              </a:extLst>
            </p:cNvPr>
            <p:cNvGrpSpPr/>
            <p:nvPr/>
          </p:nvGrpSpPr>
          <p:grpSpPr>
            <a:xfrm rot="10800000">
              <a:off x="4267200" y="236408"/>
              <a:ext cx="86528" cy="2252434"/>
              <a:chOff x="6117158" y="554330"/>
              <a:chExt cx="325626" cy="2411665"/>
            </a:xfrm>
          </p:grpSpPr>
          <p:sp>
            <p:nvSpPr>
              <p:cNvPr id="16" name="Isosceles Triangle 15">
                <a:extLst>
                  <a:ext uri="{FF2B5EF4-FFF2-40B4-BE49-F238E27FC236}">
                    <a16:creationId xmlns="" xmlns:a16="http://schemas.microsoft.com/office/drawing/2014/main" id="{F8449D10-D268-4E57-B31D-19A694F1FDDA}"/>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BB484C02-12F1-473E-B7C2-198219653ADE}"/>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 xmlns:a16="http://schemas.microsoft.com/office/drawing/2014/main" id="{BFC6FCE8-EB42-48FA-BD21-7AF062C87103}"/>
                </a:ext>
              </a:extLst>
            </p:cNvPr>
            <p:cNvSpPr/>
            <p:nvPr/>
          </p:nvSpPr>
          <p:spPr>
            <a:xfrm>
              <a:off x="4224186" y="1027282"/>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 xmlns:a16="http://schemas.microsoft.com/office/drawing/2014/main" id="{969065B3-95E0-4FE3-88B4-153463E8DB82}"/>
              </a:ext>
            </a:extLst>
          </p:cNvPr>
          <p:cNvSpPr/>
          <p:nvPr/>
        </p:nvSpPr>
        <p:spPr>
          <a:xfrm>
            <a:off x="9925062" y="214501"/>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 xmlns:a16="http://schemas.microsoft.com/office/drawing/2014/main" id="{7D453861-E501-4796-9EC3-20C2D581AA3F}"/>
              </a:ext>
            </a:extLst>
          </p:cNvPr>
          <p:cNvGrpSpPr/>
          <p:nvPr/>
        </p:nvGrpSpPr>
        <p:grpSpPr>
          <a:xfrm>
            <a:off x="9869366" y="172278"/>
            <a:ext cx="2121540" cy="2141684"/>
            <a:chOff x="2576739" y="3078455"/>
            <a:chExt cx="2647036" cy="2560520"/>
          </a:xfrm>
        </p:grpSpPr>
        <p:sp>
          <p:nvSpPr>
            <p:cNvPr id="20" name="TextBox 19">
              <a:extLst>
                <a:ext uri="{FF2B5EF4-FFF2-40B4-BE49-F238E27FC236}">
                  <a16:creationId xmlns="" xmlns:a16="http://schemas.microsoft.com/office/drawing/2014/main" id="{96DD1E68-DD03-4991-9CE2-72624409E21F}"/>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1" name="TextBox 20">
              <a:extLst>
                <a:ext uri="{FF2B5EF4-FFF2-40B4-BE49-F238E27FC236}">
                  <a16:creationId xmlns="" xmlns:a16="http://schemas.microsoft.com/office/drawing/2014/main" id="{5451313F-B438-4E8A-AF22-32A15750DC74}"/>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2" name="TextBox 21">
              <a:extLst>
                <a:ext uri="{FF2B5EF4-FFF2-40B4-BE49-F238E27FC236}">
                  <a16:creationId xmlns="" xmlns:a16="http://schemas.microsoft.com/office/drawing/2014/main" id="{114175D7-F38B-4F41-81B0-73F16646D36D}"/>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3" name="TextBox 22">
              <a:extLst>
                <a:ext uri="{FF2B5EF4-FFF2-40B4-BE49-F238E27FC236}">
                  <a16:creationId xmlns="" xmlns:a16="http://schemas.microsoft.com/office/drawing/2014/main" id="{7B3F76FC-6AA4-47CB-B03E-F06402AB4892}"/>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4" name="TextBox 23">
              <a:extLst>
                <a:ext uri="{FF2B5EF4-FFF2-40B4-BE49-F238E27FC236}">
                  <a16:creationId xmlns="" xmlns:a16="http://schemas.microsoft.com/office/drawing/2014/main" id="{AACB7257-0298-4258-9843-211D595F353A}"/>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25" name="TextBox 24">
              <a:extLst>
                <a:ext uri="{FF2B5EF4-FFF2-40B4-BE49-F238E27FC236}">
                  <a16:creationId xmlns="" xmlns:a16="http://schemas.microsoft.com/office/drawing/2014/main" id="{EE2BD304-F7C9-4469-A5E8-FF7393546ABC}"/>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26" name="TextBox 25">
              <a:extLst>
                <a:ext uri="{FF2B5EF4-FFF2-40B4-BE49-F238E27FC236}">
                  <a16:creationId xmlns="" xmlns:a16="http://schemas.microsoft.com/office/drawing/2014/main" id="{E979B624-ED41-4159-B40F-D0E665C33A24}"/>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27" name="TextBox 26">
              <a:extLst>
                <a:ext uri="{FF2B5EF4-FFF2-40B4-BE49-F238E27FC236}">
                  <a16:creationId xmlns="" xmlns:a16="http://schemas.microsoft.com/office/drawing/2014/main" id="{DFDFA1CD-848F-410B-8BA6-CC6387422EB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28" name="TextBox 27">
              <a:extLst>
                <a:ext uri="{FF2B5EF4-FFF2-40B4-BE49-F238E27FC236}">
                  <a16:creationId xmlns="" xmlns:a16="http://schemas.microsoft.com/office/drawing/2014/main" id="{023FBA02-BA82-42C2-876B-96FF730F8A3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29" name="TextBox 28">
              <a:extLst>
                <a:ext uri="{FF2B5EF4-FFF2-40B4-BE49-F238E27FC236}">
                  <a16:creationId xmlns="" xmlns:a16="http://schemas.microsoft.com/office/drawing/2014/main" id="{929D92D4-0939-427F-97C9-714A48169955}"/>
                </a:ext>
              </a:extLst>
            </p:cNvPr>
            <p:cNvSpPr txBox="1"/>
            <p:nvPr/>
          </p:nvSpPr>
          <p:spPr>
            <a:xfrm>
              <a:off x="2882805" y="4604824"/>
              <a:ext cx="333492" cy="269101"/>
            </a:xfrm>
            <a:prstGeom prst="rect">
              <a:avLst/>
            </a:prstGeom>
            <a:noFill/>
          </p:spPr>
          <p:txBody>
            <a:bodyPr wrap="square" rtlCol="0">
              <a:prstTxWarp prst="textPlain">
                <a:avLst/>
              </a:prstTxWarp>
              <a:spAutoFit/>
            </a:bodyPr>
            <a:lstStyle/>
            <a:p>
              <a:pPr algn="ctr"/>
              <a:r>
                <a:rPr lang="en-US" sz="2400" dirty="0">
                  <a:solidFill>
                    <a:srgbClr val="00B0F0"/>
                  </a:solidFill>
                  <a:effectLst>
                    <a:outerShdw blurRad="38100" dist="38100" dir="2700000" algn="tl">
                      <a:srgbClr val="000000">
                        <a:alpha val="43137"/>
                      </a:srgbClr>
                    </a:outerShdw>
                  </a:effectLst>
                </a:rPr>
                <a:t>8</a:t>
              </a:r>
            </a:p>
          </p:txBody>
        </p:sp>
        <p:sp>
          <p:nvSpPr>
            <p:cNvPr id="30" name="TextBox 29">
              <a:extLst>
                <a:ext uri="{FF2B5EF4-FFF2-40B4-BE49-F238E27FC236}">
                  <a16:creationId xmlns="" xmlns:a16="http://schemas.microsoft.com/office/drawing/2014/main" id="{2D282471-BF58-4C2F-8DAB-50F92F52A658}"/>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1" name="TextBox 30">
              <a:extLst>
                <a:ext uri="{FF2B5EF4-FFF2-40B4-BE49-F238E27FC236}">
                  <a16:creationId xmlns="" xmlns:a16="http://schemas.microsoft.com/office/drawing/2014/main" id="{8D4B2616-3F1A-4027-83E0-8A9D7DB8C34A}"/>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32" name="TextBox 31"/>
          <p:cNvSpPr txBox="1"/>
          <p:nvPr/>
        </p:nvSpPr>
        <p:spPr>
          <a:xfrm>
            <a:off x="3253680" y="2028412"/>
            <a:ext cx="6214345" cy="655351"/>
          </a:xfrm>
          <a:prstGeom prst="rect">
            <a:avLst/>
          </a:prstGeom>
          <a:solidFill>
            <a:srgbClr val="00B0F0"/>
          </a:solid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Answer these questions.</a:t>
            </a:r>
          </a:p>
        </p:txBody>
      </p:sp>
      <p:sp>
        <p:nvSpPr>
          <p:cNvPr id="33" name="TextBox 32"/>
          <p:cNvSpPr txBox="1"/>
          <p:nvPr/>
        </p:nvSpPr>
        <p:spPr>
          <a:xfrm>
            <a:off x="359148" y="3465190"/>
            <a:ext cx="11327180" cy="4616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What is  the biggest carnival of the country?</a:t>
            </a:r>
          </a:p>
        </p:txBody>
      </p:sp>
      <p:sp>
        <p:nvSpPr>
          <p:cNvPr id="34" name="TextBox 33"/>
          <p:cNvSpPr txBox="1"/>
          <p:nvPr/>
        </p:nvSpPr>
        <p:spPr>
          <a:xfrm>
            <a:off x="359148" y="4011779"/>
            <a:ext cx="11077886" cy="400110"/>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Q2: “It is a day when people love eating traditional food.” What do you mean by this sentence?</a:t>
            </a:r>
          </a:p>
        </p:txBody>
      </p:sp>
      <p:sp>
        <p:nvSpPr>
          <p:cNvPr id="35" name="TextBox 34"/>
          <p:cNvSpPr txBox="1"/>
          <p:nvPr/>
        </p:nvSpPr>
        <p:spPr>
          <a:xfrm>
            <a:off x="358304" y="4558368"/>
            <a:ext cx="11327180" cy="4616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Q3: Which organization arranges the cultural programs at </a:t>
            </a:r>
            <a:r>
              <a:rPr lang="en-US" sz="2400" dirty="0" err="1">
                <a:effectLst>
                  <a:outerShdw blurRad="50800" dist="38100" dir="8100000" algn="tr" rotWithShape="0">
                    <a:prstClr val="black">
                      <a:alpha val="40000"/>
                    </a:prstClr>
                  </a:outerShdw>
                </a:effectLst>
              </a:rPr>
              <a:t>Ramna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Batamul</a:t>
            </a:r>
            <a:r>
              <a:rPr lang="en-US" sz="2400"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34492579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 presetClass="entr" presetSubtype="8" decel="68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strVal val="#ppt_x"/>
                                          </p:val>
                                        </p:tav>
                                        <p:tav tm="100000">
                                          <p:val>
                                            <p:strVal val="#ppt_x"/>
                                          </p:val>
                                        </p:tav>
                                      </p:tavLst>
                                    </p:anim>
                                    <p:anim calcmode="lin" valueType="num">
                                      <p:cBhvr>
                                        <p:cTn id="42" dur="5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8" presetClass="emph" presetSubtype="0" repeatCount="3000" fill="hold" nodeType="afterEffect">
                                  <p:stCondLst>
                                    <p:cond delay="0"/>
                                  </p:stCondLst>
                                  <p:childTnLst>
                                    <p:animRot by="21600000">
                                      <p:cBhvr>
                                        <p:cTn id="45" dur="60000" fill="hold"/>
                                        <p:tgtEl>
                                          <p:spTgt spid="13"/>
                                        </p:tgtEl>
                                        <p:attrNameLst>
                                          <p:attrName>r</p:attrName>
                                        </p:attrNameLst>
                                      </p:cBhvr>
                                    </p:animRot>
                                  </p:childTnLst>
                                </p:cTn>
                              </p:par>
                              <p:par>
                                <p:cTn id="46" presetID="8" presetClass="emph" presetSubtype="0" fill="hold" nodeType="withEffect">
                                  <p:stCondLst>
                                    <p:cond delay="0"/>
                                  </p:stCondLst>
                                  <p:childTnLst>
                                    <p:animRot by="5400000">
                                      <p:cBhvr>
                                        <p:cTn id="47" dur="180000" fill="hold"/>
                                        <p:tgtEl>
                                          <p:spTgt spid="8"/>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8" grpId="0" animBg="1"/>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6660" y="313894"/>
            <a:ext cx="5022376" cy="584775"/>
          </a:xfrm>
          <a:prstGeom prst="rect">
            <a:avLst/>
          </a:prstGeom>
          <a:no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Check  your answers</a:t>
            </a:r>
          </a:p>
        </p:txBody>
      </p:sp>
      <p:sp>
        <p:nvSpPr>
          <p:cNvPr id="3" name="TextBox 2"/>
          <p:cNvSpPr txBox="1"/>
          <p:nvPr/>
        </p:nvSpPr>
        <p:spPr>
          <a:xfrm>
            <a:off x="507067" y="1744394"/>
            <a:ext cx="11245755" cy="2193887"/>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Ans1: The biggest carnival of the country is the colorful processions arranged by the Fine  </a:t>
            </a:r>
          </a:p>
          <a:p>
            <a:r>
              <a:rPr lang="en-US" sz="2400" dirty="0">
                <a:effectLst>
                  <a:outerShdw blurRad="50800" dist="38100" dir="8100000" algn="tr" rotWithShape="0">
                    <a:prstClr val="black">
                      <a:alpha val="40000"/>
                    </a:prstClr>
                  </a:outerShdw>
                </a:effectLst>
              </a:rPr>
              <a:t>          Arts students of Dhaka University. Their parade usually exhibits the conventional    </a:t>
            </a:r>
          </a:p>
          <a:p>
            <a:r>
              <a:rPr lang="en-US" sz="2400" dirty="0">
                <a:effectLst>
                  <a:outerShdw blurRad="50800" dist="38100" dir="8100000" algn="tr" rotWithShape="0">
                    <a:prstClr val="black">
                      <a:alpha val="40000"/>
                    </a:prstClr>
                  </a:outerShdw>
                </a:effectLst>
              </a:rPr>
              <a:t>          practices of our </a:t>
            </a:r>
            <a:r>
              <a:rPr lang="en-US" sz="2400" dirty="0" err="1">
                <a:effectLst>
                  <a:outerShdw blurRad="50800" dist="38100" dir="8100000" algn="tr" rotWithShape="0">
                    <a:prstClr val="black">
                      <a:alpha val="40000"/>
                    </a:prstClr>
                  </a:outerShdw>
                </a:effectLst>
              </a:rPr>
              <a:t>Bengalee</a:t>
            </a:r>
            <a:r>
              <a:rPr lang="en-US" sz="2400" dirty="0">
                <a:effectLst>
                  <a:outerShdw blurRad="50800" dist="38100" dir="8100000" algn="tr" rotWithShape="0">
                    <a:prstClr val="black">
                      <a:alpha val="40000"/>
                    </a:prstClr>
                  </a:outerShdw>
                </a:effectLst>
              </a:rPr>
              <a:t> culture. They wear masks and wreaths which depict the  </a:t>
            </a:r>
          </a:p>
          <a:p>
            <a:r>
              <a:rPr lang="en-US" sz="2400" dirty="0">
                <a:effectLst>
                  <a:outerShdw blurRad="50800" dist="38100" dir="8100000" algn="tr" rotWithShape="0">
                    <a:prstClr val="black">
                      <a:alpha val="40000"/>
                    </a:prstClr>
                  </a:outerShdw>
                </a:effectLst>
              </a:rPr>
              <a:t>          current happiness or vexations of our national life.  </a:t>
            </a:r>
          </a:p>
        </p:txBody>
      </p:sp>
      <p:sp>
        <p:nvSpPr>
          <p:cNvPr id="4" name="TextBox 3"/>
          <p:cNvSpPr txBox="1"/>
          <p:nvPr/>
        </p:nvSpPr>
        <p:spPr>
          <a:xfrm>
            <a:off x="422659" y="4193545"/>
            <a:ext cx="11245755" cy="167767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Ans2: By this sentence I mean that </a:t>
            </a:r>
            <a:r>
              <a:rPr lang="en-US" sz="2400" dirty="0" err="1">
                <a:effectLst>
                  <a:outerShdw blurRad="50800" dist="38100" dir="8100000" algn="tr" rotWithShape="0">
                    <a:prstClr val="black">
                      <a:alpha val="40000"/>
                    </a:prstClr>
                  </a:outerShdw>
                </a:effectLst>
              </a:rPr>
              <a:t>Pahela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Boishakh</a:t>
            </a:r>
            <a:r>
              <a:rPr lang="en-US" sz="2400" dirty="0">
                <a:effectLst>
                  <a:outerShdw blurRad="50800" dist="38100" dir="8100000" algn="tr" rotWithShape="0">
                    <a:prstClr val="black">
                      <a:alpha val="40000"/>
                    </a:prstClr>
                  </a:outerShdw>
                </a:effectLst>
              </a:rPr>
              <a:t> is a day when people want to </a:t>
            </a:r>
            <a:r>
              <a:rPr lang="en-US" sz="2400" dirty="0" err="1">
                <a:effectLst>
                  <a:outerShdw blurRad="50800" dist="38100" dir="8100000" algn="tr" rotWithShape="0">
                    <a:prstClr val="black">
                      <a:alpha val="40000"/>
                    </a:prstClr>
                  </a:outerShdw>
                </a:effectLst>
              </a:rPr>
              <a:t>decept</a:t>
            </a:r>
            <a:r>
              <a:rPr lang="en-US" sz="2400" dirty="0">
                <a:effectLst>
                  <a:outerShdw blurRad="50800" dist="38100" dir="8100000" algn="tr" rotWithShape="0">
                    <a:prstClr val="black">
                      <a:alpha val="40000"/>
                    </a:prstClr>
                  </a:outerShdw>
                </a:effectLst>
              </a:rPr>
              <a:t>  </a:t>
            </a:r>
          </a:p>
          <a:p>
            <a:r>
              <a:rPr lang="en-US" sz="2400" dirty="0">
                <a:effectLst>
                  <a:outerShdw blurRad="50800" dist="38100" dir="8100000" algn="tr" rotWithShape="0">
                    <a:prstClr val="black">
                      <a:alpha val="40000"/>
                    </a:prstClr>
                  </a:outerShdw>
                </a:effectLst>
              </a:rPr>
              <a:t>          their tradition. They like to eat traditional food which consists of ‘</a:t>
            </a:r>
            <a:r>
              <a:rPr lang="en-US" sz="2400" dirty="0" err="1">
                <a:effectLst>
                  <a:outerShdw blurRad="50800" dist="38100" dir="8100000" algn="tr" rotWithShape="0">
                    <a:prstClr val="black">
                      <a:alpha val="40000"/>
                    </a:prstClr>
                  </a:outerShdw>
                </a:effectLst>
              </a:rPr>
              <a:t>panta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bhat</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ilish</a:t>
            </a:r>
            <a:r>
              <a:rPr lang="en-US" sz="2400" dirty="0">
                <a:effectLst>
                  <a:outerShdw blurRad="50800" dist="38100" dir="8100000" algn="tr" rotWithShape="0">
                    <a:prstClr val="black">
                      <a:alpha val="40000"/>
                    </a:prstClr>
                  </a:outerShdw>
                </a:effectLst>
              </a:rPr>
              <a:t>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machh</a:t>
            </a:r>
            <a:r>
              <a:rPr lang="en-US" sz="2400" dirty="0">
                <a:effectLst>
                  <a:outerShdw blurRad="50800" dist="38100" dir="8100000" algn="tr" rotWithShape="0">
                    <a:prstClr val="black">
                      <a:alpha val="40000"/>
                    </a:prstClr>
                  </a:outerShdw>
                </a:effectLst>
              </a:rPr>
              <a:t>’ and various types of ‘</a:t>
            </a:r>
            <a:r>
              <a:rPr lang="en-US" sz="2400" dirty="0" err="1">
                <a:effectLst>
                  <a:outerShdw blurRad="50800" dist="38100" dir="8100000" algn="tr" rotWithShape="0">
                    <a:prstClr val="black">
                      <a:alpha val="40000"/>
                    </a:prstClr>
                  </a:outerShdw>
                </a:effectLst>
              </a:rPr>
              <a:t>bharta</a:t>
            </a:r>
            <a:r>
              <a:rPr lang="en-US" sz="2400" dirty="0">
                <a:effectLst>
                  <a:outerShdw blurRad="50800" dist="38100" dir="8100000" algn="tr" rotWithShape="0">
                    <a:prstClr val="black">
                      <a:alpha val="40000"/>
                    </a:prstClr>
                  </a:outerShdw>
                </a:effectLst>
              </a:rPr>
              <a:t>’. They relish every bit of their food.</a:t>
            </a:r>
          </a:p>
        </p:txBody>
      </p:sp>
      <p:sp>
        <p:nvSpPr>
          <p:cNvPr id="5" name="TextBox 4"/>
          <p:cNvSpPr txBox="1"/>
          <p:nvPr/>
        </p:nvSpPr>
        <p:spPr>
          <a:xfrm>
            <a:off x="408593" y="5922499"/>
            <a:ext cx="11245755" cy="671002"/>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Ans3: </a:t>
            </a:r>
            <a:r>
              <a:rPr lang="en-US" sz="2400" dirty="0" err="1">
                <a:effectLst>
                  <a:outerShdw blurRad="50800" dist="38100" dir="8100000" algn="tr" rotWithShape="0">
                    <a:prstClr val="black">
                      <a:alpha val="40000"/>
                    </a:prstClr>
                  </a:outerShdw>
                </a:effectLst>
              </a:rPr>
              <a:t>Chyyanata</a:t>
            </a:r>
            <a:r>
              <a:rPr lang="en-US" sz="2400" dirty="0">
                <a:effectLst>
                  <a:outerShdw blurRad="50800" dist="38100" dir="8100000" algn="tr" rotWithShape="0">
                    <a:prstClr val="black">
                      <a:alpha val="40000"/>
                    </a:prstClr>
                  </a:outerShdw>
                </a:effectLst>
              </a:rPr>
              <a:t> arranges the cultural </a:t>
            </a:r>
            <a:r>
              <a:rPr lang="en-US" sz="2400" dirty="0" err="1">
                <a:effectLst>
                  <a:outerShdw blurRad="50800" dist="38100" dir="8100000" algn="tr" rotWithShape="0">
                    <a:prstClr val="black">
                      <a:alpha val="40000"/>
                    </a:prstClr>
                  </a:outerShdw>
                </a:effectLst>
              </a:rPr>
              <a:t>programmes</a:t>
            </a:r>
            <a:r>
              <a:rPr lang="en-US" sz="2400" dirty="0">
                <a:effectLst>
                  <a:outerShdw blurRad="50800" dist="38100" dir="8100000" algn="tr" rotWithShape="0">
                    <a:prstClr val="black">
                      <a:alpha val="40000"/>
                    </a:prstClr>
                  </a:outerShdw>
                </a:effectLst>
              </a:rPr>
              <a:t> at </a:t>
            </a:r>
            <a:r>
              <a:rPr lang="en-US" sz="2400" dirty="0" err="1">
                <a:effectLst>
                  <a:outerShdw blurRad="50800" dist="38100" dir="8100000" algn="tr" rotWithShape="0">
                    <a:prstClr val="black">
                      <a:alpha val="40000"/>
                    </a:prstClr>
                  </a:outerShdw>
                </a:effectLst>
              </a:rPr>
              <a:t>Ramna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Batamul</a:t>
            </a:r>
            <a:r>
              <a:rPr lang="en-US" sz="2400"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3953774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50"/>
                                        <p:tgtEl>
                                          <p:spTgt spid="3"/>
                                        </p:tgtEl>
                                      </p:cBhvr>
                                    </p:animEffect>
                                  </p:childTnLst>
                                </p:cTn>
                              </p:par>
                            </p:childTnLst>
                          </p:cTn>
                        </p:par>
                        <p:par>
                          <p:cTn id="8" fill="hold">
                            <p:stCondLst>
                              <p:cond delay="402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452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00B050"/>
          </a:fgClr>
          <a:bgClr>
            <a:schemeClr val="bg1"/>
          </a:bgClr>
        </a:pattFill>
        <a:effectLst/>
      </p:bgPr>
    </p:bg>
    <p:spTree>
      <p:nvGrpSpPr>
        <p:cNvPr id="1" name=""/>
        <p:cNvGrpSpPr/>
        <p:nvPr/>
      </p:nvGrpSpPr>
      <p:grpSpPr>
        <a:xfrm>
          <a:off x="0" y="0"/>
          <a:ext cx="0" cy="0"/>
          <a:chOff x="0" y="0"/>
          <a:chExt cx="0" cy="0"/>
        </a:xfrm>
      </p:grpSpPr>
      <p:sp>
        <p:nvSpPr>
          <p:cNvPr id="2" name="Flowchart: Delay 1"/>
          <p:cNvSpPr/>
          <p:nvPr/>
        </p:nvSpPr>
        <p:spPr>
          <a:xfrm rot="16200000">
            <a:off x="6729213" y="1539024"/>
            <a:ext cx="4726545" cy="417275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Azizul Fakir</a:t>
            </a:r>
          </a:p>
          <a:p>
            <a:pPr algn="ctr"/>
            <a:r>
              <a:rPr lang="en-US" dirty="0"/>
              <a:t>Assistant teacher</a:t>
            </a:r>
          </a:p>
          <a:p>
            <a:pPr algn="ctr"/>
            <a:r>
              <a:rPr lang="en-US" dirty="0"/>
              <a:t>Dighirjan secondary school</a:t>
            </a:r>
          </a:p>
          <a:p>
            <a:pPr algn="ctr"/>
            <a:r>
              <a:rPr lang="en-US" dirty="0"/>
              <a:t>Nazirpur, Pirojpur</a:t>
            </a:r>
          </a:p>
          <a:p>
            <a:pPr algn="ctr"/>
            <a:r>
              <a:rPr lang="en-US" dirty="0"/>
              <a:t>Mobile: 01710745128</a:t>
            </a:r>
          </a:p>
          <a:p>
            <a:pPr algn="ctr"/>
            <a:r>
              <a:rPr lang="en-US" dirty="0"/>
              <a:t>Email: azizul.nk@gmail.com</a:t>
            </a:r>
          </a:p>
        </p:txBody>
      </p:sp>
      <p:sp>
        <p:nvSpPr>
          <p:cNvPr id="3" name="Flowchart: Delay 2"/>
          <p:cNvSpPr/>
          <p:nvPr/>
        </p:nvSpPr>
        <p:spPr>
          <a:xfrm rot="16200000">
            <a:off x="6729220" y="1498079"/>
            <a:ext cx="4726545" cy="4172754"/>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Azizul F</a:t>
            </a:r>
          </a:p>
          <a:p>
            <a:pPr algn="ctr"/>
            <a:endParaRPr lang="en-US" dirty="0"/>
          </a:p>
          <a:p>
            <a:pPr algn="ctr"/>
            <a:endParaRPr lang="en-US" dirty="0"/>
          </a:p>
          <a:p>
            <a:pPr algn="ctr"/>
            <a:endParaRPr lang="en-US" dirty="0"/>
          </a:p>
          <a:p>
            <a:pPr algn="ctr"/>
            <a:endParaRPr lang="en-US" dirty="0"/>
          </a:p>
          <a:p>
            <a:pPr algn="ctr"/>
            <a:endParaRPr lang="en-US" dirty="0"/>
          </a:p>
        </p:txBody>
      </p:sp>
      <p:sp>
        <p:nvSpPr>
          <p:cNvPr id="4" name="Flowchart: Delay 3"/>
          <p:cNvSpPr/>
          <p:nvPr/>
        </p:nvSpPr>
        <p:spPr>
          <a:xfrm rot="16200000">
            <a:off x="972357" y="1552671"/>
            <a:ext cx="4726545" cy="4172754"/>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1238" y="1687731"/>
            <a:ext cx="2143125" cy="2143125"/>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9334" y="1661973"/>
            <a:ext cx="2006302" cy="2143125"/>
          </a:xfrm>
          <a:prstGeom prst="rect">
            <a:avLst/>
          </a:prstGeom>
          <a:ln>
            <a:noFill/>
          </a:ln>
          <a:effectLst>
            <a:softEdge rad="112500"/>
          </a:effectLst>
        </p:spPr>
      </p:pic>
      <p:sp>
        <p:nvSpPr>
          <p:cNvPr id="7" name="TextBox 6"/>
          <p:cNvSpPr txBox="1"/>
          <p:nvPr/>
        </p:nvSpPr>
        <p:spPr>
          <a:xfrm>
            <a:off x="1337481" y="3777802"/>
            <a:ext cx="4123863" cy="2308324"/>
          </a:xfrm>
          <a:prstGeom prst="rect">
            <a:avLst/>
          </a:prstGeom>
          <a:noFill/>
        </p:spPr>
        <p:txBody>
          <a:bodyPr wrap="square" rtlCol="0">
            <a:spAutoFit/>
          </a:bodyPr>
          <a:lstStyle/>
          <a:p>
            <a:pPr algn="ctr"/>
            <a:r>
              <a:rPr lang="en-US" sz="2400" dirty="0"/>
              <a:t>Azizul Fakir</a:t>
            </a:r>
          </a:p>
          <a:p>
            <a:pPr algn="ctr"/>
            <a:r>
              <a:rPr lang="en-US" sz="2400" dirty="0"/>
              <a:t>Assistant teacher</a:t>
            </a:r>
          </a:p>
          <a:p>
            <a:pPr algn="ctr"/>
            <a:r>
              <a:rPr lang="en-US" sz="2400" dirty="0"/>
              <a:t>Dighirjan secondary school</a:t>
            </a:r>
          </a:p>
          <a:p>
            <a:pPr algn="ctr"/>
            <a:r>
              <a:rPr lang="en-US" sz="2400" dirty="0"/>
              <a:t>Nazirpur, Pirojpur</a:t>
            </a:r>
          </a:p>
          <a:p>
            <a:pPr algn="ctr"/>
            <a:r>
              <a:rPr lang="en-US" sz="2400" dirty="0"/>
              <a:t>Mobile: 01710745128</a:t>
            </a:r>
          </a:p>
          <a:p>
            <a:pPr algn="ctr"/>
            <a:r>
              <a:rPr lang="en-US" sz="2400" dirty="0"/>
              <a:t>Email: azizul.nk@gmail.com</a:t>
            </a:r>
          </a:p>
        </p:txBody>
      </p:sp>
      <p:sp>
        <p:nvSpPr>
          <p:cNvPr id="8" name="TextBox 7"/>
          <p:cNvSpPr txBox="1"/>
          <p:nvPr/>
        </p:nvSpPr>
        <p:spPr>
          <a:xfrm>
            <a:off x="7315200" y="3725835"/>
            <a:ext cx="3643952" cy="2308324"/>
          </a:xfrm>
          <a:prstGeom prst="rect">
            <a:avLst/>
          </a:prstGeom>
          <a:noFill/>
        </p:spPr>
        <p:txBody>
          <a:bodyPr wrap="square" rtlCol="0">
            <a:spAutoFit/>
          </a:bodyPr>
          <a:lstStyle/>
          <a:p>
            <a:pPr algn="ctr"/>
            <a:r>
              <a:rPr lang="en-US" sz="2400" dirty="0"/>
              <a:t>Class 9</a:t>
            </a:r>
          </a:p>
          <a:p>
            <a:pPr algn="ctr"/>
            <a:r>
              <a:rPr lang="en-US" sz="2400" dirty="0"/>
              <a:t>English For Today</a:t>
            </a:r>
          </a:p>
          <a:p>
            <a:pPr algn="ctr"/>
            <a:r>
              <a:rPr lang="en-US" sz="2400" dirty="0"/>
              <a:t>Unit 3</a:t>
            </a:r>
          </a:p>
          <a:p>
            <a:pPr algn="ctr"/>
            <a:r>
              <a:rPr lang="en-US" sz="2400" b="1" dirty="0">
                <a:solidFill>
                  <a:srgbClr val="002060"/>
                </a:solidFill>
                <a:effectLst>
                  <a:outerShdw blurRad="38100" dist="38100" dir="2700000" algn="tl">
                    <a:srgbClr val="000000">
                      <a:alpha val="43137"/>
                    </a:srgbClr>
                  </a:outerShdw>
                </a:effectLst>
              </a:rPr>
              <a:t>Events and festivals </a:t>
            </a:r>
          </a:p>
          <a:p>
            <a:pPr algn="ctr"/>
            <a:r>
              <a:rPr lang="en-US" sz="2400" dirty="0"/>
              <a:t>Time : 50 mins</a:t>
            </a:r>
          </a:p>
          <a:p>
            <a:pPr algn="ctr"/>
            <a:r>
              <a:rPr lang="en-US" sz="2400" dirty="0"/>
              <a:t>23/9/2020</a:t>
            </a:r>
          </a:p>
        </p:txBody>
      </p:sp>
      <p:grpSp>
        <p:nvGrpSpPr>
          <p:cNvPr id="9" name="Group 8"/>
          <p:cNvGrpSpPr/>
          <p:nvPr/>
        </p:nvGrpSpPr>
        <p:grpSpPr>
          <a:xfrm>
            <a:off x="5422007" y="1275775"/>
            <a:ext cx="1569493" cy="5268045"/>
            <a:chOff x="5418160" y="968990"/>
            <a:chExt cx="1569493" cy="5268045"/>
          </a:xfrm>
        </p:grpSpPr>
        <p:grpSp>
          <p:nvGrpSpPr>
            <p:cNvPr id="10" name="Group 9"/>
            <p:cNvGrpSpPr/>
            <p:nvPr/>
          </p:nvGrpSpPr>
          <p:grpSpPr>
            <a:xfrm>
              <a:off x="5418160" y="968990"/>
              <a:ext cx="1569493" cy="5268045"/>
              <a:chOff x="5459104" y="968990"/>
              <a:chExt cx="1569493" cy="5268045"/>
            </a:xfrm>
          </p:grpSpPr>
          <p:grpSp>
            <p:nvGrpSpPr>
              <p:cNvPr id="12" name="Group 11"/>
              <p:cNvGrpSpPr/>
              <p:nvPr/>
            </p:nvGrpSpPr>
            <p:grpSpPr>
              <a:xfrm>
                <a:off x="5677470" y="968990"/>
                <a:ext cx="1078173" cy="5268045"/>
                <a:chOff x="5677470" y="968990"/>
                <a:chExt cx="1078173" cy="5268045"/>
              </a:xfrm>
            </p:grpSpPr>
            <p:grpSp>
              <p:nvGrpSpPr>
                <p:cNvPr id="15" name="Group 14"/>
                <p:cNvGrpSpPr/>
                <p:nvPr/>
              </p:nvGrpSpPr>
              <p:grpSpPr>
                <a:xfrm>
                  <a:off x="5677470" y="968990"/>
                  <a:ext cx="1078173" cy="5268045"/>
                  <a:chOff x="5677470" y="968990"/>
                  <a:chExt cx="1078173" cy="5268045"/>
                </a:xfrm>
                <a:solidFill>
                  <a:srgbClr val="E14FC2"/>
                </a:solidFill>
              </p:grpSpPr>
              <p:sp>
                <p:nvSpPr>
                  <p:cNvPr id="17" name="Right Arrow 16"/>
                  <p:cNvSpPr/>
                  <p:nvPr/>
                </p:nvSpPr>
                <p:spPr>
                  <a:xfrm rot="5400000">
                    <a:off x="4148920" y="3930563"/>
                    <a:ext cx="4189862" cy="423081"/>
                  </a:xfrm>
                  <a:prstGeom prst="righ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54890" y="968990"/>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7470" y="1485331"/>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55141" y="1442113"/>
                    <a:ext cx="600502" cy="859809"/>
                  </a:xfrm>
                  <a:prstGeom prst="ellipse">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p:cNvSpPr/>
                <p:nvPr/>
              </p:nvSpPr>
              <p:spPr>
                <a:xfrm>
                  <a:off x="5872904" y="5472752"/>
                  <a:ext cx="741893" cy="764279"/>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urved Right Arrow 12"/>
              <p:cNvSpPr/>
              <p:nvPr/>
            </p:nvSpPr>
            <p:spPr>
              <a:xfrm>
                <a:off x="5977721" y="2511188"/>
                <a:ext cx="1050876" cy="3343703"/>
              </a:xfrm>
              <a:prstGeom prst="curved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5459104" y="2554406"/>
                <a:ext cx="1057703" cy="3300485"/>
              </a:xfrm>
              <a:prstGeom prst="curved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6086901" y="5445452"/>
              <a:ext cx="232012" cy="3548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359972" y="302956"/>
            <a:ext cx="3423099" cy="710952"/>
          </a:xfrm>
          <a:prstGeom prst="rect">
            <a:avLst/>
          </a:prstGeom>
          <a:noFill/>
        </p:spPr>
        <p:txBody>
          <a:bodyPr wrap="square" rtlCol="0">
            <a:prstTxWarp prst="textPlain">
              <a:avLst/>
            </a:prstTxWarp>
            <a:spAutoFit/>
            <a:scene3d>
              <a:camera prst="obliqueBottomLeft"/>
              <a:lightRig rig="threePt" dir="t"/>
            </a:scene3d>
            <a:sp3d extrusionH="57150">
              <a:bevelT w="57150" h="38100" prst="hardEdge"/>
            </a:sp3d>
          </a:bodyPr>
          <a:lstStyle/>
          <a:p>
            <a:r>
              <a:rPr lang="en-US" dirty="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effectLst>
                  <a:innerShdw blurRad="63500" dist="50800" dir="2700000">
                    <a:prstClr val="black">
                      <a:alpha val="50000"/>
                    </a:prstClr>
                  </a:innerShdw>
                </a:effectLst>
              </a:rPr>
              <a:t>IDENTITY</a:t>
            </a:r>
          </a:p>
        </p:txBody>
      </p:sp>
      <p:sp>
        <p:nvSpPr>
          <p:cNvPr id="22" name="Frame 21"/>
          <p:cNvSpPr/>
          <p:nvPr/>
        </p:nvSpPr>
        <p:spPr>
          <a:xfrm>
            <a:off x="0" y="0"/>
            <a:ext cx="12192000" cy="6858000"/>
          </a:xfrm>
          <a:prstGeom prst="frame">
            <a:avLst>
              <a:gd name="adj1" fmla="val 354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9660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utoShape 37">
            <a:extLst>
              <a:ext uri="{FF2B5EF4-FFF2-40B4-BE49-F238E27FC236}">
                <a16:creationId xmlns="" xmlns:a16="http://schemas.microsoft.com/office/drawing/2014/main" id="{D7467067-7FAA-4D1D-B868-84763E7CB4E6}"/>
              </a:ext>
            </a:extLst>
          </p:cNvPr>
          <p:cNvSpPr>
            <a:spLocks noChangeAspect="1" noChangeArrowheads="1" noTextEdit="1"/>
          </p:cNvSpPr>
          <p:nvPr/>
        </p:nvSpPr>
        <p:spPr bwMode="auto">
          <a:xfrm>
            <a:off x="408700" y="956875"/>
            <a:ext cx="11487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39">
            <a:extLst>
              <a:ext uri="{FF2B5EF4-FFF2-40B4-BE49-F238E27FC236}">
                <a16:creationId xmlns="" xmlns:a16="http://schemas.microsoft.com/office/drawing/2014/main" id="{2AB23D4E-0865-4186-B54B-623A720EAEFE}"/>
              </a:ext>
            </a:extLst>
          </p:cNvPr>
          <p:cNvSpPr>
            <a:spLocks noChangeArrowheads="1"/>
          </p:cNvSpPr>
          <p:nvPr/>
        </p:nvSpPr>
        <p:spPr bwMode="auto">
          <a:xfrm>
            <a:off x="416636" y="1019009"/>
            <a:ext cx="11343955" cy="58102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40">
            <a:extLst>
              <a:ext uri="{FF2B5EF4-FFF2-40B4-BE49-F238E27FC236}">
                <a16:creationId xmlns="" xmlns:a16="http://schemas.microsoft.com/office/drawing/2014/main" id="{2142DC71-9EF0-413A-8FCB-7044887242AB}"/>
              </a:ext>
            </a:extLst>
          </p:cNvPr>
          <p:cNvSpPr>
            <a:spLocks noChangeArrowheads="1"/>
          </p:cNvSpPr>
          <p:nvPr/>
        </p:nvSpPr>
        <p:spPr bwMode="auto">
          <a:xfrm>
            <a:off x="416198" y="1626800"/>
            <a:ext cx="2836382" cy="581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41">
            <a:extLst>
              <a:ext uri="{FF2B5EF4-FFF2-40B4-BE49-F238E27FC236}">
                <a16:creationId xmlns="" xmlns:a16="http://schemas.microsoft.com/office/drawing/2014/main" id="{E5F2B210-E6B7-480A-A08A-EC2199869123}"/>
              </a:ext>
            </a:extLst>
          </p:cNvPr>
          <p:cNvSpPr>
            <a:spLocks noChangeArrowheads="1"/>
          </p:cNvSpPr>
          <p:nvPr/>
        </p:nvSpPr>
        <p:spPr bwMode="auto">
          <a:xfrm>
            <a:off x="3167724" y="1626800"/>
            <a:ext cx="2862263" cy="581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42">
            <a:extLst>
              <a:ext uri="{FF2B5EF4-FFF2-40B4-BE49-F238E27FC236}">
                <a16:creationId xmlns="" xmlns:a16="http://schemas.microsoft.com/office/drawing/2014/main" id="{01D74D7B-214F-4639-B840-8E4D0C8103CD}"/>
              </a:ext>
            </a:extLst>
          </p:cNvPr>
          <p:cNvSpPr>
            <a:spLocks noChangeArrowheads="1"/>
          </p:cNvSpPr>
          <p:nvPr/>
        </p:nvSpPr>
        <p:spPr bwMode="auto">
          <a:xfrm>
            <a:off x="6044274" y="1614100"/>
            <a:ext cx="2863850"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3">
            <a:extLst>
              <a:ext uri="{FF2B5EF4-FFF2-40B4-BE49-F238E27FC236}">
                <a16:creationId xmlns="" xmlns:a16="http://schemas.microsoft.com/office/drawing/2014/main" id="{F39AD15B-A6F5-481F-8CA1-D63430AFC801}"/>
              </a:ext>
            </a:extLst>
          </p:cNvPr>
          <p:cNvSpPr>
            <a:spLocks noChangeArrowheads="1"/>
          </p:cNvSpPr>
          <p:nvPr/>
        </p:nvSpPr>
        <p:spPr bwMode="auto">
          <a:xfrm>
            <a:off x="8893836" y="1628388"/>
            <a:ext cx="2863850"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44">
            <a:extLst>
              <a:ext uri="{FF2B5EF4-FFF2-40B4-BE49-F238E27FC236}">
                <a16:creationId xmlns="" xmlns:a16="http://schemas.microsoft.com/office/drawing/2014/main" id="{E473FAF7-E9BF-4495-AA39-06D51ED2D7A3}"/>
              </a:ext>
            </a:extLst>
          </p:cNvPr>
          <p:cNvSpPr>
            <a:spLocks noChangeShapeType="1"/>
          </p:cNvSpPr>
          <p:nvPr/>
        </p:nvSpPr>
        <p:spPr bwMode="auto">
          <a:xfrm>
            <a:off x="3182011" y="1593463"/>
            <a:ext cx="0" cy="606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5">
            <a:extLst>
              <a:ext uri="{FF2B5EF4-FFF2-40B4-BE49-F238E27FC236}">
                <a16:creationId xmlns="" xmlns:a16="http://schemas.microsoft.com/office/drawing/2014/main" id="{562C00A8-06DE-4999-BBAC-C4BD1BAB81E9}"/>
              </a:ext>
            </a:extLst>
          </p:cNvPr>
          <p:cNvSpPr>
            <a:spLocks noChangeShapeType="1"/>
          </p:cNvSpPr>
          <p:nvPr/>
        </p:nvSpPr>
        <p:spPr bwMode="auto">
          <a:xfrm>
            <a:off x="6044274" y="1593463"/>
            <a:ext cx="0" cy="6064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6">
            <a:extLst>
              <a:ext uri="{FF2B5EF4-FFF2-40B4-BE49-F238E27FC236}">
                <a16:creationId xmlns="" xmlns:a16="http://schemas.microsoft.com/office/drawing/2014/main" id="{B25682AC-5BB8-4C87-888B-FA06398DEE7D}"/>
              </a:ext>
            </a:extLst>
          </p:cNvPr>
          <p:cNvSpPr>
            <a:spLocks noChangeShapeType="1"/>
          </p:cNvSpPr>
          <p:nvPr/>
        </p:nvSpPr>
        <p:spPr bwMode="auto">
          <a:xfrm>
            <a:off x="8908124" y="1595050"/>
            <a:ext cx="0" cy="60483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7">
            <a:extLst>
              <a:ext uri="{FF2B5EF4-FFF2-40B4-BE49-F238E27FC236}">
                <a16:creationId xmlns="" xmlns:a16="http://schemas.microsoft.com/office/drawing/2014/main" id="{2C16ECB2-5C96-45C5-8B73-A78B73CD3029}"/>
              </a:ext>
            </a:extLst>
          </p:cNvPr>
          <p:cNvSpPr>
            <a:spLocks noChangeShapeType="1"/>
          </p:cNvSpPr>
          <p:nvPr/>
        </p:nvSpPr>
        <p:spPr bwMode="auto">
          <a:xfrm>
            <a:off x="354015" y="1614100"/>
            <a:ext cx="114665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8">
            <a:extLst>
              <a:ext uri="{FF2B5EF4-FFF2-40B4-BE49-F238E27FC236}">
                <a16:creationId xmlns="" xmlns:a16="http://schemas.microsoft.com/office/drawing/2014/main" id="{2686F7D4-A57D-4AD8-A4C0-6E4646710F2C}"/>
              </a:ext>
            </a:extLst>
          </p:cNvPr>
          <p:cNvSpPr>
            <a:spLocks noChangeShapeType="1"/>
          </p:cNvSpPr>
          <p:nvPr/>
        </p:nvSpPr>
        <p:spPr bwMode="auto">
          <a:xfrm>
            <a:off x="304093" y="1026725"/>
            <a:ext cx="0" cy="1173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49">
            <a:extLst>
              <a:ext uri="{FF2B5EF4-FFF2-40B4-BE49-F238E27FC236}">
                <a16:creationId xmlns="" xmlns:a16="http://schemas.microsoft.com/office/drawing/2014/main" id="{639E8192-FAEA-4A54-9283-305EB3D43347}"/>
              </a:ext>
            </a:extLst>
          </p:cNvPr>
          <p:cNvSpPr>
            <a:spLocks noChangeShapeType="1"/>
          </p:cNvSpPr>
          <p:nvPr/>
        </p:nvSpPr>
        <p:spPr bwMode="auto">
          <a:xfrm>
            <a:off x="11771974" y="1026725"/>
            <a:ext cx="0" cy="11731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0">
            <a:extLst>
              <a:ext uri="{FF2B5EF4-FFF2-40B4-BE49-F238E27FC236}">
                <a16:creationId xmlns="" xmlns:a16="http://schemas.microsoft.com/office/drawing/2014/main" id="{9C2A62E1-709F-4AAC-9FAA-58BB04F46DC0}"/>
              </a:ext>
            </a:extLst>
          </p:cNvPr>
          <p:cNvSpPr>
            <a:spLocks noChangeShapeType="1"/>
          </p:cNvSpPr>
          <p:nvPr/>
        </p:nvSpPr>
        <p:spPr bwMode="auto">
          <a:xfrm>
            <a:off x="311811" y="1033075"/>
            <a:ext cx="114665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51">
            <a:extLst>
              <a:ext uri="{FF2B5EF4-FFF2-40B4-BE49-F238E27FC236}">
                <a16:creationId xmlns="" xmlns:a16="http://schemas.microsoft.com/office/drawing/2014/main" id="{3ECA4898-C851-4860-A2C9-E23B1E69E45B}"/>
              </a:ext>
            </a:extLst>
          </p:cNvPr>
          <p:cNvSpPr>
            <a:spLocks noChangeShapeType="1"/>
          </p:cNvSpPr>
          <p:nvPr/>
        </p:nvSpPr>
        <p:spPr bwMode="auto">
          <a:xfrm>
            <a:off x="311811" y="2193538"/>
            <a:ext cx="114665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52">
            <a:extLst>
              <a:ext uri="{FF2B5EF4-FFF2-40B4-BE49-F238E27FC236}">
                <a16:creationId xmlns="" xmlns:a16="http://schemas.microsoft.com/office/drawing/2014/main" id="{31A23602-AD1F-474F-B9B8-D6FC110E0F89}"/>
              </a:ext>
            </a:extLst>
          </p:cNvPr>
          <p:cNvSpPr>
            <a:spLocks noChangeArrowheads="1"/>
          </p:cNvSpPr>
          <p:nvPr/>
        </p:nvSpPr>
        <p:spPr bwMode="auto">
          <a:xfrm>
            <a:off x="452439" y="1080749"/>
            <a:ext cx="83915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mn-lt"/>
              </a:rPr>
              <a:t>a) The closest meaning of the word ‘significant’ is:</a:t>
            </a:r>
            <a:endParaRPr kumimoji="0" lang="en-US" altLang="en-US" sz="1800" b="0" i="0" u="none" strike="noStrike" cap="none" normalizeH="0" baseline="0" dirty="0">
              <a:ln>
                <a:noFill/>
              </a:ln>
              <a:solidFill>
                <a:schemeClr val="tx1"/>
              </a:solidFill>
              <a:effectLst/>
              <a:latin typeface="+mn-lt"/>
            </a:endParaRPr>
          </a:p>
        </p:txBody>
      </p:sp>
      <p:sp>
        <p:nvSpPr>
          <p:cNvPr id="65" name="Rectangle 53">
            <a:extLst>
              <a:ext uri="{FF2B5EF4-FFF2-40B4-BE49-F238E27FC236}">
                <a16:creationId xmlns="" xmlns:a16="http://schemas.microsoft.com/office/drawing/2014/main" id="{59BBF43D-6407-4306-920E-1E1BF18CD8B0}"/>
              </a:ext>
            </a:extLst>
          </p:cNvPr>
          <p:cNvSpPr>
            <a:spLocks noChangeArrowheads="1"/>
          </p:cNvSpPr>
          <p:nvPr/>
        </p:nvSpPr>
        <p:spPr bwMode="auto">
          <a:xfrm>
            <a:off x="410236" y="1564888"/>
            <a:ext cx="373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mn-lt"/>
              </a:rPr>
              <a:t>(</a:t>
            </a:r>
            <a:r>
              <a:rPr kumimoji="0" lang="en-US" altLang="en-US" sz="3200" b="0" i="0" u="none" strike="noStrike" cap="none" normalizeH="0" baseline="0" dirty="0" err="1">
                <a:ln>
                  <a:noFill/>
                </a:ln>
                <a:solidFill>
                  <a:srgbClr val="FFFFFF"/>
                </a:solidFill>
                <a:effectLst/>
                <a:latin typeface="+mn-lt"/>
              </a:rPr>
              <a:t>i</a:t>
            </a:r>
            <a:r>
              <a:rPr kumimoji="0" lang="en-US" altLang="en-US" sz="3200" b="0" i="0" u="none" strike="noStrike" cap="none" normalizeH="0" baseline="0" dirty="0">
                <a:ln>
                  <a:noFill/>
                </a:ln>
                <a:solidFill>
                  <a:srgbClr val="FFFFFF"/>
                </a:solidFill>
                <a:effectLst/>
                <a:latin typeface="+mn-lt"/>
              </a:rPr>
              <a:t>)</a:t>
            </a:r>
            <a:endParaRPr kumimoji="0" lang="en-US" altLang="en-US" sz="1800" b="0" i="0" u="none" strike="noStrike" cap="none" normalizeH="0" baseline="0" dirty="0">
              <a:ln>
                <a:noFill/>
              </a:ln>
              <a:solidFill>
                <a:schemeClr val="tx1"/>
              </a:solidFill>
              <a:effectLst/>
              <a:latin typeface="+mn-lt"/>
            </a:endParaRPr>
          </a:p>
        </p:txBody>
      </p:sp>
      <p:sp>
        <p:nvSpPr>
          <p:cNvPr id="66" name="Rectangle 54">
            <a:extLst>
              <a:ext uri="{FF2B5EF4-FFF2-40B4-BE49-F238E27FC236}">
                <a16:creationId xmlns="" xmlns:a16="http://schemas.microsoft.com/office/drawing/2014/main" id="{19302924-FF91-4A27-8FAB-B618F0D54379}"/>
              </a:ext>
            </a:extLst>
          </p:cNvPr>
          <p:cNvSpPr>
            <a:spLocks noChangeArrowheads="1"/>
          </p:cNvSpPr>
          <p:nvPr/>
        </p:nvSpPr>
        <p:spPr bwMode="auto">
          <a:xfrm>
            <a:off x="811874" y="15648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sp>
        <p:nvSpPr>
          <p:cNvPr id="67" name="Rectangle 55">
            <a:extLst>
              <a:ext uri="{FF2B5EF4-FFF2-40B4-BE49-F238E27FC236}">
                <a16:creationId xmlns="" xmlns:a16="http://schemas.microsoft.com/office/drawing/2014/main" id="{84EBDC0F-322C-4CDD-B657-3E9CF0EC237B}"/>
              </a:ext>
            </a:extLst>
          </p:cNvPr>
          <p:cNvSpPr>
            <a:spLocks noChangeArrowheads="1"/>
          </p:cNvSpPr>
          <p:nvPr/>
        </p:nvSpPr>
        <p:spPr bwMode="auto">
          <a:xfrm>
            <a:off x="1027774" y="1564888"/>
            <a:ext cx="1335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mn-lt"/>
              </a:rPr>
              <a:t>point</a:t>
            </a:r>
            <a:endParaRPr kumimoji="0" lang="en-US" altLang="en-US" sz="1800" b="0" i="0" u="none" strike="noStrike" cap="none" normalizeH="0" baseline="0" dirty="0">
              <a:ln>
                <a:noFill/>
              </a:ln>
              <a:solidFill>
                <a:schemeClr val="tx1"/>
              </a:solidFill>
              <a:effectLst/>
              <a:latin typeface="+mn-lt"/>
            </a:endParaRPr>
          </a:p>
        </p:txBody>
      </p:sp>
      <p:sp>
        <p:nvSpPr>
          <p:cNvPr id="68" name="Rectangle 56">
            <a:extLst>
              <a:ext uri="{FF2B5EF4-FFF2-40B4-BE49-F238E27FC236}">
                <a16:creationId xmlns="" xmlns:a16="http://schemas.microsoft.com/office/drawing/2014/main" id="{2815C4DE-EF72-4FBF-B2A5-DED5125EDFB8}"/>
              </a:ext>
            </a:extLst>
          </p:cNvPr>
          <p:cNvSpPr>
            <a:spLocks noChangeArrowheads="1"/>
          </p:cNvSpPr>
          <p:nvPr/>
        </p:nvSpPr>
        <p:spPr bwMode="auto">
          <a:xfrm>
            <a:off x="3274086" y="1564888"/>
            <a:ext cx="5857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FFFF"/>
                </a:solidFill>
                <a:effectLst/>
                <a:latin typeface="+mn-lt"/>
              </a:rPr>
              <a:t>(ii) </a:t>
            </a:r>
            <a:endParaRPr kumimoji="0" lang="en-US" altLang="en-US" sz="1800" b="0" i="0" u="none" strike="noStrike" cap="none" normalizeH="0" baseline="0">
              <a:ln>
                <a:noFill/>
              </a:ln>
              <a:solidFill>
                <a:schemeClr val="tx1"/>
              </a:solidFill>
              <a:effectLst/>
              <a:latin typeface="+mn-lt"/>
            </a:endParaRPr>
          </a:p>
        </p:txBody>
      </p:sp>
      <p:sp>
        <p:nvSpPr>
          <p:cNvPr id="69" name="Rectangle 57">
            <a:extLst>
              <a:ext uri="{FF2B5EF4-FFF2-40B4-BE49-F238E27FC236}">
                <a16:creationId xmlns="" xmlns:a16="http://schemas.microsoft.com/office/drawing/2014/main" id="{1A2C7348-1C63-43ED-9DD3-732BC9C6D342}"/>
              </a:ext>
            </a:extLst>
          </p:cNvPr>
          <p:cNvSpPr>
            <a:spLocks noChangeArrowheads="1"/>
          </p:cNvSpPr>
          <p:nvPr/>
        </p:nvSpPr>
        <p:spPr bwMode="auto">
          <a:xfrm>
            <a:off x="3853524" y="15648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sp>
        <p:nvSpPr>
          <p:cNvPr id="70" name="Rectangle 58">
            <a:extLst>
              <a:ext uri="{FF2B5EF4-FFF2-40B4-BE49-F238E27FC236}">
                <a16:creationId xmlns="" xmlns:a16="http://schemas.microsoft.com/office/drawing/2014/main" id="{461C1556-2C87-4EF7-9AEA-788E4182DA40}"/>
              </a:ext>
            </a:extLst>
          </p:cNvPr>
          <p:cNvSpPr>
            <a:spLocks noChangeArrowheads="1"/>
          </p:cNvSpPr>
          <p:nvPr/>
        </p:nvSpPr>
        <p:spPr bwMode="auto">
          <a:xfrm>
            <a:off x="3850349" y="1579175"/>
            <a:ext cx="2022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mn-lt"/>
              </a:rPr>
              <a:t>importance </a:t>
            </a:r>
            <a:endParaRPr kumimoji="0" lang="en-US" altLang="en-US" sz="1800" b="0" i="0" u="none" strike="noStrike" cap="none" normalizeH="0" baseline="0" dirty="0">
              <a:ln>
                <a:noFill/>
              </a:ln>
              <a:solidFill>
                <a:schemeClr val="tx1"/>
              </a:solidFill>
              <a:effectLst/>
              <a:latin typeface="+mn-lt"/>
            </a:endParaRPr>
          </a:p>
        </p:txBody>
      </p:sp>
      <p:sp>
        <p:nvSpPr>
          <p:cNvPr id="71" name="Rectangle 59">
            <a:extLst>
              <a:ext uri="{FF2B5EF4-FFF2-40B4-BE49-F238E27FC236}">
                <a16:creationId xmlns="" xmlns:a16="http://schemas.microsoft.com/office/drawing/2014/main" id="{CE70D782-4B41-4653-85AD-1B63F8FE82D8}"/>
              </a:ext>
            </a:extLst>
          </p:cNvPr>
          <p:cNvSpPr>
            <a:spLocks noChangeArrowheads="1"/>
          </p:cNvSpPr>
          <p:nvPr/>
        </p:nvSpPr>
        <p:spPr bwMode="auto">
          <a:xfrm>
            <a:off x="6136349" y="1564888"/>
            <a:ext cx="695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FFFF"/>
                </a:solidFill>
                <a:effectLst/>
                <a:latin typeface="+mn-lt"/>
              </a:rPr>
              <a:t>(iii) </a:t>
            </a:r>
            <a:endParaRPr kumimoji="0" lang="en-US" altLang="en-US" sz="1800" b="0" i="0" u="none" strike="noStrike" cap="none" normalizeH="0" baseline="0">
              <a:ln>
                <a:noFill/>
              </a:ln>
              <a:solidFill>
                <a:schemeClr val="tx1"/>
              </a:solidFill>
              <a:effectLst/>
              <a:latin typeface="+mn-lt"/>
            </a:endParaRPr>
          </a:p>
        </p:txBody>
      </p:sp>
      <p:sp>
        <p:nvSpPr>
          <p:cNvPr id="72" name="Rectangle 60">
            <a:extLst>
              <a:ext uri="{FF2B5EF4-FFF2-40B4-BE49-F238E27FC236}">
                <a16:creationId xmlns="" xmlns:a16="http://schemas.microsoft.com/office/drawing/2014/main" id="{A58D4914-94C4-440C-A8D8-BFC57EA8CBC1}"/>
              </a:ext>
            </a:extLst>
          </p:cNvPr>
          <p:cNvSpPr>
            <a:spLocks noChangeArrowheads="1"/>
          </p:cNvSpPr>
          <p:nvPr/>
        </p:nvSpPr>
        <p:spPr bwMode="auto">
          <a:xfrm>
            <a:off x="6825324" y="15648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sp>
        <p:nvSpPr>
          <p:cNvPr id="73" name="Rectangle 61">
            <a:extLst>
              <a:ext uri="{FF2B5EF4-FFF2-40B4-BE49-F238E27FC236}">
                <a16:creationId xmlns="" xmlns:a16="http://schemas.microsoft.com/office/drawing/2014/main" id="{DA08751F-8E09-4D7E-995D-5C9E9465E3B1}"/>
              </a:ext>
            </a:extLst>
          </p:cNvPr>
          <p:cNvSpPr>
            <a:spLocks noChangeArrowheads="1"/>
          </p:cNvSpPr>
          <p:nvPr/>
        </p:nvSpPr>
        <p:spPr bwMode="auto">
          <a:xfrm>
            <a:off x="6890411" y="1593463"/>
            <a:ext cx="1555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mn-lt"/>
              </a:rPr>
              <a:t>situation </a:t>
            </a:r>
            <a:endParaRPr kumimoji="0" lang="en-US" altLang="en-US" sz="1800" b="0" i="0" u="none" strike="noStrike" cap="none" normalizeH="0" baseline="0" dirty="0">
              <a:ln>
                <a:noFill/>
              </a:ln>
              <a:solidFill>
                <a:schemeClr val="tx1"/>
              </a:solidFill>
              <a:effectLst/>
              <a:latin typeface="+mn-lt"/>
            </a:endParaRPr>
          </a:p>
        </p:txBody>
      </p:sp>
      <p:sp>
        <p:nvSpPr>
          <p:cNvPr id="74" name="Rectangle 62">
            <a:extLst>
              <a:ext uri="{FF2B5EF4-FFF2-40B4-BE49-F238E27FC236}">
                <a16:creationId xmlns="" xmlns:a16="http://schemas.microsoft.com/office/drawing/2014/main" id="{9A23EC0B-AFF9-45EF-B296-5ACD0426D4F3}"/>
              </a:ext>
            </a:extLst>
          </p:cNvPr>
          <p:cNvSpPr>
            <a:spLocks noChangeArrowheads="1"/>
          </p:cNvSpPr>
          <p:nvPr/>
        </p:nvSpPr>
        <p:spPr bwMode="auto">
          <a:xfrm>
            <a:off x="9000199" y="1564888"/>
            <a:ext cx="671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FFFFFF"/>
                </a:solidFill>
                <a:effectLst/>
                <a:latin typeface="+mn-lt"/>
              </a:rPr>
              <a:t>(iv) </a:t>
            </a:r>
            <a:endParaRPr kumimoji="0" lang="en-US" altLang="en-US" sz="1800" b="0" i="0" u="none" strike="noStrike" cap="none" normalizeH="0" baseline="0">
              <a:ln>
                <a:noFill/>
              </a:ln>
              <a:solidFill>
                <a:schemeClr val="tx1"/>
              </a:solidFill>
              <a:effectLst/>
              <a:latin typeface="+mn-lt"/>
            </a:endParaRPr>
          </a:p>
        </p:txBody>
      </p:sp>
      <p:sp>
        <p:nvSpPr>
          <p:cNvPr id="75" name="Rectangle 63">
            <a:extLst>
              <a:ext uri="{FF2B5EF4-FFF2-40B4-BE49-F238E27FC236}">
                <a16:creationId xmlns="" xmlns:a16="http://schemas.microsoft.com/office/drawing/2014/main" id="{6070C4EB-66D2-4038-91EC-9BFEA6B744B6}"/>
              </a:ext>
            </a:extLst>
          </p:cNvPr>
          <p:cNvSpPr>
            <a:spLocks noChangeArrowheads="1"/>
          </p:cNvSpPr>
          <p:nvPr/>
        </p:nvSpPr>
        <p:spPr bwMode="auto">
          <a:xfrm>
            <a:off x="9665361" y="1564888"/>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p:txBody>
      </p:sp>
      <p:sp>
        <p:nvSpPr>
          <p:cNvPr id="76" name="Rectangle 64">
            <a:extLst>
              <a:ext uri="{FF2B5EF4-FFF2-40B4-BE49-F238E27FC236}">
                <a16:creationId xmlns="" xmlns:a16="http://schemas.microsoft.com/office/drawing/2014/main" id="{60094B43-7135-4AA4-9452-07FE0BE5055B}"/>
              </a:ext>
            </a:extLst>
          </p:cNvPr>
          <p:cNvSpPr>
            <a:spLocks noChangeArrowheads="1"/>
          </p:cNvSpPr>
          <p:nvPr/>
        </p:nvSpPr>
        <p:spPr bwMode="auto">
          <a:xfrm>
            <a:off x="9728861" y="1579175"/>
            <a:ext cx="1579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mn-lt"/>
              </a:rPr>
              <a:t>agitation </a:t>
            </a:r>
            <a:endParaRPr kumimoji="0" lang="en-US" altLang="en-US" sz="1800" b="0" i="0" u="none" strike="noStrike" cap="none" normalizeH="0" baseline="0" dirty="0">
              <a:ln>
                <a:noFill/>
              </a:ln>
              <a:solidFill>
                <a:schemeClr val="tx1"/>
              </a:solidFill>
              <a:effectLst/>
              <a:latin typeface="+mn-lt"/>
            </a:endParaRPr>
          </a:p>
        </p:txBody>
      </p:sp>
      <p:sp>
        <p:nvSpPr>
          <p:cNvPr id="79" name="Rectangle: Rounded Corners 78">
            <a:extLst>
              <a:ext uri="{FF2B5EF4-FFF2-40B4-BE49-F238E27FC236}">
                <a16:creationId xmlns="" xmlns:a16="http://schemas.microsoft.com/office/drawing/2014/main" id="{E833171F-C348-4FD6-9648-D06C81FE8997}"/>
              </a:ext>
            </a:extLst>
          </p:cNvPr>
          <p:cNvSpPr/>
          <p:nvPr/>
        </p:nvSpPr>
        <p:spPr>
          <a:xfrm>
            <a:off x="1772530" y="239150"/>
            <a:ext cx="8567224" cy="59084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399"/>
                </a:solidFill>
              </a:rPr>
              <a:t>Choose the best answer from the alternatives</a:t>
            </a:r>
          </a:p>
        </p:txBody>
      </p:sp>
      <p:sp>
        <p:nvSpPr>
          <p:cNvPr id="101" name="AutoShape 82">
            <a:extLst>
              <a:ext uri="{FF2B5EF4-FFF2-40B4-BE49-F238E27FC236}">
                <a16:creationId xmlns="" xmlns:a16="http://schemas.microsoft.com/office/drawing/2014/main" id="{EAE9EA68-64EB-41ED-ABB8-9DB537441B53}"/>
              </a:ext>
            </a:extLst>
          </p:cNvPr>
          <p:cNvSpPr>
            <a:spLocks noChangeAspect="1" noChangeArrowheads="1" noTextEdit="1"/>
          </p:cNvSpPr>
          <p:nvPr/>
        </p:nvSpPr>
        <p:spPr bwMode="auto">
          <a:xfrm>
            <a:off x="374650" y="2192338"/>
            <a:ext cx="114427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4">
            <a:extLst>
              <a:ext uri="{FF2B5EF4-FFF2-40B4-BE49-F238E27FC236}">
                <a16:creationId xmlns="" xmlns:a16="http://schemas.microsoft.com/office/drawing/2014/main" id="{344CB874-7EA3-4FC4-AD6D-85B8420B6589}"/>
              </a:ext>
            </a:extLst>
          </p:cNvPr>
          <p:cNvSpPr>
            <a:spLocks noChangeArrowheads="1"/>
          </p:cNvSpPr>
          <p:nvPr/>
        </p:nvSpPr>
        <p:spPr bwMode="auto">
          <a:xfrm>
            <a:off x="382588" y="2591658"/>
            <a:ext cx="11409363" cy="457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5">
            <a:extLst>
              <a:ext uri="{FF2B5EF4-FFF2-40B4-BE49-F238E27FC236}">
                <a16:creationId xmlns="" xmlns:a16="http://schemas.microsoft.com/office/drawing/2014/main" id="{561E7225-D926-47AA-87E2-F74D6704B2A2}"/>
              </a:ext>
            </a:extLst>
          </p:cNvPr>
          <p:cNvSpPr>
            <a:spLocks noChangeArrowheads="1"/>
          </p:cNvSpPr>
          <p:nvPr/>
        </p:nvSpPr>
        <p:spPr bwMode="auto">
          <a:xfrm>
            <a:off x="368520" y="3133264"/>
            <a:ext cx="11409363" cy="45720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sz="2800" dirty="0">
              <a:solidFill>
                <a:srgbClr val="002060"/>
              </a:solidFill>
            </a:endParaRPr>
          </a:p>
        </p:txBody>
      </p:sp>
      <p:sp>
        <p:nvSpPr>
          <p:cNvPr id="104" name="Rectangle 86">
            <a:extLst>
              <a:ext uri="{FF2B5EF4-FFF2-40B4-BE49-F238E27FC236}">
                <a16:creationId xmlns="" xmlns:a16="http://schemas.microsoft.com/office/drawing/2014/main" id="{1D3449B1-4AE7-49FD-BD09-BE5E429EA35F}"/>
              </a:ext>
            </a:extLst>
          </p:cNvPr>
          <p:cNvSpPr>
            <a:spLocks noChangeArrowheads="1"/>
          </p:cNvSpPr>
          <p:nvPr/>
        </p:nvSpPr>
        <p:spPr bwMode="auto">
          <a:xfrm>
            <a:off x="368520" y="3590464"/>
            <a:ext cx="11409363" cy="458788"/>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Rectangle 87">
            <a:extLst>
              <a:ext uri="{FF2B5EF4-FFF2-40B4-BE49-F238E27FC236}">
                <a16:creationId xmlns="" xmlns:a16="http://schemas.microsoft.com/office/drawing/2014/main" id="{9154B089-62FD-4879-8ED0-3CC354E7B896}"/>
              </a:ext>
            </a:extLst>
          </p:cNvPr>
          <p:cNvSpPr>
            <a:spLocks noChangeArrowheads="1"/>
          </p:cNvSpPr>
          <p:nvPr/>
        </p:nvSpPr>
        <p:spPr bwMode="auto">
          <a:xfrm>
            <a:off x="368520" y="4049252"/>
            <a:ext cx="11409363" cy="45720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06" name="Rectangle 88">
            <a:extLst>
              <a:ext uri="{FF2B5EF4-FFF2-40B4-BE49-F238E27FC236}">
                <a16:creationId xmlns="" xmlns:a16="http://schemas.microsoft.com/office/drawing/2014/main" id="{2C77644F-F8E2-40EE-92F6-EC17BA5E0A61}"/>
              </a:ext>
            </a:extLst>
          </p:cNvPr>
          <p:cNvSpPr>
            <a:spLocks noChangeArrowheads="1"/>
          </p:cNvSpPr>
          <p:nvPr/>
        </p:nvSpPr>
        <p:spPr bwMode="auto">
          <a:xfrm>
            <a:off x="382587" y="4492384"/>
            <a:ext cx="11409363" cy="457200"/>
          </a:xfrm>
          <a:prstGeom prst="rect">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07" name="Line 89">
            <a:extLst>
              <a:ext uri="{FF2B5EF4-FFF2-40B4-BE49-F238E27FC236}">
                <a16:creationId xmlns="" xmlns:a16="http://schemas.microsoft.com/office/drawing/2014/main" id="{A35F22F9-0EEF-4D49-B78B-1BA66A41BE4B}"/>
              </a:ext>
            </a:extLst>
          </p:cNvPr>
          <p:cNvSpPr>
            <a:spLocks noChangeShapeType="1"/>
          </p:cNvSpPr>
          <p:nvPr/>
        </p:nvSpPr>
        <p:spPr bwMode="auto">
          <a:xfrm>
            <a:off x="334035" y="2514283"/>
            <a:ext cx="1142206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90">
            <a:extLst>
              <a:ext uri="{FF2B5EF4-FFF2-40B4-BE49-F238E27FC236}">
                <a16:creationId xmlns="" xmlns:a16="http://schemas.microsoft.com/office/drawing/2014/main" id="{712F64C1-A63B-44B6-85ED-BB45DB6D15C2}"/>
              </a:ext>
            </a:extLst>
          </p:cNvPr>
          <p:cNvSpPr>
            <a:spLocks noChangeShapeType="1"/>
          </p:cNvSpPr>
          <p:nvPr/>
        </p:nvSpPr>
        <p:spPr bwMode="auto">
          <a:xfrm>
            <a:off x="376238" y="3154363"/>
            <a:ext cx="114220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600" dirty="0">
              <a:solidFill>
                <a:srgbClr val="002060"/>
              </a:solidFill>
            </a:endParaRPr>
          </a:p>
        </p:txBody>
      </p:sp>
      <p:sp>
        <p:nvSpPr>
          <p:cNvPr id="109" name="Line 91">
            <a:extLst>
              <a:ext uri="{FF2B5EF4-FFF2-40B4-BE49-F238E27FC236}">
                <a16:creationId xmlns="" xmlns:a16="http://schemas.microsoft.com/office/drawing/2014/main" id="{6F773015-44ED-455D-95A5-803AE4236AF3}"/>
              </a:ext>
            </a:extLst>
          </p:cNvPr>
          <p:cNvSpPr>
            <a:spLocks noChangeShapeType="1"/>
          </p:cNvSpPr>
          <p:nvPr/>
        </p:nvSpPr>
        <p:spPr bwMode="auto">
          <a:xfrm>
            <a:off x="376238" y="3613151"/>
            <a:ext cx="114220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92">
            <a:extLst>
              <a:ext uri="{FF2B5EF4-FFF2-40B4-BE49-F238E27FC236}">
                <a16:creationId xmlns="" xmlns:a16="http://schemas.microsoft.com/office/drawing/2014/main" id="{70B62184-0F8D-4B8C-8AD9-46A5EA46015D}"/>
              </a:ext>
            </a:extLst>
          </p:cNvPr>
          <p:cNvSpPr>
            <a:spLocks noChangeShapeType="1"/>
          </p:cNvSpPr>
          <p:nvPr/>
        </p:nvSpPr>
        <p:spPr bwMode="auto">
          <a:xfrm>
            <a:off x="376238" y="4070351"/>
            <a:ext cx="114220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93">
            <a:extLst>
              <a:ext uri="{FF2B5EF4-FFF2-40B4-BE49-F238E27FC236}">
                <a16:creationId xmlns="" xmlns:a16="http://schemas.microsoft.com/office/drawing/2014/main" id="{CECC0047-4197-444C-87DD-39ED56B0EB0B}"/>
              </a:ext>
            </a:extLst>
          </p:cNvPr>
          <p:cNvSpPr>
            <a:spLocks noChangeShapeType="1"/>
          </p:cNvSpPr>
          <p:nvPr/>
        </p:nvSpPr>
        <p:spPr bwMode="auto">
          <a:xfrm>
            <a:off x="382588" y="2233613"/>
            <a:ext cx="0" cy="2300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94">
            <a:extLst>
              <a:ext uri="{FF2B5EF4-FFF2-40B4-BE49-F238E27FC236}">
                <a16:creationId xmlns="" xmlns:a16="http://schemas.microsoft.com/office/drawing/2014/main" id="{19D631C8-A99B-4B98-8247-888A0BFA68B8}"/>
              </a:ext>
            </a:extLst>
          </p:cNvPr>
          <p:cNvSpPr>
            <a:spLocks noChangeShapeType="1"/>
          </p:cNvSpPr>
          <p:nvPr/>
        </p:nvSpPr>
        <p:spPr bwMode="auto">
          <a:xfrm>
            <a:off x="11777882" y="2669714"/>
            <a:ext cx="0" cy="23002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95">
            <a:extLst>
              <a:ext uri="{FF2B5EF4-FFF2-40B4-BE49-F238E27FC236}">
                <a16:creationId xmlns="" xmlns:a16="http://schemas.microsoft.com/office/drawing/2014/main" id="{FB204CBC-4D25-446D-9BCA-880C43652F43}"/>
              </a:ext>
            </a:extLst>
          </p:cNvPr>
          <p:cNvSpPr>
            <a:spLocks noChangeShapeType="1"/>
          </p:cNvSpPr>
          <p:nvPr/>
        </p:nvSpPr>
        <p:spPr bwMode="auto">
          <a:xfrm>
            <a:off x="376238" y="2239963"/>
            <a:ext cx="114220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96">
            <a:extLst>
              <a:ext uri="{FF2B5EF4-FFF2-40B4-BE49-F238E27FC236}">
                <a16:creationId xmlns="" xmlns:a16="http://schemas.microsoft.com/office/drawing/2014/main" id="{8362DE09-EA27-498F-B56B-FCC9633FEF50}"/>
              </a:ext>
            </a:extLst>
          </p:cNvPr>
          <p:cNvSpPr>
            <a:spLocks noChangeShapeType="1"/>
          </p:cNvSpPr>
          <p:nvPr/>
        </p:nvSpPr>
        <p:spPr bwMode="auto">
          <a:xfrm>
            <a:off x="376238" y="4527551"/>
            <a:ext cx="114220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97">
            <a:extLst>
              <a:ext uri="{FF2B5EF4-FFF2-40B4-BE49-F238E27FC236}">
                <a16:creationId xmlns="" xmlns:a16="http://schemas.microsoft.com/office/drawing/2014/main" id="{2A12119D-B233-4739-A857-31C4A564F1BC}"/>
              </a:ext>
            </a:extLst>
          </p:cNvPr>
          <p:cNvSpPr>
            <a:spLocks noChangeArrowheads="1"/>
          </p:cNvSpPr>
          <p:nvPr/>
        </p:nvSpPr>
        <p:spPr bwMode="auto">
          <a:xfrm>
            <a:off x="460595" y="2650664"/>
            <a:ext cx="7494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mn-lt"/>
              </a:rPr>
              <a:t>b) The dresses worn by men and women on the occasion of </a:t>
            </a:r>
            <a:endParaRPr kumimoji="0" lang="en-US" altLang="en-US" sz="1800" b="0" i="0" u="none" strike="noStrike" cap="none" normalizeH="0" baseline="0" dirty="0">
              <a:ln>
                <a:noFill/>
              </a:ln>
              <a:solidFill>
                <a:schemeClr val="tx1"/>
              </a:solidFill>
              <a:effectLst/>
              <a:latin typeface="+mn-lt"/>
            </a:endParaRPr>
          </a:p>
        </p:txBody>
      </p:sp>
      <p:sp>
        <p:nvSpPr>
          <p:cNvPr id="116" name="Rectangle 98">
            <a:extLst>
              <a:ext uri="{FF2B5EF4-FFF2-40B4-BE49-F238E27FC236}">
                <a16:creationId xmlns="" xmlns:a16="http://schemas.microsoft.com/office/drawing/2014/main" id="{A2822F2A-2C93-4C67-9A90-0E4018DC18E1}"/>
              </a:ext>
            </a:extLst>
          </p:cNvPr>
          <p:cNvSpPr>
            <a:spLocks noChangeArrowheads="1"/>
          </p:cNvSpPr>
          <p:nvPr/>
        </p:nvSpPr>
        <p:spPr bwMode="auto">
          <a:xfrm>
            <a:off x="7882157" y="2650664"/>
            <a:ext cx="82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FFFF"/>
                </a:solidFill>
                <a:effectLst/>
                <a:latin typeface="+mn-lt"/>
              </a:rPr>
              <a:t>Pahela</a:t>
            </a:r>
            <a:endParaRPr kumimoji="0" lang="en-US" altLang="en-US" sz="1800" b="0" i="0" u="none" strike="noStrike" cap="none" normalizeH="0" baseline="0" dirty="0">
              <a:ln>
                <a:noFill/>
              </a:ln>
              <a:solidFill>
                <a:schemeClr val="tx1"/>
              </a:solidFill>
              <a:effectLst/>
              <a:latin typeface="+mn-lt"/>
            </a:endParaRPr>
          </a:p>
        </p:txBody>
      </p:sp>
      <p:sp>
        <p:nvSpPr>
          <p:cNvPr id="117" name="Rectangle 99">
            <a:extLst>
              <a:ext uri="{FF2B5EF4-FFF2-40B4-BE49-F238E27FC236}">
                <a16:creationId xmlns="" xmlns:a16="http://schemas.microsoft.com/office/drawing/2014/main" id="{1501C295-78E8-484D-9D2A-128C4402774D}"/>
              </a:ext>
            </a:extLst>
          </p:cNvPr>
          <p:cNvSpPr>
            <a:spLocks noChangeArrowheads="1"/>
          </p:cNvSpPr>
          <p:nvPr/>
        </p:nvSpPr>
        <p:spPr bwMode="auto">
          <a:xfrm>
            <a:off x="8772745" y="2650664"/>
            <a:ext cx="1150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mn-lt"/>
              </a:rPr>
              <a:t>Boishakh</a:t>
            </a:r>
            <a:endParaRPr kumimoji="0" lang="en-US" altLang="en-US" sz="1800" b="0" i="0" u="none" strike="noStrike" cap="none" normalizeH="0" baseline="0">
              <a:ln>
                <a:noFill/>
              </a:ln>
              <a:solidFill>
                <a:schemeClr val="tx1"/>
              </a:solidFill>
              <a:effectLst/>
              <a:latin typeface="+mn-lt"/>
            </a:endParaRPr>
          </a:p>
        </p:txBody>
      </p:sp>
      <p:sp>
        <p:nvSpPr>
          <p:cNvPr id="118" name="Rectangle 100">
            <a:extLst>
              <a:ext uri="{FF2B5EF4-FFF2-40B4-BE49-F238E27FC236}">
                <a16:creationId xmlns="" xmlns:a16="http://schemas.microsoft.com/office/drawing/2014/main" id="{582C1B25-A3D2-447F-8C64-660B7A5173FD}"/>
              </a:ext>
            </a:extLst>
          </p:cNvPr>
          <p:cNvSpPr>
            <a:spLocks noChangeArrowheads="1"/>
          </p:cNvSpPr>
          <p:nvPr/>
        </p:nvSpPr>
        <p:spPr bwMode="auto">
          <a:xfrm>
            <a:off x="9987182" y="2650664"/>
            <a:ext cx="53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mn-lt"/>
              </a:rPr>
              <a:t>are: </a:t>
            </a:r>
            <a:endParaRPr kumimoji="0" lang="en-US" altLang="en-US" sz="1800" b="0" i="0" u="none" strike="noStrike" cap="none" normalizeH="0" baseline="0">
              <a:ln>
                <a:noFill/>
              </a:ln>
              <a:solidFill>
                <a:schemeClr val="tx1"/>
              </a:solidFill>
              <a:effectLst/>
              <a:latin typeface="+mn-lt"/>
            </a:endParaRPr>
          </a:p>
        </p:txBody>
      </p:sp>
      <p:sp>
        <p:nvSpPr>
          <p:cNvPr id="121" name="Rectangle 103">
            <a:extLst>
              <a:ext uri="{FF2B5EF4-FFF2-40B4-BE49-F238E27FC236}">
                <a16:creationId xmlns="" xmlns:a16="http://schemas.microsoft.com/office/drawing/2014/main" id="{6A15CEB0-EE10-48C2-86CB-5518373DFBA8}"/>
              </a:ext>
            </a:extLst>
          </p:cNvPr>
          <p:cNvSpPr>
            <a:spLocks noChangeArrowheads="1"/>
          </p:cNvSpPr>
          <p:nvPr/>
        </p:nvSpPr>
        <p:spPr bwMode="auto">
          <a:xfrm>
            <a:off x="494675" y="3106277"/>
            <a:ext cx="589999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a:t>
            </a:r>
            <a:r>
              <a:rPr kumimoji="0" lang="en-US" altLang="en-US" sz="2400" b="0" i="0" u="none" strike="noStrike" cap="none" normalizeH="0" baseline="0" dirty="0" err="1">
                <a:ln>
                  <a:noFill/>
                </a:ln>
                <a:solidFill>
                  <a:srgbClr val="FFFFFF"/>
                </a:solidFill>
                <a:effectLst/>
                <a:latin typeface="+mn-lt"/>
              </a:rPr>
              <a:t>i</a:t>
            </a:r>
            <a:r>
              <a:rPr kumimoji="0" lang="en-US" altLang="en-US" sz="2400" b="0" i="0" u="none" strike="noStrike" cap="none" normalizeH="0" baseline="0" dirty="0">
                <a:ln>
                  <a:noFill/>
                </a:ln>
                <a:solidFill>
                  <a:srgbClr val="FFFFFF"/>
                </a:solidFill>
                <a:effectLst/>
                <a:latin typeface="+mn-lt"/>
              </a:rPr>
              <a:t>) Men wear shirt and pants and women wear </a:t>
            </a:r>
            <a:endParaRPr kumimoji="0" lang="en-US" altLang="en-US" sz="1800" b="0" i="0" u="none" strike="noStrike" cap="none" normalizeH="0" baseline="0" dirty="0">
              <a:ln>
                <a:noFill/>
              </a:ln>
              <a:solidFill>
                <a:schemeClr val="tx1"/>
              </a:solidFill>
              <a:effectLst/>
              <a:latin typeface="+mn-lt"/>
            </a:endParaRPr>
          </a:p>
        </p:txBody>
      </p:sp>
      <p:sp>
        <p:nvSpPr>
          <p:cNvPr id="122" name="Rectangle 104">
            <a:extLst>
              <a:ext uri="{FF2B5EF4-FFF2-40B4-BE49-F238E27FC236}">
                <a16:creationId xmlns="" xmlns:a16="http://schemas.microsoft.com/office/drawing/2014/main" id="{6872D71E-F8F5-4534-833A-77C76DB36242}"/>
              </a:ext>
            </a:extLst>
          </p:cNvPr>
          <p:cNvSpPr>
            <a:spLocks noChangeArrowheads="1"/>
          </p:cNvSpPr>
          <p:nvPr/>
        </p:nvSpPr>
        <p:spPr bwMode="auto">
          <a:xfrm>
            <a:off x="6339107" y="3106277"/>
            <a:ext cx="109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salowers</a:t>
            </a:r>
            <a:endParaRPr kumimoji="0" lang="en-US" altLang="en-US" sz="1800" b="0" i="0" u="none" strike="noStrike" cap="none" normalizeH="0" baseline="0">
              <a:ln>
                <a:noFill/>
              </a:ln>
              <a:solidFill>
                <a:schemeClr val="tx1"/>
              </a:solidFill>
              <a:effectLst/>
              <a:latin typeface="+mn-lt"/>
            </a:endParaRPr>
          </a:p>
        </p:txBody>
      </p:sp>
      <p:sp>
        <p:nvSpPr>
          <p:cNvPr id="123" name="Rectangle 105">
            <a:extLst>
              <a:ext uri="{FF2B5EF4-FFF2-40B4-BE49-F238E27FC236}">
                <a16:creationId xmlns="" xmlns:a16="http://schemas.microsoft.com/office/drawing/2014/main" id="{D2808895-2524-4CA1-99C7-2A568F59A1AC}"/>
              </a:ext>
            </a:extLst>
          </p:cNvPr>
          <p:cNvSpPr>
            <a:spLocks noChangeArrowheads="1"/>
          </p:cNvSpPr>
          <p:nvPr/>
        </p:nvSpPr>
        <p:spPr bwMode="auto">
          <a:xfrm>
            <a:off x="7494807" y="3106277"/>
            <a:ext cx="54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and </a:t>
            </a:r>
            <a:endParaRPr kumimoji="0" lang="en-US" altLang="en-US" sz="1800" b="0" i="0" u="none" strike="noStrike" cap="none" normalizeH="0" baseline="0" dirty="0">
              <a:ln>
                <a:noFill/>
              </a:ln>
              <a:solidFill>
                <a:schemeClr val="tx1"/>
              </a:solidFill>
              <a:effectLst/>
              <a:latin typeface="+mn-lt"/>
            </a:endParaRPr>
          </a:p>
        </p:txBody>
      </p:sp>
      <p:sp>
        <p:nvSpPr>
          <p:cNvPr id="124" name="Rectangle 106">
            <a:extLst>
              <a:ext uri="{FF2B5EF4-FFF2-40B4-BE49-F238E27FC236}">
                <a16:creationId xmlns="" xmlns:a16="http://schemas.microsoft.com/office/drawing/2014/main" id="{51FEA263-D5AD-410D-8894-EC348A4FC01D}"/>
              </a:ext>
            </a:extLst>
          </p:cNvPr>
          <p:cNvSpPr>
            <a:spLocks noChangeArrowheads="1"/>
          </p:cNvSpPr>
          <p:nvPr/>
        </p:nvSpPr>
        <p:spPr bwMode="auto">
          <a:xfrm>
            <a:off x="8051800" y="2670176"/>
            <a:ext cx="766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kamiz</a:t>
            </a:r>
            <a:endParaRPr kumimoji="0" lang="en-US" altLang="en-US" sz="1800" b="0" i="0" u="none" strike="noStrike" cap="none" normalizeH="0" baseline="0">
              <a:ln>
                <a:noFill/>
              </a:ln>
              <a:solidFill>
                <a:schemeClr val="tx1"/>
              </a:solidFill>
              <a:effectLst/>
              <a:latin typeface="+mn-lt"/>
            </a:endParaRPr>
          </a:p>
        </p:txBody>
      </p:sp>
      <p:sp>
        <p:nvSpPr>
          <p:cNvPr id="125" name="Rectangle 107">
            <a:extLst>
              <a:ext uri="{FF2B5EF4-FFF2-40B4-BE49-F238E27FC236}">
                <a16:creationId xmlns="" xmlns:a16="http://schemas.microsoft.com/office/drawing/2014/main" id="{13B6E5E8-4D85-4F02-89CB-7733476684CC}"/>
              </a:ext>
            </a:extLst>
          </p:cNvPr>
          <p:cNvSpPr>
            <a:spLocks noChangeArrowheads="1"/>
          </p:cNvSpPr>
          <p:nvPr/>
        </p:nvSpPr>
        <p:spPr bwMode="auto">
          <a:xfrm>
            <a:off x="8810625" y="2670176"/>
            <a:ext cx="13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26" name="Rectangle 108">
            <a:extLst>
              <a:ext uri="{FF2B5EF4-FFF2-40B4-BE49-F238E27FC236}">
                <a16:creationId xmlns="" xmlns:a16="http://schemas.microsoft.com/office/drawing/2014/main" id="{8B7C43C0-026D-42B2-AE88-7738F5AE0ED4}"/>
              </a:ext>
            </a:extLst>
          </p:cNvPr>
          <p:cNvSpPr>
            <a:spLocks noChangeArrowheads="1"/>
          </p:cNvSpPr>
          <p:nvPr/>
        </p:nvSpPr>
        <p:spPr bwMode="auto">
          <a:xfrm>
            <a:off x="460595" y="3566652"/>
            <a:ext cx="331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(ii) Women wear ordinary</a:t>
            </a:r>
            <a:endParaRPr kumimoji="0" lang="en-US" altLang="en-US" sz="1800" b="0" i="0" u="none" strike="noStrike" cap="none" normalizeH="0" baseline="0" dirty="0">
              <a:ln>
                <a:noFill/>
              </a:ln>
              <a:solidFill>
                <a:schemeClr val="tx1"/>
              </a:solidFill>
              <a:effectLst/>
              <a:latin typeface="+mn-lt"/>
            </a:endParaRPr>
          </a:p>
        </p:txBody>
      </p:sp>
      <p:sp>
        <p:nvSpPr>
          <p:cNvPr id="127" name="Rectangle 109">
            <a:extLst>
              <a:ext uri="{FF2B5EF4-FFF2-40B4-BE49-F238E27FC236}">
                <a16:creationId xmlns="" xmlns:a16="http://schemas.microsoft.com/office/drawing/2014/main" id="{78B1400F-6326-45E6-B98A-10084D1DC0B1}"/>
              </a:ext>
            </a:extLst>
          </p:cNvPr>
          <p:cNvSpPr>
            <a:spLocks noChangeArrowheads="1"/>
          </p:cNvSpPr>
          <p:nvPr/>
        </p:nvSpPr>
        <p:spPr bwMode="auto">
          <a:xfrm>
            <a:off x="3759200" y="3130551"/>
            <a:ext cx="142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a:t>
            </a:r>
            <a:endParaRPr kumimoji="0" lang="en-US" altLang="en-US" sz="1800" b="0" i="0" u="none" strike="noStrike" cap="none" normalizeH="0" baseline="0">
              <a:ln>
                <a:noFill/>
              </a:ln>
              <a:solidFill>
                <a:schemeClr val="tx1"/>
              </a:solidFill>
              <a:effectLst/>
              <a:latin typeface="+mn-lt"/>
            </a:endParaRPr>
          </a:p>
        </p:txBody>
      </p:sp>
      <p:sp>
        <p:nvSpPr>
          <p:cNvPr id="128" name="Rectangle 110">
            <a:extLst>
              <a:ext uri="{FF2B5EF4-FFF2-40B4-BE49-F238E27FC236}">
                <a16:creationId xmlns="" xmlns:a16="http://schemas.microsoft.com/office/drawing/2014/main" id="{171C991D-E111-4728-83B2-BF7C18FBAC7F}"/>
              </a:ext>
            </a:extLst>
          </p:cNvPr>
          <p:cNvSpPr>
            <a:spLocks noChangeArrowheads="1"/>
          </p:cNvSpPr>
          <p:nvPr/>
        </p:nvSpPr>
        <p:spPr bwMode="auto">
          <a:xfrm>
            <a:off x="3884832" y="3566652"/>
            <a:ext cx="505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colored saree and men wear Jeans and T</a:t>
            </a:r>
            <a:endParaRPr kumimoji="0" lang="en-US" altLang="en-US" sz="1800" b="0" i="0" u="none" strike="noStrike" cap="none" normalizeH="0" baseline="0" dirty="0">
              <a:ln>
                <a:noFill/>
              </a:ln>
              <a:solidFill>
                <a:schemeClr val="tx1"/>
              </a:solidFill>
              <a:effectLst/>
              <a:latin typeface="+mn-lt"/>
            </a:endParaRPr>
          </a:p>
        </p:txBody>
      </p:sp>
      <p:sp>
        <p:nvSpPr>
          <p:cNvPr id="129" name="Rectangle 111">
            <a:extLst>
              <a:ext uri="{FF2B5EF4-FFF2-40B4-BE49-F238E27FC236}">
                <a16:creationId xmlns="" xmlns:a16="http://schemas.microsoft.com/office/drawing/2014/main" id="{5D2A3565-3650-450D-A118-3956021772F7}"/>
              </a:ext>
            </a:extLst>
          </p:cNvPr>
          <p:cNvSpPr>
            <a:spLocks noChangeArrowheads="1"/>
          </p:cNvSpPr>
          <p:nvPr/>
        </p:nvSpPr>
        <p:spPr bwMode="auto">
          <a:xfrm>
            <a:off x="8909050" y="3130551"/>
            <a:ext cx="142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a:t>
            </a:r>
            <a:endParaRPr kumimoji="0" lang="en-US" altLang="en-US" sz="1800" b="0" i="0" u="none" strike="noStrike" cap="none" normalizeH="0" baseline="0">
              <a:ln>
                <a:noFill/>
              </a:ln>
              <a:solidFill>
                <a:schemeClr val="tx1"/>
              </a:solidFill>
              <a:effectLst/>
              <a:latin typeface="+mn-lt"/>
            </a:endParaRPr>
          </a:p>
        </p:txBody>
      </p:sp>
      <p:sp>
        <p:nvSpPr>
          <p:cNvPr id="130" name="Rectangle 112">
            <a:extLst>
              <a:ext uri="{FF2B5EF4-FFF2-40B4-BE49-F238E27FC236}">
                <a16:creationId xmlns="" xmlns:a16="http://schemas.microsoft.com/office/drawing/2014/main" id="{A532246E-90E8-4790-B6EB-DF194B166373}"/>
              </a:ext>
            </a:extLst>
          </p:cNvPr>
          <p:cNvSpPr>
            <a:spLocks noChangeArrowheads="1"/>
          </p:cNvSpPr>
          <p:nvPr/>
        </p:nvSpPr>
        <p:spPr bwMode="auto">
          <a:xfrm>
            <a:off x="9034682" y="3566652"/>
            <a:ext cx="63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shirt.</a:t>
            </a:r>
            <a:endParaRPr kumimoji="0" lang="en-US" altLang="en-US" sz="1800" b="0" i="0" u="none" strike="noStrike" cap="none" normalizeH="0" baseline="0" dirty="0">
              <a:ln>
                <a:noFill/>
              </a:ln>
              <a:solidFill>
                <a:schemeClr val="tx1"/>
              </a:solidFill>
              <a:effectLst/>
              <a:latin typeface="+mn-lt"/>
            </a:endParaRPr>
          </a:p>
        </p:txBody>
      </p:sp>
      <p:sp>
        <p:nvSpPr>
          <p:cNvPr id="131" name="Rectangle 113">
            <a:extLst>
              <a:ext uri="{FF2B5EF4-FFF2-40B4-BE49-F238E27FC236}">
                <a16:creationId xmlns="" xmlns:a16="http://schemas.microsoft.com/office/drawing/2014/main" id="{45CB8B80-A9BA-44A3-AF4C-90D27BFF4485}"/>
              </a:ext>
            </a:extLst>
          </p:cNvPr>
          <p:cNvSpPr>
            <a:spLocks noChangeArrowheads="1"/>
          </p:cNvSpPr>
          <p:nvPr/>
        </p:nvSpPr>
        <p:spPr bwMode="auto">
          <a:xfrm>
            <a:off x="460595" y="4023852"/>
            <a:ext cx="964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(iii) Women wear white sarees with red borders and men wear pajamas and </a:t>
            </a:r>
            <a:endParaRPr kumimoji="0" lang="en-US" altLang="en-US" sz="1800" b="0" i="0" u="none" strike="noStrike" cap="none" normalizeH="0" baseline="0" dirty="0">
              <a:ln>
                <a:noFill/>
              </a:ln>
              <a:solidFill>
                <a:schemeClr val="tx1"/>
              </a:solidFill>
              <a:effectLst/>
              <a:latin typeface="+mn-lt"/>
            </a:endParaRPr>
          </a:p>
        </p:txBody>
      </p:sp>
      <p:sp>
        <p:nvSpPr>
          <p:cNvPr id="132" name="Rectangle 114">
            <a:extLst>
              <a:ext uri="{FF2B5EF4-FFF2-40B4-BE49-F238E27FC236}">
                <a16:creationId xmlns="" xmlns:a16="http://schemas.microsoft.com/office/drawing/2014/main" id="{55C0B612-31E1-4790-B71B-E601FAD4B6BA}"/>
              </a:ext>
            </a:extLst>
          </p:cNvPr>
          <p:cNvSpPr>
            <a:spLocks noChangeArrowheads="1"/>
          </p:cNvSpPr>
          <p:nvPr/>
        </p:nvSpPr>
        <p:spPr bwMode="auto">
          <a:xfrm>
            <a:off x="10010995" y="4023852"/>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panjabis</a:t>
            </a:r>
            <a:endParaRPr kumimoji="0" lang="en-US" altLang="en-US" sz="1800" b="0" i="0" u="none" strike="noStrike" cap="none" normalizeH="0" baseline="0">
              <a:ln>
                <a:noFill/>
              </a:ln>
              <a:solidFill>
                <a:schemeClr val="tx1"/>
              </a:solidFill>
              <a:effectLst/>
              <a:latin typeface="+mn-lt"/>
            </a:endParaRPr>
          </a:p>
        </p:txBody>
      </p:sp>
      <p:sp>
        <p:nvSpPr>
          <p:cNvPr id="133" name="Rectangle 115">
            <a:extLst>
              <a:ext uri="{FF2B5EF4-FFF2-40B4-BE49-F238E27FC236}">
                <a16:creationId xmlns="" xmlns:a16="http://schemas.microsoft.com/office/drawing/2014/main" id="{AAE9A36B-C66E-4B62-9869-E1A5D3FB6B28}"/>
              </a:ext>
            </a:extLst>
          </p:cNvPr>
          <p:cNvSpPr>
            <a:spLocks noChangeArrowheads="1"/>
          </p:cNvSpPr>
          <p:nvPr/>
        </p:nvSpPr>
        <p:spPr bwMode="auto">
          <a:xfrm>
            <a:off x="11068050" y="3587751"/>
            <a:ext cx="13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mn-lt"/>
              </a:rPr>
              <a:t>. </a:t>
            </a:r>
            <a:endParaRPr kumimoji="0" lang="en-US" altLang="en-US" sz="1800" b="0" i="0" u="none" strike="noStrike" cap="none" normalizeH="0" baseline="0">
              <a:ln>
                <a:noFill/>
              </a:ln>
              <a:solidFill>
                <a:schemeClr val="tx1"/>
              </a:solidFill>
              <a:effectLst/>
              <a:latin typeface="+mn-lt"/>
            </a:endParaRPr>
          </a:p>
        </p:txBody>
      </p:sp>
      <p:sp>
        <p:nvSpPr>
          <p:cNvPr id="134" name="Rectangle 116">
            <a:extLst>
              <a:ext uri="{FF2B5EF4-FFF2-40B4-BE49-F238E27FC236}">
                <a16:creationId xmlns="" xmlns:a16="http://schemas.microsoft.com/office/drawing/2014/main" id="{495D6533-58D4-475D-8659-55F650AB9B5B}"/>
              </a:ext>
            </a:extLst>
          </p:cNvPr>
          <p:cNvSpPr>
            <a:spLocks noChangeArrowheads="1"/>
          </p:cNvSpPr>
          <p:nvPr/>
        </p:nvSpPr>
        <p:spPr bwMode="auto">
          <a:xfrm>
            <a:off x="460595" y="4479464"/>
            <a:ext cx="706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FFFF"/>
                </a:solidFill>
                <a:effectLst/>
                <a:latin typeface="+mn-lt"/>
              </a:rPr>
              <a:t>(iv) Men and women both wear modern shirt and pants.</a:t>
            </a:r>
            <a:endParaRPr kumimoji="0" lang="en-US" altLang="en-US" sz="1800" b="0" i="0" u="none" strike="noStrike" cap="none" normalizeH="0" baseline="0" dirty="0">
              <a:ln>
                <a:noFill/>
              </a:ln>
              <a:solidFill>
                <a:schemeClr val="tx1"/>
              </a:solidFill>
              <a:effectLst/>
              <a:latin typeface="+mn-lt"/>
            </a:endParaRPr>
          </a:p>
        </p:txBody>
      </p:sp>
      <p:sp>
        <p:nvSpPr>
          <p:cNvPr id="135" name="Rectangle 39">
            <a:extLst>
              <a:ext uri="{FF2B5EF4-FFF2-40B4-BE49-F238E27FC236}">
                <a16:creationId xmlns="" xmlns:a16="http://schemas.microsoft.com/office/drawing/2014/main" id="{2022FEC5-460C-4765-ADF9-9ED409DDFDA5}"/>
              </a:ext>
            </a:extLst>
          </p:cNvPr>
          <p:cNvSpPr>
            <a:spLocks noChangeArrowheads="1"/>
          </p:cNvSpPr>
          <p:nvPr/>
        </p:nvSpPr>
        <p:spPr bwMode="auto">
          <a:xfrm>
            <a:off x="386152" y="5236975"/>
            <a:ext cx="11343955" cy="58102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solidFill>
                  <a:schemeClr val="bg1"/>
                </a:solidFill>
              </a:rPr>
              <a:t>c) The celebration of </a:t>
            </a:r>
            <a:r>
              <a:rPr lang="en-US" sz="3200" dirty="0" err="1">
                <a:solidFill>
                  <a:schemeClr val="bg1"/>
                </a:solidFill>
              </a:rPr>
              <a:t>Pahela</a:t>
            </a:r>
            <a:r>
              <a:rPr lang="en-US" sz="3200" dirty="0">
                <a:solidFill>
                  <a:schemeClr val="bg1"/>
                </a:solidFill>
              </a:rPr>
              <a:t> </a:t>
            </a:r>
            <a:r>
              <a:rPr lang="en-US" sz="3200" dirty="0" err="1">
                <a:solidFill>
                  <a:schemeClr val="bg1"/>
                </a:solidFill>
              </a:rPr>
              <a:t>Boishakh</a:t>
            </a:r>
            <a:r>
              <a:rPr lang="en-US" sz="3200" dirty="0">
                <a:solidFill>
                  <a:schemeClr val="bg1"/>
                </a:solidFill>
              </a:rPr>
              <a:t> is described by the word</a:t>
            </a:r>
            <a:endParaRPr lang="en-US" dirty="0">
              <a:solidFill>
                <a:schemeClr val="bg1"/>
              </a:solidFill>
            </a:endParaRPr>
          </a:p>
        </p:txBody>
      </p:sp>
      <p:sp>
        <p:nvSpPr>
          <p:cNvPr id="136" name="Rectangle 40">
            <a:extLst>
              <a:ext uri="{FF2B5EF4-FFF2-40B4-BE49-F238E27FC236}">
                <a16:creationId xmlns="" xmlns:a16="http://schemas.microsoft.com/office/drawing/2014/main" id="{7028E21B-5A13-4E7A-B08F-AC8C1AEE9286}"/>
              </a:ext>
            </a:extLst>
          </p:cNvPr>
          <p:cNvSpPr>
            <a:spLocks noChangeArrowheads="1"/>
          </p:cNvSpPr>
          <p:nvPr/>
        </p:nvSpPr>
        <p:spPr bwMode="auto">
          <a:xfrm>
            <a:off x="385714" y="5844766"/>
            <a:ext cx="2836382" cy="581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solidFill>
                  <a:schemeClr val="bg1"/>
                </a:solidFill>
              </a:rPr>
              <a:t>(</a:t>
            </a:r>
            <a:r>
              <a:rPr lang="en-US" sz="2800" dirty="0" err="1">
                <a:solidFill>
                  <a:schemeClr val="bg1"/>
                </a:solidFill>
              </a:rPr>
              <a:t>i</a:t>
            </a:r>
            <a:r>
              <a:rPr lang="en-US" sz="2800" dirty="0">
                <a:solidFill>
                  <a:schemeClr val="bg1"/>
                </a:solidFill>
              </a:rPr>
              <a:t>) pensive </a:t>
            </a:r>
            <a:endParaRPr lang="en-US" dirty="0">
              <a:solidFill>
                <a:schemeClr val="bg1"/>
              </a:solidFill>
            </a:endParaRPr>
          </a:p>
        </p:txBody>
      </p:sp>
      <p:sp>
        <p:nvSpPr>
          <p:cNvPr id="137" name="Rectangle 41">
            <a:extLst>
              <a:ext uri="{FF2B5EF4-FFF2-40B4-BE49-F238E27FC236}">
                <a16:creationId xmlns="" xmlns:a16="http://schemas.microsoft.com/office/drawing/2014/main" id="{C71465E9-890F-4397-9245-9463B2D7CD70}"/>
              </a:ext>
            </a:extLst>
          </p:cNvPr>
          <p:cNvSpPr>
            <a:spLocks noChangeArrowheads="1"/>
          </p:cNvSpPr>
          <p:nvPr/>
        </p:nvSpPr>
        <p:spPr bwMode="auto">
          <a:xfrm>
            <a:off x="3277920" y="5844766"/>
            <a:ext cx="2862263" cy="5810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solidFill>
                  <a:schemeClr val="bg1"/>
                </a:solidFill>
              </a:rPr>
              <a:t>(ii) contemplative </a:t>
            </a:r>
            <a:endParaRPr lang="en-US" dirty="0">
              <a:solidFill>
                <a:schemeClr val="bg1"/>
              </a:solidFill>
            </a:endParaRPr>
          </a:p>
        </p:txBody>
      </p:sp>
      <p:sp>
        <p:nvSpPr>
          <p:cNvPr id="138" name="Rectangle 42">
            <a:extLst>
              <a:ext uri="{FF2B5EF4-FFF2-40B4-BE49-F238E27FC236}">
                <a16:creationId xmlns="" xmlns:a16="http://schemas.microsoft.com/office/drawing/2014/main" id="{5550F577-5687-4550-855D-51AC721B706D}"/>
              </a:ext>
            </a:extLst>
          </p:cNvPr>
          <p:cNvSpPr>
            <a:spLocks noChangeArrowheads="1"/>
          </p:cNvSpPr>
          <p:nvPr/>
        </p:nvSpPr>
        <p:spPr bwMode="auto">
          <a:xfrm>
            <a:off x="6182606" y="5832066"/>
            <a:ext cx="2863850"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 dreary </a:t>
            </a:r>
            <a:endParaRPr lang="en-US" dirty="0">
              <a:solidFill>
                <a:schemeClr val="bg1"/>
              </a:solidFill>
            </a:endParaRPr>
          </a:p>
        </p:txBody>
      </p:sp>
      <p:sp>
        <p:nvSpPr>
          <p:cNvPr id="139" name="Rectangle 43">
            <a:extLst>
              <a:ext uri="{FF2B5EF4-FFF2-40B4-BE49-F238E27FC236}">
                <a16:creationId xmlns="" xmlns:a16="http://schemas.microsoft.com/office/drawing/2014/main" id="{ADE3D620-633F-4E3C-AC41-768DB68C7A7E}"/>
              </a:ext>
            </a:extLst>
          </p:cNvPr>
          <p:cNvSpPr>
            <a:spLocks noChangeArrowheads="1"/>
          </p:cNvSpPr>
          <p:nvPr/>
        </p:nvSpPr>
        <p:spPr bwMode="auto">
          <a:xfrm>
            <a:off x="9088440" y="5832286"/>
            <a:ext cx="2658083"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solidFill>
                  <a:schemeClr val="bg1"/>
                </a:solidFill>
              </a:rPr>
              <a:t>(iv) festive </a:t>
            </a:r>
            <a:endParaRPr lang="en-US" dirty="0">
              <a:solidFill>
                <a:schemeClr val="bg1"/>
              </a:solidFill>
            </a:endParaRPr>
          </a:p>
        </p:txBody>
      </p:sp>
      <p:sp>
        <p:nvSpPr>
          <p:cNvPr id="140" name="Line 47">
            <a:extLst>
              <a:ext uri="{FF2B5EF4-FFF2-40B4-BE49-F238E27FC236}">
                <a16:creationId xmlns="" xmlns:a16="http://schemas.microsoft.com/office/drawing/2014/main" id="{1447C0A4-B842-4AB8-9C90-04BE02BC60DC}"/>
              </a:ext>
            </a:extLst>
          </p:cNvPr>
          <p:cNvSpPr>
            <a:spLocks noChangeShapeType="1"/>
          </p:cNvSpPr>
          <p:nvPr/>
        </p:nvSpPr>
        <p:spPr bwMode="auto">
          <a:xfrm>
            <a:off x="379802" y="6605791"/>
            <a:ext cx="114665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50">
            <a:extLst>
              <a:ext uri="{FF2B5EF4-FFF2-40B4-BE49-F238E27FC236}">
                <a16:creationId xmlns="" xmlns:a16="http://schemas.microsoft.com/office/drawing/2014/main" id="{33AB4C73-7E0F-4D6E-B7D9-D74018E1E2D4}"/>
              </a:ext>
            </a:extLst>
          </p:cNvPr>
          <p:cNvSpPr>
            <a:spLocks noChangeShapeType="1"/>
          </p:cNvSpPr>
          <p:nvPr/>
        </p:nvSpPr>
        <p:spPr bwMode="auto">
          <a:xfrm>
            <a:off x="267260" y="4997825"/>
            <a:ext cx="114665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773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3"/>
                                        </p:tgtEl>
                                        <p:attrNameLst>
                                          <p:attrName>fillcolor</p:attrName>
                                        </p:attrNameLst>
                                      </p:cBhvr>
                                      <p:to>
                                        <a:srgbClr val="00B050"/>
                                      </p:to>
                                    </p:animClr>
                                    <p:set>
                                      <p:cBhvr>
                                        <p:cTn id="32" dur="500" fill="hold"/>
                                        <p:tgtEl>
                                          <p:spTgt spid="53"/>
                                        </p:tgtEl>
                                        <p:attrNameLst>
                                          <p:attrName>fill.type</p:attrName>
                                        </p:attrNameLst>
                                      </p:cBhvr>
                                      <p:to>
                                        <p:strVal val="solid"/>
                                      </p:to>
                                    </p:set>
                                    <p:set>
                                      <p:cBhvr>
                                        <p:cTn id="33" dur="500" fill="hold"/>
                                        <p:tgtEl>
                                          <p:spTgt spid="53"/>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left)">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left)">
                                      <p:cBhvr>
                                        <p:cTn id="48" dur="500"/>
                                        <p:tgtEl>
                                          <p:spTgt spid="10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wipe(left)">
                                      <p:cBhvr>
                                        <p:cTn id="53" dur="500"/>
                                        <p:tgtEl>
                                          <p:spTgt spid="10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ipe(left)">
                                      <p:cBhvr>
                                        <p:cTn id="58" dur="500"/>
                                        <p:tgtEl>
                                          <p:spTgt spid="10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5"/>
                                        </p:tgtEl>
                                        <p:attrNameLst>
                                          <p:attrName>fillcolor</p:attrName>
                                        </p:attrNameLst>
                                      </p:cBhvr>
                                      <p:to>
                                        <a:srgbClr val="00B050"/>
                                      </p:to>
                                    </p:animClr>
                                    <p:set>
                                      <p:cBhvr>
                                        <p:cTn id="63" dur="2000" fill="hold"/>
                                        <p:tgtEl>
                                          <p:spTgt spid="105"/>
                                        </p:tgtEl>
                                        <p:attrNameLst>
                                          <p:attrName>fill.type</p:attrName>
                                        </p:attrNameLst>
                                      </p:cBhvr>
                                      <p:to>
                                        <p:strVal val="solid"/>
                                      </p:to>
                                    </p:set>
                                    <p:set>
                                      <p:cBhvr>
                                        <p:cTn id="64" dur="2000" fill="hold"/>
                                        <p:tgtEl>
                                          <p:spTgt spid="105"/>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2"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wipe(left)">
                                      <p:cBhvr>
                                        <p:cTn id="69" dur="500"/>
                                        <p:tgtEl>
                                          <p:spTgt spid="13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36"/>
                                        </p:tgtEl>
                                        <p:attrNameLst>
                                          <p:attrName>style.visibility</p:attrName>
                                        </p:attrNameLst>
                                      </p:cBhvr>
                                      <p:to>
                                        <p:strVal val="visible"/>
                                      </p:to>
                                    </p:set>
                                    <p:animEffect transition="in" filter="wipe(left)">
                                      <p:cBhvr>
                                        <p:cTn id="74" dur="500"/>
                                        <p:tgtEl>
                                          <p:spTgt spid="1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wipe(left)">
                                      <p:cBhvr>
                                        <p:cTn id="79" dur="500"/>
                                        <p:tgtEl>
                                          <p:spTgt spid="1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wipe(left)">
                                      <p:cBhvr>
                                        <p:cTn id="84" dur="500"/>
                                        <p:tgtEl>
                                          <p:spTgt spid="1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39"/>
                                        </p:tgtEl>
                                        <p:attrNameLst>
                                          <p:attrName>style.visibility</p:attrName>
                                        </p:attrNameLst>
                                      </p:cBhvr>
                                      <p:to>
                                        <p:strVal val="visible"/>
                                      </p:to>
                                    </p:set>
                                    <p:animEffect transition="in" filter="wipe(left)">
                                      <p:cBhvr>
                                        <p:cTn id="89" dur="500"/>
                                        <p:tgtEl>
                                          <p:spTgt spid="139"/>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mph" presetSubtype="2" fill="hold" nodeType="clickEffect">
                                  <p:stCondLst>
                                    <p:cond delay="0"/>
                                  </p:stCondLst>
                                  <p:childTnLst>
                                    <p:animClr clrSpc="rgb" dir="cw">
                                      <p:cBhvr>
                                        <p:cTn id="93" dur="2000" fill="hold"/>
                                        <p:tgtEl>
                                          <p:spTgt spid="139"/>
                                        </p:tgtEl>
                                        <p:attrNameLst>
                                          <p:attrName>fillcolor</p:attrName>
                                        </p:attrNameLst>
                                      </p:cBhvr>
                                      <p:to>
                                        <a:srgbClr val="00B050"/>
                                      </p:to>
                                    </p:animClr>
                                    <p:set>
                                      <p:cBhvr>
                                        <p:cTn id="94" dur="2000" fill="hold"/>
                                        <p:tgtEl>
                                          <p:spTgt spid="139"/>
                                        </p:tgtEl>
                                        <p:attrNameLst>
                                          <p:attrName>fill.type</p:attrName>
                                        </p:attrNameLst>
                                      </p:cBhvr>
                                      <p:to>
                                        <p:strVal val="solid"/>
                                      </p:to>
                                    </p:set>
                                    <p:set>
                                      <p:cBhvr>
                                        <p:cTn id="95" dur="2000" fill="hold"/>
                                        <p:tgtEl>
                                          <p:spTgt spid="139"/>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102" grpId="0" animBg="1"/>
      <p:bldP spid="103" grpId="0" animBg="1"/>
      <p:bldP spid="104" grpId="0" animBg="1"/>
      <p:bldP spid="105" grpId="0" animBg="1"/>
      <p:bldP spid="106" grpId="0" animBg="1"/>
      <p:bldP spid="135" grpId="0" animBg="1"/>
      <p:bldP spid="136" grpId="0" animBg="1"/>
      <p:bldP spid="137" grpId="0" animBg="1"/>
      <p:bldP spid="138" grpId="0" animBg="1"/>
      <p:bldP spid="1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CFA0F4D-5E58-40A7-8F5E-B2CF93FC8E10}"/>
              </a:ext>
            </a:extLst>
          </p:cNvPr>
          <p:cNvSpPr txBox="1"/>
          <p:nvPr/>
        </p:nvSpPr>
        <p:spPr>
          <a:xfrm>
            <a:off x="379828" y="196943"/>
            <a:ext cx="11605846" cy="461665"/>
          </a:xfrm>
          <a:prstGeom prst="rect">
            <a:avLst/>
          </a:prstGeom>
          <a:solidFill>
            <a:srgbClr val="FF0066"/>
          </a:solidFill>
        </p:spPr>
        <p:txBody>
          <a:bodyPr wrap="square" rtlCol="0">
            <a:spAutoFit/>
          </a:bodyPr>
          <a:lstStyle/>
          <a:p>
            <a:r>
              <a:rPr lang="en-US" sz="2400" dirty="0">
                <a:solidFill>
                  <a:schemeClr val="bg1"/>
                </a:solidFill>
              </a:rPr>
              <a:t>d) ‘Often they symbolize contemporary worries or happiness?” It means that:</a:t>
            </a:r>
          </a:p>
        </p:txBody>
      </p:sp>
      <p:sp>
        <p:nvSpPr>
          <p:cNvPr id="8" name="Rectangle 5">
            <a:extLst>
              <a:ext uri="{FF2B5EF4-FFF2-40B4-BE49-F238E27FC236}">
                <a16:creationId xmlns="" xmlns:a16="http://schemas.microsoft.com/office/drawing/2014/main" id="{459D5188-43DD-42EC-B75C-93208EC0B8A5}"/>
              </a:ext>
            </a:extLst>
          </p:cNvPr>
          <p:cNvSpPr>
            <a:spLocks noChangeArrowheads="1"/>
          </p:cNvSpPr>
          <p:nvPr/>
        </p:nvSpPr>
        <p:spPr bwMode="auto">
          <a:xfrm>
            <a:off x="1487600" y="768822"/>
            <a:ext cx="9485897"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a:t>
            </a:r>
            <a:r>
              <a:rPr lang="en-US" sz="2400" dirty="0" err="1">
                <a:solidFill>
                  <a:schemeClr val="bg1"/>
                </a:solidFill>
              </a:rPr>
              <a:t>i</a:t>
            </a:r>
            <a:r>
              <a:rPr lang="en-US" sz="2400" dirty="0">
                <a:solidFill>
                  <a:schemeClr val="bg1"/>
                </a:solidFill>
              </a:rPr>
              <a:t>)  The mask entertain people with expressions of happiness or worries. </a:t>
            </a:r>
          </a:p>
        </p:txBody>
      </p:sp>
      <p:sp>
        <p:nvSpPr>
          <p:cNvPr id="9" name="Rectangle 6">
            <a:extLst>
              <a:ext uri="{FF2B5EF4-FFF2-40B4-BE49-F238E27FC236}">
                <a16:creationId xmlns="" xmlns:a16="http://schemas.microsoft.com/office/drawing/2014/main" id="{2E364056-FF44-48CA-A766-1C521457D0F3}"/>
              </a:ext>
            </a:extLst>
          </p:cNvPr>
          <p:cNvSpPr>
            <a:spLocks noChangeArrowheads="1"/>
          </p:cNvSpPr>
          <p:nvPr/>
        </p:nvSpPr>
        <p:spPr bwMode="auto">
          <a:xfrm>
            <a:off x="1487600" y="1170277"/>
            <a:ext cx="9470907"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  They put on masks to scare people. </a:t>
            </a:r>
          </a:p>
        </p:txBody>
      </p:sp>
      <p:sp>
        <p:nvSpPr>
          <p:cNvPr id="10" name="Rectangle 7">
            <a:extLst>
              <a:ext uri="{FF2B5EF4-FFF2-40B4-BE49-F238E27FC236}">
                <a16:creationId xmlns="" xmlns:a16="http://schemas.microsoft.com/office/drawing/2014/main" id="{9DD0CD22-5083-4BF0-A0B8-03D488C9CA2E}"/>
              </a:ext>
            </a:extLst>
          </p:cNvPr>
          <p:cNvSpPr>
            <a:spLocks noChangeArrowheads="1"/>
          </p:cNvSpPr>
          <p:nvPr/>
        </p:nvSpPr>
        <p:spPr bwMode="auto">
          <a:xfrm>
            <a:off x="1487600" y="1499548"/>
            <a:ext cx="9470907"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solidFill>
                  <a:schemeClr val="bg1"/>
                </a:solidFill>
              </a:rPr>
              <a:t>(iii) The masks represents the current joy  or prevalent worry.</a:t>
            </a:r>
          </a:p>
        </p:txBody>
      </p:sp>
      <p:sp>
        <p:nvSpPr>
          <p:cNvPr id="11" name="Rectangle 8">
            <a:extLst>
              <a:ext uri="{FF2B5EF4-FFF2-40B4-BE49-F238E27FC236}">
                <a16:creationId xmlns="" xmlns:a16="http://schemas.microsoft.com/office/drawing/2014/main" id="{DC40FBFA-CE34-4953-9AA9-D58EA454CDFC}"/>
              </a:ext>
            </a:extLst>
          </p:cNvPr>
          <p:cNvSpPr>
            <a:spLocks noChangeArrowheads="1"/>
          </p:cNvSpPr>
          <p:nvPr/>
        </p:nvSpPr>
        <p:spPr bwMode="auto">
          <a:xfrm>
            <a:off x="1487600" y="1886013"/>
            <a:ext cx="9470906"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(iv) They put on masks on faces of sorrow or joy</a:t>
            </a:r>
          </a:p>
        </p:txBody>
      </p:sp>
      <p:sp>
        <p:nvSpPr>
          <p:cNvPr id="13" name="Line 10">
            <a:extLst>
              <a:ext uri="{FF2B5EF4-FFF2-40B4-BE49-F238E27FC236}">
                <a16:creationId xmlns="" xmlns:a16="http://schemas.microsoft.com/office/drawing/2014/main" id="{42B8C41D-0FAB-4686-8186-DFEABE5AB110}"/>
              </a:ext>
            </a:extLst>
          </p:cNvPr>
          <p:cNvSpPr>
            <a:spLocks noChangeShapeType="1"/>
          </p:cNvSpPr>
          <p:nvPr/>
        </p:nvSpPr>
        <p:spPr bwMode="auto">
          <a:xfrm>
            <a:off x="349250" y="1865313"/>
            <a:ext cx="11530013" cy="0"/>
          </a:xfrm>
          <a:prstGeom prst="line">
            <a:avLst/>
          </a:prstGeom>
          <a:solidFill>
            <a:schemeClr val="tx1"/>
          </a:solidFill>
          <a:ln w="1270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3">
            <a:extLst>
              <a:ext uri="{FF2B5EF4-FFF2-40B4-BE49-F238E27FC236}">
                <a16:creationId xmlns="" xmlns:a16="http://schemas.microsoft.com/office/drawing/2014/main" id="{309F5E68-BB62-4F70-83A4-28986C18CF99}"/>
              </a:ext>
            </a:extLst>
          </p:cNvPr>
          <p:cNvSpPr>
            <a:spLocks noChangeShapeType="1"/>
          </p:cNvSpPr>
          <p:nvPr/>
        </p:nvSpPr>
        <p:spPr bwMode="auto">
          <a:xfrm>
            <a:off x="11872913" y="1116013"/>
            <a:ext cx="0" cy="1498600"/>
          </a:xfrm>
          <a:prstGeom prst="line">
            <a:avLst/>
          </a:prstGeom>
          <a:solidFill>
            <a:schemeClr val="tx1"/>
          </a:solidFill>
          <a:ln w="1270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Line 15">
            <a:extLst>
              <a:ext uri="{FF2B5EF4-FFF2-40B4-BE49-F238E27FC236}">
                <a16:creationId xmlns="" xmlns:a16="http://schemas.microsoft.com/office/drawing/2014/main" id="{3D6D8E28-A734-4B64-9454-79CC83474D5D}"/>
              </a:ext>
            </a:extLst>
          </p:cNvPr>
          <p:cNvSpPr>
            <a:spLocks noChangeShapeType="1"/>
          </p:cNvSpPr>
          <p:nvPr/>
        </p:nvSpPr>
        <p:spPr bwMode="auto">
          <a:xfrm>
            <a:off x="259309" y="3507673"/>
            <a:ext cx="11530013" cy="0"/>
          </a:xfrm>
          <a:prstGeom prst="line">
            <a:avLst/>
          </a:prstGeom>
          <a:solidFill>
            <a:schemeClr val="tx1"/>
          </a:solidFill>
          <a:ln w="1270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 xmlns:a16="http://schemas.microsoft.com/office/drawing/2014/main" id="{68B5029C-B4ED-4F1D-A4AA-DE2E55A698C3}"/>
              </a:ext>
            </a:extLst>
          </p:cNvPr>
          <p:cNvSpPr txBox="1"/>
          <p:nvPr/>
        </p:nvSpPr>
        <p:spPr>
          <a:xfrm>
            <a:off x="363414" y="2304747"/>
            <a:ext cx="11509719" cy="830997"/>
          </a:xfrm>
          <a:prstGeom prst="rect">
            <a:avLst/>
          </a:prstGeom>
          <a:solidFill>
            <a:srgbClr val="FF0066"/>
          </a:solidFill>
        </p:spPr>
        <p:txBody>
          <a:bodyPr wrap="square" rtlCol="0">
            <a:spAutoFit/>
          </a:bodyPr>
          <a:lstStyle/>
          <a:p>
            <a:r>
              <a:rPr lang="en-US" sz="2400" dirty="0">
                <a:solidFill>
                  <a:schemeClr val="bg1"/>
                </a:solidFill>
              </a:rPr>
              <a:t>e) In paragraph 3, it is said, “Artists also sing traditional folk songs, and display classical    </a:t>
            </a:r>
          </a:p>
          <a:p>
            <a:r>
              <a:rPr lang="en-US" sz="2400" dirty="0">
                <a:solidFill>
                  <a:schemeClr val="bg1"/>
                </a:solidFill>
              </a:rPr>
              <a:t>    dances with the rhythm of musical instruments.” It means that:</a:t>
            </a:r>
          </a:p>
        </p:txBody>
      </p:sp>
      <p:sp>
        <p:nvSpPr>
          <p:cNvPr id="39" name="Rectangle 19">
            <a:extLst>
              <a:ext uri="{FF2B5EF4-FFF2-40B4-BE49-F238E27FC236}">
                <a16:creationId xmlns="" xmlns:a16="http://schemas.microsoft.com/office/drawing/2014/main" id="{6ADEC2E9-2094-4650-A25D-BE44435C52C6}"/>
              </a:ext>
            </a:extLst>
          </p:cNvPr>
          <p:cNvSpPr>
            <a:spLocks noChangeArrowheads="1"/>
          </p:cNvSpPr>
          <p:nvPr/>
        </p:nvSpPr>
        <p:spPr bwMode="auto">
          <a:xfrm>
            <a:off x="2079626" y="3145932"/>
            <a:ext cx="8128000"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a:t>
            </a:r>
            <a:r>
              <a:rPr lang="en-US" sz="2400" dirty="0" err="1">
                <a:solidFill>
                  <a:schemeClr val="bg1"/>
                </a:solidFill>
              </a:rPr>
              <a:t>i</a:t>
            </a:r>
            <a:r>
              <a:rPr lang="en-US" sz="2400" dirty="0">
                <a:solidFill>
                  <a:schemeClr val="bg1"/>
                </a:solidFill>
              </a:rPr>
              <a:t>)  Artists at first sing and then dance</a:t>
            </a:r>
          </a:p>
        </p:txBody>
      </p:sp>
      <p:sp>
        <p:nvSpPr>
          <p:cNvPr id="40" name="Rectangle 20">
            <a:extLst>
              <a:ext uri="{FF2B5EF4-FFF2-40B4-BE49-F238E27FC236}">
                <a16:creationId xmlns="" xmlns:a16="http://schemas.microsoft.com/office/drawing/2014/main" id="{7E145F0D-18A1-429A-A375-D08D7B67C234}"/>
              </a:ext>
            </a:extLst>
          </p:cNvPr>
          <p:cNvSpPr>
            <a:spLocks noChangeArrowheads="1"/>
          </p:cNvSpPr>
          <p:nvPr/>
        </p:nvSpPr>
        <p:spPr bwMode="auto">
          <a:xfrm>
            <a:off x="2079625" y="3516917"/>
            <a:ext cx="8128000" cy="400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 Artists at first dance and then sing</a:t>
            </a:r>
          </a:p>
        </p:txBody>
      </p:sp>
      <p:sp>
        <p:nvSpPr>
          <p:cNvPr id="41" name="Rectangle 21">
            <a:extLst>
              <a:ext uri="{FF2B5EF4-FFF2-40B4-BE49-F238E27FC236}">
                <a16:creationId xmlns="" xmlns:a16="http://schemas.microsoft.com/office/drawing/2014/main" id="{1408A1DC-8E59-4154-825F-B02BCC23B8C2}"/>
              </a:ext>
            </a:extLst>
          </p:cNvPr>
          <p:cNvSpPr>
            <a:spLocks noChangeArrowheads="1"/>
          </p:cNvSpPr>
          <p:nvPr/>
        </p:nvSpPr>
        <p:spPr bwMode="auto">
          <a:xfrm>
            <a:off x="2079626" y="3931089"/>
            <a:ext cx="81280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(iii) Artists do not perform their dance with singing</a:t>
            </a:r>
          </a:p>
        </p:txBody>
      </p:sp>
      <p:sp>
        <p:nvSpPr>
          <p:cNvPr id="42" name="Rectangle 22">
            <a:extLst>
              <a:ext uri="{FF2B5EF4-FFF2-40B4-BE49-F238E27FC236}">
                <a16:creationId xmlns="" xmlns:a16="http://schemas.microsoft.com/office/drawing/2014/main" id="{27D895BD-FBF8-48EC-9389-AF4EBBFAC751}"/>
              </a:ext>
            </a:extLst>
          </p:cNvPr>
          <p:cNvSpPr>
            <a:spLocks noChangeArrowheads="1"/>
          </p:cNvSpPr>
          <p:nvPr/>
        </p:nvSpPr>
        <p:spPr bwMode="auto">
          <a:xfrm>
            <a:off x="2079627" y="4315037"/>
            <a:ext cx="8128000" cy="377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(iv) Artists perform dance and singing together</a:t>
            </a:r>
          </a:p>
        </p:txBody>
      </p:sp>
      <p:sp>
        <p:nvSpPr>
          <p:cNvPr id="47" name="Line 27">
            <a:extLst>
              <a:ext uri="{FF2B5EF4-FFF2-40B4-BE49-F238E27FC236}">
                <a16:creationId xmlns="" xmlns:a16="http://schemas.microsoft.com/office/drawing/2014/main" id="{747B62BD-3832-453B-AA6F-6EB718F79FDB}"/>
              </a:ext>
            </a:extLst>
          </p:cNvPr>
          <p:cNvSpPr>
            <a:spLocks noChangeShapeType="1"/>
          </p:cNvSpPr>
          <p:nvPr/>
        </p:nvSpPr>
        <p:spPr bwMode="auto">
          <a:xfrm>
            <a:off x="10207625" y="3603822"/>
            <a:ext cx="0" cy="1503363"/>
          </a:xfrm>
          <a:prstGeom prst="line">
            <a:avLst/>
          </a:prstGeom>
          <a:solidFill>
            <a:schemeClr val="tx1"/>
          </a:solidFill>
          <a:ln w="1270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Line 15">
            <a:extLst>
              <a:ext uri="{FF2B5EF4-FFF2-40B4-BE49-F238E27FC236}">
                <a16:creationId xmlns="" xmlns:a16="http://schemas.microsoft.com/office/drawing/2014/main" id="{6AEE553E-0EBB-42D4-A7A7-CD5F6A9C4D64}"/>
              </a:ext>
            </a:extLst>
          </p:cNvPr>
          <p:cNvSpPr>
            <a:spLocks noChangeShapeType="1"/>
          </p:cNvSpPr>
          <p:nvPr/>
        </p:nvSpPr>
        <p:spPr bwMode="auto">
          <a:xfrm>
            <a:off x="411709" y="5094979"/>
            <a:ext cx="11530013" cy="0"/>
          </a:xfrm>
          <a:prstGeom prst="line">
            <a:avLst/>
          </a:prstGeom>
          <a:solidFill>
            <a:schemeClr val="tx1"/>
          </a:solidFill>
          <a:ln w="1270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19">
            <a:extLst>
              <a:ext uri="{FF2B5EF4-FFF2-40B4-BE49-F238E27FC236}">
                <a16:creationId xmlns="" xmlns:a16="http://schemas.microsoft.com/office/drawing/2014/main" id="{9B2B8D13-FDB0-409A-857C-C1B90DA59A7C}"/>
              </a:ext>
            </a:extLst>
          </p:cNvPr>
          <p:cNvSpPr>
            <a:spLocks noChangeArrowheads="1"/>
          </p:cNvSpPr>
          <p:nvPr/>
        </p:nvSpPr>
        <p:spPr bwMode="auto">
          <a:xfrm>
            <a:off x="2091346" y="5113072"/>
            <a:ext cx="8128000" cy="371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a:t>
            </a:r>
            <a:r>
              <a:rPr lang="en-US" sz="2400" dirty="0" err="1">
                <a:solidFill>
                  <a:schemeClr val="bg1"/>
                </a:solidFill>
              </a:rPr>
              <a:t>i</a:t>
            </a:r>
            <a:r>
              <a:rPr lang="en-US" sz="2400" dirty="0">
                <a:solidFill>
                  <a:schemeClr val="bg1"/>
                </a:solidFill>
              </a:rPr>
              <a:t>)  To highlight the celebration of ‘</a:t>
            </a:r>
            <a:r>
              <a:rPr lang="en-US" sz="2400" dirty="0" err="1">
                <a:solidFill>
                  <a:schemeClr val="bg1"/>
                </a:solidFill>
              </a:rPr>
              <a:t>Pahela</a:t>
            </a:r>
            <a:r>
              <a:rPr lang="en-US" sz="2400" dirty="0">
                <a:solidFill>
                  <a:schemeClr val="bg1"/>
                </a:solidFill>
              </a:rPr>
              <a:t> </a:t>
            </a:r>
            <a:r>
              <a:rPr lang="en-US" sz="2400" dirty="0" err="1">
                <a:solidFill>
                  <a:schemeClr val="bg1"/>
                </a:solidFill>
              </a:rPr>
              <a:t>Boishakh</a:t>
            </a:r>
            <a:r>
              <a:rPr lang="en-US" sz="2400" dirty="0">
                <a:solidFill>
                  <a:schemeClr val="bg1"/>
                </a:solidFill>
              </a:rPr>
              <a:t>’</a:t>
            </a:r>
          </a:p>
        </p:txBody>
      </p:sp>
      <p:sp>
        <p:nvSpPr>
          <p:cNvPr id="54" name="Rectangle 20">
            <a:extLst>
              <a:ext uri="{FF2B5EF4-FFF2-40B4-BE49-F238E27FC236}">
                <a16:creationId xmlns="" xmlns:a16="http://schemas.microsoft.com/office/drawing/2014/main" id="{E8C84BB3-BD0C-42E4-A137-57ABBB719E57}"/>
              </a:ext>
            </a:extLst>
          </p:cNvPr>
          <p:cNvSpPr>
            <a:spLocks noChangeArrowheads="1"/>
          </p:cNvSpPr>
          <p:nvPr/>
        </p:nvSpPr>
        <p:spPr bwMode="auto">
          <a:xfrm>
            <a:off x="2091345" y="5484057"/>
            <a:ext cx="8128000" cy="400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 To heighten the celebration of Eid-ul-</a:t>
            </a:r>
            <a:r>
              <a:rPr lang="en-US" sz="2400" dirty="0" err="1">
                <a:solidFill>
                  <a:schemeClr val="bg1"/>
                </a:solidFill>
              </a:rPr>
              <a:t>Fitre</a:t>
            </a:r>
            <a:endParaRPr lang="en-US" sz="2400" dirty="0">
              <a:solidFill>
                <a:schemeClr val="bg1"/>
              </a:solidFill>
            </a:endParaRPr>
          </a:p>
        </p:txBody>
      </p:sp>
      <p:sp>
        <p:nvSpPr>
          <p:cNvPr id="55" name="Rectangle 21">
            <a:extLst>
              <a:ext uri="{FF2B5EF4-FFF2-40B4-BE49-F238E27FC236}">
                <a16:creationId xmlns="" xmlns:a16="http://schemas.microsoft.com/office/drawing/2014/main" id="{E5C72A69-E389-49A8-A474-AA9BBB46444A}"/>
              </a:ext>
            </a:extLst>
          </p:cNvPr>
          <p:cNvSpPr>
            <a:spLocks noChangeArrowheads="1"/>
          </p:cNvSpPr>
          <p:nvPr/>
        </p:nvSpPr>
        <p:spPr bwMode="auto">
          <a:xfrm>
            <a:off x="2091346" y="5898229"/>
            <a:ext cx="812800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(iii) To state how </a:t>
            </a:r>
            <a:r>
              <a:rPr lang="en-US" sz="2400" dirty="0" err="1">
                <a:solidFill>
                  <a:schemeClr val="bg1"/>
                </a:solidFill>
              </a:rPr>
              <a:t>chhyanata</a:t>
            </a:r>
            <a:r>
              <a:rPr lang="en-US" sz="2400" dirty="0">
                <a:solidFill>
                  <a:schemeClr val="bg1"/>
                </a:solidFill>
              </a:rPr>
              <a:t> celebrates ‘</a:t>
            </a:r>
            <a:r>
              <a:rPr lang="en-US" sz="2400" dirty="0" err="1">
                <a:solidFill>
                  <a:schemeClr val="bg1"/>
                </a:solidFill>
              </a:rPr>
              <a:t>Pahela</a:t>
            </a:r>
            <a:r>
              <a:rPr lang="en-US" sz="2400" dirty="0">
                <a:solidFill>
                  <a:schemeClr val="bg1"/>
                </a:solidFill>
              </a:rPr>
              <a:t> </a:t>
            </a:r>
            <a:r>
              <a:rPr lang="en-US" sz="2400" dirty="0" err="1">
                <a:solidFill>
                  <a:schemeClr val="bg1"/>
                </a:solidFill>
              </a:rPr>
              <a:t>Boishakh</a:t>
            </a:r>
            <a:r>
              <a:rPr lang="en-US" sz="2400" dirty="0">
                <a:solidFill>
                  <a:schemeClr val="bg1"/>
                </a:solidFill>
              </a:rPr>
              <a:t>’</a:t>
            </a:r>
          </a:p>
        </p:txBody>
      </p:sp>
      <p:sp>
        <p:nvSpPr>
          <p:cNvPr id="56" name="Rectangle 22">
            <a:extLst>
              <a:ext uri="{FF2B5EF4-FFF2-40B4-BE49-F238E27FC236}">
                <a16:creationId xmlns="" xmlns:a16="http://schemas.microsoft.com/office/drawing/2014/main" id="{C4D4800B-3193-474B-9530-43C03D1C1B9A}"/>
              </a:ext>
            </a:extLst>
          </p:cNvPr>
          <p:cNvSpPr>
            <a:spLocks noChangeArrowheads="1"/>
          </p:cNvSpPr>
          <p:nvPr/>
        </p:nvSpPr>
        <p:spPr bwMode="auto">
          <a:xfrm>
            <a:off x="2091347" y="6282177"/>
            <a:ext cx="8128000" cy="3778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a:solidFill>
                  <a:schemeClr val="bg1"/>
                </a:solidFill>
              </a:rPr>
              <a:t>(iv) To sketch how the Fine Arts students celebrate ‘</a:t>
            </a:r>
            <a:r>
              <a:rPr lang="en-US" sz="2000" dirty="0" err="1">
                <a:solidFill>
                  <a:schemeClr val="bg1"/>
                </a:solidFill>
              </a:rPr>
              <a:t>Pahela</a:t>
            </a:r>
            <a:r>
              <a:rPr lang="en-US" sz="2000" dirty="0">
                <a:solidFill>
                  <a:schemeClr val="bg1"/>
                </a:solidFill>
              </a:rPr>
              <a:t> </a:t>
            </a:r>
            <a:r>
              <a:rPr lang="en-US" sz="2000" dirty="0" err="1">
                <a:solidFill>
                  <a:schemeClr val="bg1"/>
                </a:solidFill>
              </a:rPr>
              <a:t>Boishakh</a:t>
            </a:r>
            <a:r>
              <a:rPr lang="en-US" sz="2000" dirty="0">
                <a:solidFill>
                  <a:schemeClr val="bg1"/>
                </a:solidFill>
              </a:rPr>
              <a:t>’</a:t>
            </a:r>
          </a:p>
        </p:txBody>
      </p:sp>
      <p:sp>
        <p:nvSpPr>
          <p:cNvPr id="57" name="TextBox 56">
            <a:extLst>
              <a:ext uri="{FF2B5EF4-FFF2-40B4-BE49-F238E27FC236}">
                <a16:creationId xmlns="" xmlns:a16="http://schemas.microsoft.com/office/drawing/2014/main" id="{F5E9A008-D32B-4A97-970C-066DF292897E}"/>
              </a:ext>
            </a:extLst>
          </p:cNvPr>
          <p:cNvSpPr txBox="1"/>
          <p:nvPr/>
        </p:nvSpPr>
        <p:spPr>
          <a:xfrm>
            <a:off x="375135" y="4693922"/>
            <a:ext cx="11509719" cy="461665"/>
          </a:xfrm>
          <a:prstGeom prst="rect">
            <a:avLst/>
          </a:prstGeom>
          <a:solidFill>
            <a:srgbClr val="FF0066"/>
          </a:solidFill>
        </p:spPr>
        <p:txBody>
          <a:bodyPr wrap="square" rtlCol="0">
            <a:spAutoFit/>
          </a:bodyPr>
          <a:lstStyle/>
          <a:p>
            <a:r>
              <a:rPr lang="en-US" sz="2400" dirty="0">
                <a:solidFill>
                  <a:schemeClr val="bg1"/>
                </a:solidFill>
              </a:rPr>
              <a:t>f) What is the purpose of the author of this passage?</a:t>
            </a:r>
          </a:p>
        </p:txBody>
      </p:sp>
    </p:spTree>
    <p:extLst>
      <p:ext uri="{BB962C8B-B14F-4D97-AF65-F5344CB8AC3E}">
        <p14:creationId xmlns:p14="http://schemas.microsoft.com/office/powerpoint/2010/main" val="1933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11"/>
                                        </p:tgtEl>
                                        <p:attrNameLst>
                                          <p:attrName>fillcolor</p:attrName>
                                        </p:attrNameLst>
                                      </p:cBhvr>
                                      <p:to>
                                        <a:srgbClr val="00B050"/>
                                      </p:to>
                                    </p:animClr>
                                    <p:set>
                                      <p:cBhvr>
                                        <p:cTn id="27" dur="2000" fill="hold"/>
                                        <p:tgtEl>
                                          <p:spTgt spid="11"/>
                                        </p:tgtEl>
                                        <p:attrNameLst>
                                          <p:attrName>fill.type</p:attrName>
                                        </p:attrNameLst>
                                      </p:cBhvr>
                                      <p:to>
                                        <p:strVal val="solid"/>
                                      </p:to>
                                    </p:set>
                                    <p:set>
                                      <p:cBhvr>
                                        <p:cTn id="28" dur="2000" fill="hold"/>
                                        <p:tgtEl>
                                          <p:spTgt spid="11"/>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42"/>
                                        </p:tgtEl>
                                        <p:attrNameLst>
                                          <p:attrName>fillcolor</p:attrName>
                                        </p:attrNameLst>
                                      </p:cBhvr>
                                      <p:to>
                                        <a:srgbClr val="00B050"/>
                                      </p:to>
                                    </p:animClr>
                                    <p:set>
                                      <p:cBhvr>
                                        <p:cTn id="58" dur="2000" fill="hold"/>
                                        <p:tgtEl>
                                          <p:spTgt spid="42"/>
                                        </p:tgtEl>
                                        <p:attrNameLst>
                                          <p:attrName>fill.type</p:attrName>
                                        </p:attrNameLst>
                                      </p:cBhvr>
                                      <p:to>
                                        <p:strVal val="solid"/>
                                      </p:to>
                                    </p:set>
                                    <p:set>
                                      <p:cBhvr>
                                        <p:cTn id="59" dur="2000" fill="hold"/>
                                        <p:tgtEl>
                                          <p:spTgt spid="42"/>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laser.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left)">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left)">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left)">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56"/>
                                        </p:tgtEl>
                                        <p:attrNameLst>
                                          <p:attrName>fillcolor</p:attrName>
                                        </p:attrNameLst>
                                      </p:cBhvr>
                                      <p:to>
                                        <a:srgbClr val="00B050"/>
                                      </p:to>
                                    </p:animClr>
                                    <p:set>
                                      <p:cBhvr>
                                        <p:cTn id="89" dur="2000" fill="hold"/>
                                        <p:tgtEl>
                                          <p:spTgt spid="56"/>
                                        </p:tgtEl>
                                        <p:attrNameLst>
                                          <p:attrName>fill.type</p:attrName>
                                        </p:attrNameLst>
                                      </p:cBhvr>
                                      <p:to>
                                        <p:strVal val="solid"/>
                                      </p:to>
                                    </p:set>
                                    <p:set>
                                      <p:cBhvr>
                                        <p:cTn id="90" dur="2000" fill="hold"/>
                                        <p:tgtEl>
                                          <p:spTgt spid="56"/>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P spid="39" grpId="0" animBg="1"/>
      <p:bldP spid="40" grpId="0" animBg="1"/>
      <p:bldP spid="41" grpId="0" animBg="1"/>
      <p:bldP spid="42" grpId="0" animBg="1"/>
      <p:bldP spid="53" grpId="0" animBg="1"/>
      <p:bldP spid="54" grpId="0" animBg="1"/>
      <p:bldP spid="55"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93757" y="1727911"/>
            <a:ext cx="3560725" cy="3560725"/>
          </a:xfrm>
          <a:prstGeom prst="rect">
            <a:avLst/>
          </a:prstGeom>
        </p:spPr>
      </p:pic>
      <p:pic>
        <p:nvPicPr>
          <p:cNvPr id="8" name="Pahela">
            <a:hlinkClick r:id="" action="ppaction://media"/>
            <a:extLst>
              <a:ext uri="{FF2B5EF4-FFF2-40B4-BE49-F238E27FC236}">
                <a16:creationId xmlns="" xmlns:a16="http://schemas.microsoft.com/office/drawing/2014/main" id="{40E41328-6FE8-4180-B710-5C6B02DB6AD4}"/>
              </a:ext>
            </a:extLst>
          </p:cNvPr>
          <p:cNvPicPr>
            <a:picLocks noChangeAspect="1"/>
          </p:cNvPicPr>
          <p:nvPr>
            <a:audioFile r:link="rId1"/>
            <p:extLst>
              <p:ext uri="{DAA4B4D4-6D71-4841-9C94-3DE7FCFB9230}">
                <p14:media xmlns:p14="http://schemas.microsoft.com/office/powerpoint/2010/main" r:embed="rId2">
                  <p14:trim st="765" end="7945"/>
                  <p14:fade in="500" out="250"/>
                </p14:media>
              </p:ext>
            </p:extLst>
          </p:nvPr>
        </p:nvPicPr>
        <p:blipFill>
          <a:blip r:embed="rId5"/>
          <a:stretch>
            <a:fillRect/>
          </a:stretch>
        </p:blipFill>
        <p:spPr>
          <a:xfrm>
            <a:off x="5791200" y="3124200"/>
            <a:ext cx="609600" cy="609600"/>
          </a:xfrm>
          <a:prstGeom prst="rect">
            <a:avLst/>
          </a:prstGeom>
        </p:spPr>
      </p:pic>
      <p:sp>
        <p:nvSpPr>
          <p:cNvPr id="2" name="TextBox 1"/>
          <p:cNvSpPr txBox="1"/>
          <p:nvPr/>
        </p:nvSpPr>
        <p:spPr>
          <a:xfrm>
            <a:off x="9646276" y="342918"/>
            <a:ext cx="2112135" cy="954107"/>
          </a:xfrm>
          <a:prstGeom prst="rect">
            <a:avLst/>
          </a:prstGeom>
          <a:solidFill>
            <a:schemeClr val="accent6">
              <a:lumMod val="20000"/>
              <a:lumOff val="80000"/>
            </a:schemeClr>
          </a:solidFill>
          <a:ln w="76200">
            <a:solidFill>
              <a:srgbClr val="E14FC2"/>
            </a:solidFill>
          </a:ln>
          <a:scene3d>
            <a:camera prst="orthographicFront"/>
            <a:lightRig rig="threePt" dir="t"/>
          </a:scene3d>
          <a:sp3d>
            <a:bevelT w="165100" prst="coolSlant"/>
          </a:sp3d>
        </p:spPr>
        <p:txBody>
          <a:bodyPr wrap="square" rtlCol="0">
            <a:spAutoFit/>
          </a:bodyPr>
          <a:lstStyle/>
          <a:p>
            <a:pPr algn="ctr"/>
            <a:r>
              <a:rPr lang="en-US" sz="2800" dirty="0"/>
              <a:t> Evaluation </a:t>
            </a:r>
          </a:p>
          <a:p>
            <a:pPr algn="ctr"/>
            <a:r>
              <a:rPr lang="en-US" sz="2800" dirty="0"/>
              <a:t>Time: 6 </a:t>
            </a:r>
            <a:r>
              <a:rPr lang="en-US" sz="2800" dirty="0" err="1"/>
              <a:t>mins</a:t>
            </a:r>
            <a:endParaRPr lang="en-US" sz="2800" dirty="0"/>
          </a:p>
        </p:txBody>
      </p:sp>
      <p:sp>
        <p:nvSpPr>
          <p:cNvPr id="4" name="TextBox 3"/>
          <p:cNvSpPr txBox="1"/>
          <p:nvPr/>
        </p:nvSpPr>
        <p:spPr>
          <a:xfrm>
            <a:off x="4788794" y="342918"/>
            <a:ext cx="2614411" cy="523220"/>
          </a:xfrm>
          <a:prstGeom prst="rect">
            <a:avLst/>
          </a:prstGeom>
          <a:solidFill>
            <a:schemeClr val="accent4">
              <a:lumMod val="20000"/>
              <a:lumOff val="80000"/>
            </a:schemeClr>
          </a:solidFill>
        </p:spPr>
        <p:txBody>
          <a:bodyPr wrap="square" rtlCol="0">
            <a:prstTxWarp prst="textPlain">
              <a:avLst/>
            </a:prstTxWarp>
            <a:spAutoFit/>
          </a:bodyPr>
          <a:lstStyle/>
          <a:p>
            <a:r>
              <a:rPr lang="en-US" sz="2800" dirty="0"/>
              <a:t>Listen to the CD</a:t>
            </a:r>
          </a:p>
        </p:txBody>
      </p:sp>
      <p:sp>
        <p:nvSpPr>
          <p:cNvPr id="6" name="TextBox 5"/>
          <p:cNvSpPr txBox="1"/>
          <p:nvPr/>
        </p:nvSpPr>
        <p:spPr>
          <a:xfrm>
            <a:off x="4355365" y="1081581"/>
            <a:ext cx="3499117" cy="430887"/>
          </a:xfrm>
          <a:prstGeom prst="rect">
            <a:avLst/>
          </a:prstGeom>
          <a:noFill/>
        </p:spPr>
        <p:txBody>
          <a:bodyPr wrap="square" rtlCol="0">
            <a:prstTxWarp prst="textPlain">
              <a:avLst/>
            </a:prstTxWarp>
            <a:spAutoFit/>
          </a:bodyPr>
          <a:lstStyle/>
          <a:p>
            <a:r>
              <a:rPr lang="en-US" dirty="0">
                <a:ln w="0"/>
                <a:effectLst>
                  <a:outerShdw blurRad="38100" dist="19050" dir="2700000" algn="tl" rotWithShape="0">
                    <a:schemeClr val="dk1">
                      <a:alpha val="40000"/>
                    </a:schemeClr>
                  </a:outerShdw>
                </a:effectLst>
              </a:rPr>
              <a:t>Now fill the gap</a:t>
            </a:r>
          </a:p>
        </p:txBody>
      </p:sp>
      <p:sp>
        <p:nvSpPr>
          <p:cNvPr id="5" name="Rectangle 4"/>
          <p:cNvSpPr/>
          <p:nvPr/>
        </p:nvSpPr>
        <p:spPr>
          <a:xfrm>
            <a:off x="1332916" y="1606145"/>
            <a:ext cx="9469227" cy="4732850"/>
          </a:xfrm>
          <a:prstGeom prst="rect">
            <a:avLst/>
          </a:prstGeom>
          <a:solidFill>
            <a:schemeClr val="accent6">
              <a:lumMod val="20000"/>
              <a:lumOff val="80000"/>
            </a:schemeClr>
          </a:solidFill>
          <a:ln w="76200">
            <a:solidFill>
              <a:srgbClr val="E44CAE"/>
            </a:solidFill>
          </a:ln>
        </p:spPr>
        <p:txBody>
          <a:bodyPr wrap="square">
            <a:prstTxWarp prst="textPlain">
              <a:avLst/>
            </a:prstTxWarp>
            <a:spAutoFit/>
          </a:bodyPr>
          <a:lstStyle/>
          <a:p>
            <a:pPr algn="just"/>
            <a:r>
              <a:rPr lang="en-US" sz="2400" dirty="0">
                <a:effectLst>
                  <a:outerShdw blurRad="50800" dist="38100" dir="8100000" algn="tr" rotWithShape="0">
                    <a:prstClr val="black">
                      <a:alpha val="40000"/>
                    </a:prstClr>
                  </a:outerShdw>
                </a:effectLst>
              </a:rPr>
              <a:t>‘</a:t>
            </a:r>
            <a:r>
              <a:rPr lang="en-US" sz="2400" dirty="0" err="1">
                <a:effectLst>
                  <a:outerShdw blurRad="50800" dist="38100" dir="8100000" algn="tr" rotWithShape="0">
                    <a:prstClr val="black">
                      <a:alpha val="40000"/>
                    </a:prstClr>
                  </a:outerShdw>
                </a:effectLst>
              </a:rPr>
              <a:t>Pohela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Boishakh</a:t>
            </a:r>
            <a:r>
              <a:rPr lang="en-US" sz="2400" dirty="0">
                <a:effectLst>
                  <a:outerShdw blurRad="50800" dist="38100" dir="8100000" algn="tr" rotWithShape="0">
                    <a:prstClr val="black">
                      <a:alpha val="40000"/>
                    </a:prstClr>
                  </a:outerShdw>
                </a:effectLst>
              </a:rPr>
              <a:t>’ is the first day of Bangla new year. The day is a </a:t>
            </a:r>
            <a:r>
              <a:rPr lang="en-US" sz="2400" dirty="0">
                <a:solidFill>
                  <a:srgbClr val="FF3399"/>
                </a:solidFill>
                <a:effectLst>
                  <a:outerShdw blurRad="50800" dist="38100" dir="8100000" algn="tr" rotWithShape="0">
                    <a:prstClr val="black">
                      <a:alpha val="40000"/>
                    </a:prstClr>
                  </a:outerShdw>
                </a:effectLst>
              </a:rPr>
              <a:t>(a)----</a:t>
            </a:r>
            <a:r>
              <a:rPr lang="en-US" sz="2400" dirty="0">
                <a:effectLst>
                  <a:outerShdw blurRad="50800" dist="38100" dir="8100000" algn="tr" rotWithShape="0">
                    <a:prstClr val="black">
                      <a:alpha val="40000"/>
                    </a:prstClr>
                  </a:outerShdw>
                </a:effectLst>
              </a:rPr>
              <a:t>holyday. This day has a </a:t>
            </a:r>
            <a:r>
              <a:rPr lang="en-US" sz="2400" dirty="0">
                <a:solidFill>
                  <a:srgbClr val="FF3399"/>
                </a:solidFill>
                <a:effectLst>
                  <a:outerShdw blurRad="50800" dist="38100" dir="8100000" algn="tr" rotWithShape="0">
                    <a:prstClr val="black">
                      <a:alpha val="40000"/>
                    </a:prstClr>
                  </a:outerShdw>
                </a:effectLst>
              </a:rPr>
              <a:t>(b) ---- </a:t>
            </a:r>
            <a:r>
              <a:rPr lang="en-US" sz="2400" dirty="0">
                <a:effectLst>
                  <a:outerShdw blurRad="50800" dist="38100" dir="8100000" algn="tr" rotWithShape="0">
                    <a:prstClr val="black">
                      <a:alpha val="40000"/>
                    </a:prstClr>
                  </a:outerShdw>
                </a:effectLst>
              </a:rPr>
              <a:t>significance for us as it is a part of </a:t>
            </a:r>
            <a:r>
              <a:rPr lang="en-US" sz="2400" dirty="0" err="1">
                <a:effectLst>
                  <a:outerShdw blurRad="50800" dist="38100" dir="8100000" algn="tr" rotWithShape="0">
                    <a:prstClr val="black">
                      <a:alpha val="40000"/>
                    </a:prstClr>
                  </a:outerShdw>
                </a:effectLst>
              </a:rPr>
              <a:t>Bangalee</a:t>
            </a:r>
            <a:r>
              <a:rPr lang="en-US" sz="2400" dirty="0">
                <a:effectLst>
                  <a:outerShdw blurRad="50800" dist="38100" dir="8100000" algn="tr" rotWithShape="0">
                    <a:prstClr val="black">
                      <a:alpha val="40000"/>
                    </a:prstClr>
                  </a:outerShdw>
                </a:effectLst>
              </a:rPr>
              <a:t> culture and </a:t>
            </a:r>
            <a:r>
              <a:rPr lang="en-US" sz="2400" dirty="0">
                <a:solidFill>
                  <a:srgbClr val="FF3399"/>
                </a:solidFill>
                <a:effectLst>
                  <a:outerShdw blurRad="50800" dist="38100" dir="8100000" algn="tr" rotWithShape="0">
                    <a:prstClr val="black">
                      <a:alpha val="40000"/>
                    </a:prstClr>
                  </a:outerShdw>
                </a:effectLst>
              </a:rPr>
              <a:t>(c) ----. </a:t>
            </a:r>
            <a:r>
              <a:rPr lang="en-US" sz="2400" dirty="0">
                <a:effectLst>
                  <a:outerShdw blurRad="50800" dist="38100" dir="8100000" algn="tr" rotWithShape="0">
                    <a:prstClr val="black">
                      <a:alpha val="40000"/>
                    </a:prstClr>
                  </a:outerShdw>
                </a:effectLst>
              </a:rPr>
              <a:t>People from all walks of life, irrespective of their ethnic identity or </a:t>
            </a:r>
            <a:r>
              <a:rPr lang="en-US" sz="2400" dirty="0">
                <a:solidFill>
                  <a:srgbClr val="FF3399"/>
                </a:solidFill>
                <a:effectLst>
                  <a:outerShdw blurRad="50800" dist="38100" dir="8100000" algn="tr" rotWithShape="0">
                    <a:prstClr val="black">
                      <a:alpha val="40000"/>
                    </a:prstClr>
                  </a:outerShdw>
                </a:effectLst>
              </a:rPr>
              <a:t>(d) ---- </a:t>
            </a:r>
            <a:r>
              <a:rPr lang="en-US" sz="2400" dirty="0">
                <a:effectLst>
                  <a:outerShdw blurRad="50800" dist="38100" dir="8100000" algn="tr" rotWithShape="0">
                    <a:prstClr val="black">
                      <a:alpha val="40000"/>
                    </a:prstClr>
                  </a:outerShdw>
                </a:effectLst>
              </a:rPr>
              <a:t>beliefs, celebrate the day with traditional festivities. On this day, the whole of Bangladesh is in a festive mode. The day </a:t>
            </a:r>
            <a:r>
              <a:rPr lang="en-US" sz="2400" dirty="0">
                <a:solidFill>
                  <a:srgbClr val="FF3399"/>
                </a:solidFill>
                <a:effectLst>
                  <a:outerShdw blurRad="50800" dist="38100" dir="8100000" algn="tr" rotWithShape="0">
                    <a:prstClr val="black">
                      <a:alpha val="40000"/>
                    </a:prstClr>
                  </a:outerShdw>
                </a:effectLst>
              </a:rPr>
              <a:t>(e) ---- </a:t>
            </a:r>
            <a:r>
              <a:rPr lang="en-US" sz="2400" dirty="0">
                <a:effectLst>
                  <a:outerShdw blurRad="50800" dist="38100" dir="8100000" algn="tr" rotWithShape="0">
                    <a:prstClr val="black">
                      <a:alpha val="40000"/>
                    </a:prstClr>
                  </a:outerShdw>
                </a:effectLst>
              </a:rPr>
              <a:t>people to start life with renewed hops and inspirations. </a:t>
            </a:r>
          </a:p>
        </p:txBody>
      </p:sp>
    </p:spTree>
    <p:extLst>
      <p:ext uri="{BB962C8B-B14F-4D97-AF65-F5344CB8AC3E}">
        <p14:creationId xmlns:p14="http://schemas.microsoft.com/office/powerpoint/2010/main" val="40439324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99"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wipe(left)">
                                      <p:cBhvr>
                                        <p:cTn id="16"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6"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42539" y="395793"/>
            <a:ext cx="8263159" cy="769441"/>
          </a:xfrm>
          <a:prstGeom prst="rect">
            <a:avLst/>
          </a:prstGeom>
          <a:solidFill>
            <a:srgbClr val="00B0F0"/>
          </a:solidFill>
          <a:scene3d>
            <a:camera prst="orthographicFront"/>
            <a:lightRig rig="threePt" dir="t"/>
          </a:scene3d>
          <a:sp3d>
            <a:bevelT prst="relaxedInset"/>
          </a:sp3d>
        </p:spPr>
        <p:txBody>
          <a:bodyPr wrap="square" rtlCol="0">
            <a:spAutoFit/>
          </a:bodyPr>
          <a:lstStyle/>
          <a:p>
            <a:pPr algn="ctr"/>
            <a:r>
              <a:rPr lang="en-US" sz="4400" dirty="0">
                <a:solidFill>
                  <a:srgbClr val="E44CAE"/>
                </a:solidFill>
              </a:rPr>
              <a:t>You may check your answers.</a:t>
            </a:r>
          </a:p>
        </p:txBody>
      </p:sp>
      <p:sp>
        <p:nvSpPr>
          <p:cNvPr id="4" name="Rectangle 3"/>
          <p:cNvSpPr/>
          <p:nvPr/>
        </p:nvSpPr>
        <p:spPr>
          <a:xfrm>
            <a:off x="1522813" y="1558772"/>
            <a:ext cx="9045252" cy="4512243"/>
          </a:xfrm>
          <a:prstGeom prst="rect">
            <a:avLst/>
          </a:prstGeom>
          <a:solidFill>
            <a:schemeClr val="accent6">
              <a:lumMod val="20000"/>
              <a:lumOff val="80000"/>
            </a:schemeClr>
          </a:solidFill>
          <a:ln w="76200" cmpd="sng">
            <a:solidFill>
              <a:srgbClr val="E44CAE"/>
            </a:solidFill>
          </a:ln>
        </p:spPr>
        <p:txBody>
          <a:bodyPr wrap="square">
            <a:prstTxWarp prst="textPlain">
              <a:avLst/>
            </a:prstTxWarp>
            <a:spAutoFit/>
          </a:bodyPr>
          <a:lstStyle/>
          <a:p>
            <a:pPr algn="just"/>
            <a:r>
              <a:rPr lang="en-US" sz="2400" dirty="0">
                <a:effectLst>
                  <a:outerShdw blurRad="50800" dist="38100" dir="8100000" algn="tr" rotWithShape="0">
                    <a:prstClr val="black">
                      <a:alpha val="40000"/>
                    </a:prstClr>
                  </a:outerShdw>
                </a:effectLst>
              </a:rPr>
              <a:t>‘</a:t>
            </a:r>
            <a:r>
              <a:rPr lang="en-US" sz="2400" dirty="0" err="1">
                <a:effectLst>
                  <a:outerShdw blurRad="50800" dist="38100" dir="8100000" algn="tr" rotWithShape="0">
                    <a:prstClr val="black">
                      <a:alpha val="40000"/>
                    </a:prstClr>
                  </a:outerShdw>
                </a:effectLst>
              </a:rPr>
              <a:t>Pahela</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Boishakh</a:t>
            </a:r>
            <a:r>
              <a:rPr lang="en-US" sz="2400" dirty="0">
                <a:effectLst>
                  <a:outerShdw blurRad="50800" dist="38100" dir="8100000" algn="tr" rotWithShape="0">
                    <a:prstClr val="black">
                      <a:alpha val="40000"/>
                    </a:prstClr>
                  </a:outerShdw>
                </a:effectLst>
              </a:rPr>
              <a:t>’ is the first day of Bangla new year. The day is a </a:t>
            </a:r>
            <a:r>
              <a:rPr lang="en-US" sz="2400" dirty="0">
                <a:solidFill>
                  <a:srgbClr val="FF3399"/>
                </a:solidFill>
                <a:effectLst>
                  <a:outerShdw blurRad="50800" dist="38100" dir="8100000" algn="tr" rotWithShape="0">
                    <a:prstClr val="black">
                      <a:alpha val="40000"/>
                    </a:prstClr>
                  </a:outerShdw>
                </a:effectLst>
              </a:rPr>
              <a:t>(a)public</a:t>
            </a:r>
            <a:r>
              <a:rPr lang="en-US" sz="2400" dirty="0">
                <a:effectLst>
                  <a:outerShdw blurRad="50800" dist="38100" dir="8100000" algn="tr" rotWithShape="0">
                    <a:prstClr val="black">
                      <a:alpha val="40000"/>
                    </a:prstClr>
                  </a:outerShdw>
                </a:effectLst>
              </a:rPr>
              <a:t> holyday. This day has a </a:t>
            </a:r>
            <a:r>
              <a:rPr lang="en-US" sz="2400" dirty="0">
                <a:solidFill>
                  <a:srgbClr val="FF3399"/>
                </a:solidFill>
                <a:effectLst>
                  <a:outerShdw blurRad="50800" dist="38100" dir="8100000" algn="tr" rotWithShape="0">
                    <a:prstClr val="black">
                      <a:alpha val="40000"/>
                    </a:prstClr>
                  </a:outerShdw>
                </a:effectLst>
              </a:rPr>
              <a:t>(b) special </a:t>
            </a:r>
            <a:r>
              <a:rPr lang="en-US" sz="2400" dirty="0">
                <a:effectLst>
                  <a:outerShdw blurRad="50800" dist="38100" dir="8100000" algn="tr" rotWithShape="0">
                    <a:prstClr val="black">
                      <a:alpha val="40000"/>
                    </a:prstClr>
                  </a:outerShdw>
                </a:effectLst>
              </a:rPr>
              <a:t>significance for us as it is a part of </a:t>
            </a:r>
            <a:r>
              <a:rPr lang="en-US" sz="2400" dirty="0" err="1">
                <a:effectLst>
                  <a:outerShdw blurRad="50800" dist="38100" dir="8100000" algn="tr" rotWithShape="0">
                    <a:prstClr val="black">
                      <a:alpha val="40000"/>
                    </a:prstClr>
                  </a:outerShdw>
                </a:effectLst>
              </a:rPr>
              <a:t>Bengalee</a:t>
            </a:r>
            <a:r>
              <a:rPr lang="en-US" sz="2400" dirty="0">
                <a:effectLst>
                  <a:outerShdw blurRad="50800" dist="38100" dir="8100000" algn="tr" rotWithShape="0">
                    <a:prstClr val="black">
                      <a:alpha val="40000"/>
                    </a:prstClr>
                  </a:outerShdw>
                </a:effectLst>
              </a:rPr>
              <a:t> culture and </a:t>
            </a:r>
            <a:r>
              <a:rPr lang="en-US" sz="2400" dirty="0">
                <a:solidFill>
                  <a:srgbClr val="FF3399"/>
                </a:solidFill>
                <a:effectLst>
                  <a:outerShdw blurRad="50800" dist="38100" dir="8100000" algn="tr" rotWithShape="0">
                    <a:prstClr val="black">
                      <a:alpha val="40000"/>
                    </a:prstClr>
                  </a:outerShdw>
                </a:effectLst>
              </a:rPr>
              <a:t>(c) tradition. </a:t>
            </a:r>
            <a:r>
              <a:rPr lang="en-US" sz="2400" dirty="0">
                <a:effectLst>
                  <a:outerShdw blurRad="50800" dist="38100" dir="8100000" algn="tr" rotWithShape="0">
                    <a:prstClr val="black">
                      <a:alpha val="40000"/>
                    </a:prstClr>
                  </a:outerShdw>
                </a:effectLst>
              </a:rPr>
              <a:t>People from all walks of life, irrespective of their ethnic identity or </a:t>
            </a:r>
            <a:r>
              <a:rPr lang="en-US" sz="2400" dirty="0">
                <a:solidFill>
                  <a:srgbClr val="FF3399"/>
                </a:solidFill>
                <a:effectLst>
                  <a:outerShdw blurRad="50800" dist="38100" dir="8100000" algn="tr" rotWithShape="0">
                    <a:prstClr val="black">
                      <a:alpha val="40000"/>
                    </a:prstClr>
                  </a:outerShdw>
                </a:effectLst>
              </a:rPr>
              <a:t>(d) religious </a:t>
            </a:r>
            <a:r>
              <a:rPr lang="en-US" sz="2400" dirty="0">
                <a:effectLst>
                  <a:outerShdw blurRad="50800" dist="38100" dir="8100000" algn="tr" rotWithShape="0">
                    <a:prstClr val="black">
                      <a:alpha val="40000"/>
                    </a:prstClr>
                  </a:outerShdw>
                </a:effectLst>
              </a:rPr>
              <a:t>beliefs, celebrate the day with traditional festivities. On this day, the whole of Bangladesh is in a festive mode. The day </a:t>
            </a:r>
            <a:r>
              <a:rPr lang="en-US" sz="2400" dirty="0">
                <a:solidFill>
                  <a:srgbClr val="FF3399"/>
                </a:solidFill>
                <a:effectLst>
                  <a:outerShdw blurRad="50800" dist="38100" dir="8100000" algn="tr" rotWithShape="0">
                    <a:prstClr val="black">
                      <a:alpha val="40000"/>
                    </a:prstClr>
                  </a:outerShdw>
                </a:effectLst>
              </a:rPr>
              <a:t>(e) inspires </a:t>
            </a:r>
            <a:r>
              <a:rPr lang="en-US" sz="2400" dirty="0">
                <a:effectLst>
                  <a:outerShdw blurRad="50800" dist="38100" dir="8100000" algn="tr" rotWithShape="0">
                    <a:prstClr val="black">
                      <a:alpha val="40000"/>
                    </a:prstClr>
                  </a:outerShdw>
                </a:effectLst>
              </a:rPr>
              <a:t>people to start life with renewed hopes and inspirations. </a:t>
            </a:r>
          </a:p>
        </p:txBody>
      </p:sp>
    </p:spTree>
    <p:extLst>
      <p:ext uri="{BB962C8B-B14F-4D97-AF65-F5344CB8AC3E}">
        <p14:creationId xmlns:p14="http://schemas.microsoft.com/office/powerpoint/2010/main" val="23548742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6603" y="3741037"/>
            <a:ext cx="11791666" cy="2283452"/>
          </a:xfrm>
          <a:prstGeom prst="rect">
            <a:avLst/>
          </a:prstGeom>
          <a:solidFill>
            <a:schemeClr val="bg2"/>
          </a:solidFill>
        </p:spPr>
        <p:txBody>
          <a:bodyPr wrap="square" rtlCol="0">
            <a:prstTxWarp prst="textWave1">
              <a:avLst/>
            </a:prstTxWarp>
            <a:spAutoFit/>
          </a:bodyPr>
          <a:lstStyle/>
          <a:p>
            <a:pPr algn="ctr"/>
            <a:r>
              <a:rPr lang="en-US" sz="4400" dirty="0"/>
              <a:t>Write briefly how you observed this year’s </a:t>
            </a:r>
            <a:r>
              <a:rPr lang="en-US" sz="4400" dirty="0" err="1"/>
              <a:t>Pahela</a:t>
            </a:r>
            <a:r>
              <a:rPr lang="en-US" sz="4400" dirty="0"/>
              <a:t> </a:t>
            </a:r>
            <a:r>
              <a:rPr lang="en-US" sz="4400" dirty="0" err="1"/>
              <a:t>Boishakh</a:t>
            </a:r>
            <a:r>
              <a:rPr lang="en-US" sz="4400" dirty="0"/>
              <a:t> ?</a:t>
            </a:r>
          </a:p>
        </p:txBody>
      </p:sp>
      <p:sp>
        <p:nvSpPr>
          <p:cNvPr id="2" name="TextBox 1"/>
          <p:cNvSpPr txBox="1"/>
          <p:nvPr/>
        </p:nvSpPr>
        <p:spPr>
          <a:xfrm>
            <a:off x="341195" y="1023583"/>
            <a:ext cx="3111690" cy="1683279"/>
          </a:xfrm>
          <a:prstGeom prst="rect">
            <a:avLst/>
          </a:prstGeom>
          <a:noFill/>
        </p:spPr>
        <p:txBody>
          <a:bodyPr wrap="square" rtlCol="0">
            <a:prstTxWarp prst="textPlain">
              <a:avLst/>
            </a:prstTxWarp>
            <a:spAutoFit/>
          </a:bodyPr>
          <a:lstStyle/>
          <a:p>
            <a:pPr algn="ctr"/>
            <a:r>
              <a:rPr lang="en-US" sz="2800" dirty="0">
                <a:solidFill>
                  <a:srgbClr val="00B0F0"/>
                </a:solidFill>
                <a:effectLst>
                  <a:outerShdw blurRad="50800" dist="38100" dir="8100000" algn="tr" rotWithShape="0">
                    <a:prstClr val="black">
                      <a:alpha val="40000"/>
                    </a:prstClr>
                  </a:outerShdw>
                </a:effectLst>
              </a:rPr>
              <a:t>Home work</a:t>
            </a:r>
          </a:p>
        </p:txBody>
      </p:sp>
      <p:pic>
        <p:nvPicPr>
          <p:cNvPr id="5" name="Picture 4">
            <a:extLst>
              <a:ext uri="{FF2B5EF4-FFF2-40B4-BE49-F238E27FC236}">
                <a16:creationId xmlns="" xmlns:a16="http://schemas.microsoft.com/office/drawing/2014/main" id="{1FFCB2DB-9E86-410F-B69F-3F501E65F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939" y="295900"/>
            <a:ext cx="4432504" cy="3227506"/>
          </a:xfrm>
          <a:prstGeom prst="rect">
            <a:avLst/>
          </a:prstGeom>
          <a:ln w="57150">
            <a:solidFill>
              <a:srgbClr val="F30708"/>
            </a:solidFill>
          </a:ln>
        </p:spPr>
      </p:pic>
    </p:spTree>
    <p:extLst>
      <p:ext uri="{BB962C8B-B14F-4D97-AF65-F5344CB8AC3E}">
        <p14:creationId xmlns:p14="http://schemas.microsoft.com/office/powerpoint/2010/main" val="200931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up)">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634" y="257641"/>
            <a:ext cx="11482252" cy="6307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34" y="655091"/>
            <a:ext cx="10420743" cy="5548953"/>
          </a:xfrm>
          <a:prstGeom prst="rect">
            <a:avLst/>
          </a:prstGeom>
          <a:ln>
            <a:noFill/>
          </a:ln>
          <a:effectLst>
            <a:softEdge rad="112500"/>
          </a:effectLst>
        </p:spPr>
      </p:pic>
      <p:sp>
        <p:nvSpPr>
          <p:cNvPr id="3" name="TextBox 2"/>
          <p:cNvSpPr txBox="1"/>
          <p:nvPr/>
        </p:nvSpPr>
        <p:spPr>
          <a:xfrm>
            <a:off x="1992571" y="844213"/>
            <a:ext cx="8725989" cy="4219303"/>
          </a:xfrm>
          <a:prstGeom prst="rect">
            <a:avLst/>
          </a:prstGeom>
          <a:noFill/>
        </p:spPr>
        <p:txBody>
          <a:bodyPr wrap="square" rtlCol="0">
            <a:prstTxWarp prst="textWave1">
              <a:avLst/>
            </a:prstTxWarp>
            <a:spAutoFit/>
          </a:bodyPr>
          <a:lstStyle/>
          <a:p>
            <a:r>
              <a:rPr lang="en-US" dirty="0">
                <a:solidFill>
                  <a:srgbClr val="FFFF00"/>
                </a:solidFill>
                <a:effectLst>
                  <a:outerShdw blurRad="60007" dir="1500000" sy="-30000" kx="800400" algn="bl" rotWithShape="0">
                    <a:prstClr val="black">
                      <a:alpha val="20000"/>
                    </a:prstClr>
                  </a:outerShdw>
                </a:effectLst>
              </a:rPr>
              <a:t>Thank you </a:t>
            </a:r>
          </a:p>
        </p:txBody>
      </p:sp>
    </p:spTree>
    <p:extLst>
      <p:ext uri="{BB962C8B-B14F-4D97-AF65-F5344CB8AC3E}">
        <p14:creationId xmlns:p14="http://schemas.microsoft.com/office/powerpoint/2010/main" val="188887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endCondLst>
                                    <p:cond evt="onNext" delay="0">
                                      <p:tgtEl>
                                        <p:sldTgt/>
                                      </p:tgtEl>
                                    </p:cond>
                                  </p:endCondLst>
                                  <p:childTnLst>
                                    <p:animScale>
                                      <p:cBhvr>
                                        <p:cTn id="6" dur="2000" fill="hold"/>
                                        <p:tgtEl>
                                          <p:spTgt spid="2"/>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7" presetID="6" presetClass="entr" presetSubtype="32"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out)">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1375" y="218362"/>
            <a:ext cx="4339988" cy="461665"/>
          </a:xfrm>
          <a:prstGeom prst="rect">
            <a:avLst/>
          </a:prstGeom>
          <a:noFill/>
        </p:spPr>
        <p:txBody>
          <a:bodyPr wrap="square" rtlCol="0">
            <a:prstTxWarp prst="textPlain">
              <a:avLst/>
            </a:prstTxWarp>
            <a:spAutoFit/>
          </a:bodyPr>
          <a:lstStyle/>
          <a:p>
            <a:pPr algn="ctr"/>
            <a:r>
              <a:rPr lang="en-US" sz="2400" dirty="0" smtClean="0">
                <a:effectLst>
                  <a:outerShdw blurRad="50800" dist="38100" dir="8100000" algn="tr" rotWithShape="0">
                    <a:prstClr val="black">
                      <a:alpha val="40000"/>
                    </a:prstClr>
                  </a:outerShdw>
                </a:effectLst>
              </a:rPr>
              <a:t>Look the picture carefully</a:t>
            </a:r>
            <a:endParaRPr lang="en-US" sz="2400" dirty="0">
              <a:effectLst>
                <a:outerShdw blurRad="50800" dist="38100" dir="8100000" algn="tr" rotWithShape="0">
                  <a:prstClr val="black">
                    <a:alpha val="40000"/>
                  </a:prstClr>
                </a:outerShdw>
              </a:effectLst>
            </a:endParaRPr>
          </a:p>
        </p:txBody>
      </p:sp>
      <p:sp>
        <p:nvSpPr>
          <p:cNvPr id="4" name="TextBox 3"/>
          <p:cNvSpPr txBox="1"/>
          <p:nvPr/>
        </p:nvSpPr>
        <p:spPr>
          <a:xfrm>
            <a:off x="4244454" y="5723569"/>
            <a:ext cx="5090615" cy="461665"/>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What is the </a:t>
            </a:r>
            <a:r>
              <a:rPr lang="en-US" sz="2400" dirty="0" smtClean="0">
                <a:effectLst>
                  <a:outerShdw blurRad="50800" dist="38100" dir="8100000" algn="tr" rotWithShape="0">
                    <a:prstClr val="black">
                      <a:alpha val="40000"/>
                    </a:prstClr>
                  </a:outerShdw>
                </a:effectLst>
              </a:rPr>
              <a:t>picture related </a:t>
            </a:r>
            <a:r>
              <a:rPr lang="en-US" sz="2400" dirty="0">
                <a:effectLst>
                  <a:outerShdw blurRad="50800" dist="38100" dir="8100000" algn="tr" rotWithShape="0">
                    <a:prstClr val="black">
                      <a:alpha val="40000"/>
                    </a:prstClr>
                  </a:outerShdw>
                </a:effectLst>
              </a:rPr>
              <a:t>to?</a:t>
            </a:r>
          </a:p>
        </p:txBody>
      </p:sp>
      <p:sp>
        <p:nvSpPr>
          <p:cNvPr id="5" name="TextBox 4"/>
          <p:cNvSpPr txBox="1"/>
          <p:nvPr/>
        </p:nvSpPr>
        <p:spPr>
          <a:xfrm>
            <a:off x="3446060" y="5693923"/>
            <a:ext cx="6687402" cy="523501"/>
          </a:xfrm>
          <a:prstGeom prst="rect">
            <a:avLst/>
          </a:prstGeom>
          <a:noFill/>
        </p:spPr>
        <p:txBody>
          <a:bodyPr wrap="square" rtlCol="0">
            <a:prstTxWarp prst="textPlain">
              <a:avLst/>
            </a:prstTxWarp>
            <a:spAutoFit/>
          </a:bodyPr>
          <a:lstStyle/>
          <a:p>
            <a:r>
              <a:rPr lang="en-US" dirty="0" smtClean="0">
                <a:solidFill>
                  <a:srgbClr val="FF3399"/>
                </a:solidFill>
              </a:rPr>
              <a:t>The picture is related to our great national festival </a:t>
            </a:r>
            <a:r>
              <a:rPr lang="en-US" dirty="0" err="1" smtClean="0">
                <a:solidFill>
                  <a:srgbClr val="FF3399"/>
                </a:solidFill>
              </a:rPr>
              <a:t>Pahela</a:t>
            </a:r>
            <a:r>
              <a:rPr lang="en-US" dirty="0" smtClean="0">
                <a:solidFill>
                  <a:srgbClr val="FF3399"/>
                </a:solidFill>
              </a:rPr>
              <a:t> </a:t>
            </a:r>
            <a:r>
              <a:rPr lang="en-US" dirty="0" err="1" smtClean="0">
                <a:solidFill>
                  <a:srgbClr val="FF3399"/>
                </a:solidFill>
              </a:rPr>
              <a:t>Boishakh</a:t>
            </a:r>
            <a:r>
              <a:rPr lang="en-US" dirty="0" smtClean="0">
                <a:solidFill>
                  <a:srgbClr val="FF3399"/>
                </a:solidFill>
              </a:rPr>
              <a:t>.</a:t>
            </a:r>
            <a:endParaRPr lang="en-US" dirty="0">
              <a:solidFill>
                <a:srgbClr val="FF339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890" y="843460"/>
            <a:ext cx="10411229" cy="4700232"/>
          </a:xfrm>
          <a:prstGeom prst="rect">
            <a:avLst/>
          </a:prstGeom>
          <a:ln w="76200">
            <a:solidFill>
              <a:srgbClr val="FFFF00"/>
            </a:solidFill>
          </a:ln>
        </p:spPr>
      </p:pic>
    </p:spTree>
    <p:extLst>
      <p:ext uri="{BB962C8B-B14F-4D97-AF65-F5344CB8AC3E}">
        <p14:creationId xmlns:p14="http://schemas.microsoft.com/office/powerpoint/2010/main" val="7484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43A5526-6E43-48E7-80B4-618AAA0399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611" y="189049"/>
            <a:ext cx="11226021" cy="6222095"/>
          </a:xfrm>
          <a:prstGeom prst="rect">
            <a:avLst/>
          </a:prstGeom>
        </p:spPr>
      </p:pic>
      <p:sp>
        <p:nvSpPr>
          <p:cNvPr id="4" name="TextBox 3">
            <a:extLst>
              <a:ext uri="{FF2B5EF4-FFF2-40B4-BE49-F238E27FC236}">
                <a16:creationId xmlns="" xmlns:a16="http://schemas.microsoft.com/office/drawing/2014/main" id="{81FC512A-5580-4753-B268-575066991921}"/>
              </a:ext>
            </a:extLst>
          </p:cNvPr>
          <p:cNvSpPr txBox="1"/>
          <p:nvPr/>
        </p:nvSpPr>
        <p:spPr>
          <a:xfrm>
            <a:off x="2592864" y="1042263"/>
            <a:ext cx="3384644" cy="1631216"/>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So our today’s topic is</a:t>
            </a:r>
          </a:p>
          <a:p>
            <a:pPr algn="ctr"/>
            <a:r>
              <a:rPr lang="en-US" sz="2800" u="sng" dirty="0">
                <a:solidFill>
                  <a:srgbClr val="AF1191"/>
                </a:solidFill>
                <a:effectLst>
                  <a:outerShdw blurRad="50800" dist="38100" dir="8100000" algn="tr" rotWithShape="0">
                    <a:prstClr val="black">
                      <a:alpha val="40000"/>
                    </a:prstClr>
                  </a:outerShdw>
                </a:effectLst>
              </a:rPr>
              <a:t>“Pahela Boishakh</a:t>
            </a:r>
            <a:endParaRPr lang="en-US" sz="2400" u="sng" dirty="0">
              <a:solidFill>
                <a:srgbClr val="AF1191"/>
              </a:solidFill>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Unit – 3</a:t>
            </a:r>
          </a:p>
          <a:p>
            <a:pPr algn="ctr"/>
            <a:r>
              <a:rPr lang="en-US" sz="2400" dirty="0">
                <a:effectLst>
                  <a:outerShdw blurRad="50800" dist="38100" dir="8100000" algn="tr" rotWithShape="0">
                    <a:prstClr val="black">
                      <a:alpha val="40000"/>
                    </a:prstClr>
                  </a:outerShdw>
                </a:effectLst>
              </a:rPr>
              <a:t>Lesson - 4</a:t>
            </a:r>
          </a:p>
        </p:txBody>
      </p:sp>
    </p:spTree>
    <p:extLst>
      <p:ext uri="{BB962C8B-B14F-4D97-AF65-F5344CB8AC3E}">
        <p14:creationId xmlns:p14="http://schemas.microsoft.com/office/powerpoint/2010/main" val="1695057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7" y="450376"/>
            <a:ext cx="2543175" cy="91568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prstTxWarp prst="textPlain">
              <a:avLst/>
            </a:prstTxWarp>
            <a:spAutoFit/>
          </a:bodyPr>
          <a:lstStyle/>
          <a:p>
            <a:r>
              <a:rPr lang="en-US" dirty="0">
                <a:ln w="0"/>
                <a:effectLst>
                  <a:outerShdw blurRad="38100" dist="19050" dir="2700000" algn="tl" rotWithShape="0">
                    <a:schemeClr val="dk1">
                      <a:alpha val="40000"/>
                    </a:schemeClr>
                  </a:outerShdw>
                </a:effectLst>
              </a:rPr>
              <a:t>Learning outcomes</a:t>
            </a:r>
          </a:p>
        </p:txBody>
      </p:sp>
      <p:sp>
        <p:nvSpPr>
          <p:cNvPr id="3" name="TextBox 2"/>
          <p:cNvSpPr txBox="1"/>
          <p:nvPr/>
        </p:nvSpPr>
        <p:spPr>
          <a:xfrm>
            <a:off x="1828797" y="1542641"/>
            <a:ext cx="9007525" cy="770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txBody>
          <a:bodyPr wrap="square" rtlCol="0">
            <a:prstTxWarp prst="textPlain">
              <a:avLst/>
            </a:prstTxWarp>
            <a:spAutoFit/>
          </a:bodyPr>
          <a:lstStyle/>
          <a:p>
            <a:r>
              <a:rPr lang="en-US" dirty="0">
                <a:ln w="0"/>
                <a:effectLst>
                  <a:outerShdw blurRad="38100" dist="19050" dir="2700000" algn="tl" rotWithShape="0">
                    <a:schemeClr val="dk1">
                      <a:alpha val="40000"/>
                    </a:schemeClr>
                  </a:outerShdw>
                </a:effectLst>
              </a:rPr>
              <a:t>After completing this lesson, we will be able to ----</a:t>
            </a:r>
          </a:p>
        </p:txBody>
      </p:sp>
      <p:grpSp>
        <p:nvGrpSpPr>
          <p:cNvPr id="4" name="Group 3"/>
          <p:cNvGrpSpPr/>
          <p:nvPr/>
        </p:nvGrpSpPr>
        <p:grpSpPr>
          <a:xfrm>
            <a:off x="1828798" y="2641289"/>
            <a:ext cx="8147714" cy="627798"/>
            <a:chOff x="1828799" y="2047169"/>
            <a:chExt cx="8147714" cy="627798"/>
          </a:xfrm>
        </p:grpSpPr>
        <p:sp>
          <p:nvSpPr>
            <p:cNvPr id="5" name="Chevron 4"/>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1</a:t>
              </a:r>
            </a:p>
          </p:txBody>
        </p:sp>
        <p:sp>
          <p:nvSpPr>
            <p:cNvPr id="6" name="Rectangle 5"/>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a:ln w="0"/>
                  <a:solidFill>
                    <a:schemeClr val="tx1"/>
                  </a:solidFill>
                  <a:effectLst>
                    <a:outerShdw blurRad="50800" dist="38100" dir="8100000" algn="tr" rotWithShape="0">
                      <a:prstClr val="black">
                        <a:alpha val="40000"/>
                      </a:prstClr>
                    </a:outerShdw>
                  </a:effectLst>
                </a:rPr>
                <a:t>infer meaning from the context </a:t>
              </a:r>
            </a:p>
          </p:txBody>
        </p:sp>
      </p:grpSp>
      <p:grpSp>
        <p:nvGrpSpPr>
          <p:cNvPr id="7" name="Group 6"/>
          <p:cNvGrpSpPr/>
          <p:nvPr/>
        </p:nvGrpSpPr>
        <p:grpSpPr>
          <a:xfrm>
            <a:off x="1828799" y="3397460"/>
            <a:ext cx="8147714" cy="627798"/>
            <a:chOff x="1828799" y="2047169"/>
            <a:chExt cx="8147714" cy="627798"/>
          </a:xfrm>
        </p:grpSpPr>
        <p:sp>
          <p:nvSpPr>
            <p:cNvPr id="8" name="Chevron 7"/>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2</a:t>
              </a:r>
            </a:p>
          </p:txBody>
        </p:sp>
        <p:sp>
          <p:nvSpPr>
            <p:cNvPr id="9" name="Rectangle 8"/>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a:ln w="0"/>
                  <a:solidFill>
                    <a:schemeClr val="tx1"/>
                  </a:solidFill>
                  <a:effectLst>
                    <a:outerShdw blurRad="50800" dist="38100" dir="8100000" algn="tr" rotWithShape="0">
                      <a:prstClr val="black">
                        <a:alpha val="40000"/>
                      </a:prstClr>
                    </a:outerShdw>
                  </a:effectLst>
                </a:rPr>
                <a:t>talk about the pictures</a:t>
              </a:r>
            </a:p>
          </p:txBody>
        </p:sp>
      </p:grpSp>
      <p:grpSp>
        <p:nvGrpSpPr>
          <p:cNvPr id="10" name="Group 9"/>
          <p:cNvGrpSpPr/>
          <p:nvPr/>
        </p:nvGrpSpPr>
        <p:grpSpPr>
          <a:xfrm>
            <a:off x="1828798" y="4134441"/>
            <a:ext cx="8147714" cy="627798"/>
            <a:chOff x="1828799" y="2047169"/>
            <a:chExt cx="8147714" cy="627798"/>
          </a:xfrm>
        </p:grpSpPr>
        <p:sp>
          <p:nvSpPr>
            <p:cNvPr id="11" name="Chevron 10"/>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3</a:t>
              </a:r>
            </a:p>
          </p:txBody>
        </p:sp>
        <p:sp>
          <p:nvSpPr>
            <p:cNvPr id="12" name="Rectangle 11"/>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a:ln w="0"/>
                  <a:solidFill>
                    <a:schemeClr val="tx1"/>
                  </a:solidFill>
                  <a:effectLst>
                    <a:outerShdw blurRad="50800" dist="38100" dir="8100000" algn="tr" rotWithShape="0">
                      <a:prstClr val="black">
                        <a:alpha val="40000"/>
                      </a:prstClr>
                    </a:outerShdw>
                  </a:effectLst>
                </a:rPr>
                <a:t>write answers to the questions</a:t>
              </a:r>
            </a:p>
          </p:txBody>
        </p:sp>
      </p:grpSp>
      <p:grpSp>
        <p:nvGrpSpPr>
          <p:cNvPr id="13" name="Group 12"/>
          <p:cNvGrpSpPr/>
          <p:nvPr/>
        </p:nvGrpSpPr>
        <p:grpSpPr>
          <a:xfrm>
            <a:off x="1828799" y="4816828"/>
            <a:ext cx="8147714" cy="627798"/>
            <a:chOff x="1828799" y="2047169"/>
            <a:chExt cx="8147714" cy="627798"/>
          </a:xfrm>
        </p:grpSpPr>
        <p:sp>
          <p:nvSpPr>
            <p:cNvPr id="14" name="Chevron 13"/>
            <p:cNvSpPr/>
            <p:nvPr/>
          </p:nvSpPr>
          <p:spPr>
            <a:xfrm rot="5400000">
              <a:off x="1684876" y="2191093"/>
              <a:ext cx="627797" cy="339952"/>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4</a:t>
              </a:r>
            </a:p>
          </p:txBody>
        </p:sp>
        <p:sp>
          <p:nvSpPr>
            <p:cNvPr id="15" name="Rectangle 14"/>
            <p:cNvSpPr/>
            <p:nvPr/>
          </p:nvSpPr>
          <p:spPr>
            <a:xfrm>
              <a:off x="2168751" y="2047169"/>
              <a:ext cx="7807762" cy="4640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a:ln w="0"/>
                  <a:solidFill>
                    <a:schemeClr val="tx1"/>
                  </a:solidFill>
                  <a:effectLst>
                    <a:outerShdw blurRad="50800" dist="38100" dir="8100000" algn="tr" rotWithShape="0">
                      <a:prstClr val="black">
                        <a:alpha val="40000"/>
                      </a:prstClr>
                    </a:outerShdw>
                  </a:effectLst>
                </a:rPr>
                <a:t>tick  best answers from the alternatives</a:t>
              </a:r>
            </a:p>
          </p:txBody>
        </p:sp>
      </p:grpSp>
      <p:grpSp>
        <p:nvGrpSpPr>
          <p:cNvPr id="16" name="Group 15"/>
          <p:cNvGrpSpPr/>
          <p:nvPr/>
        </p:nvGrpSpPr>
        <p:grpSpPr>
          <a:xfrm>
            <a:off x="1828798" y="5457426"/>
            <a:ext cx="8147714" cy="627798"/>
            <a:chOff x="1828799" y="2047169"/>
            <a:chExt cx="8147714" cy="627798"/>
          </a:xfrm>
        </p:grpSpPr>
        <p:sp>
          <p:nvSpPr>
            <p:cNvPr id="17" name="Chevron 16"/>
            <p:cNvSpPr/>
            <p:nvPr/>
          </p:nvSpPr>
          <p:spPr>
            <a:xfrm rot="5400000">
              <a:off x="1684876" y="2191093"/>
              <a:ext cx="627797" cy="339952"/>
            </a:xfrm>
            <a:prstGeom prst="chevron">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lightRig rig="threePt" dir="t"/>
              </a:scene3d>
              <a:sp3d extrusionH="57150">
                <a:bevelT w="57150" h="38100" prst="artDeco"/>
              </a:sp3d>
            </a:bodyPr>
            <a:lstStyle/>
            <a:p>
              <a:pPr algn="ctr"/>
              <a:r>
                <a:rPr lang="en-US" sz="2400" dirty="0">
                  <a:solidFill>
                    <a:schemeClr val="tx1"/>
                  </a:solidFill>
                  <a:effectLst>
                    <a:outerShdw blurRad="50800" dist="38100" dir="8100000" algn="tr" rotWithShape="0">
                      <a:prstClr val="black">
                        <a:alpha val="40000"/>
                      </a:prstClr>
                    </a:outerShdw>
                  </a:effectLst>
                </a:rPr>
                <a:t>5</a:t>
              </a:r>
            </a:p>
          </p:txBody>
        </p:sp>
        <p:sp>
          <p:nvSpPr>
            <p:cNvPr id="18" name="Rectangle 17"/>
            <p:cNvSpPr/>
            <p:nvPr/>
          </p:nvSpPr>
          <p:spPr>
            <a:xfrm>
              <a:off x="2168751" y="2047169"/>
              <a:ext cx="7807762" cy="464020"/>
            </a:xfrm>
            <a:prstGeom prst="rect">
              <a:avLst/>
            </a:prstGeom>
            <a:gradFill flip="none" rotWithShape="1">
              <a:gsLst>
                <a:gs pos="0">
                  <a:srgbClr val="E14FC2">
                    <a:tint val="66000"/>
                    <a:satMod val="160000"/>
                  </a:srgbClr>
                </a:gs>
                <a:gs pos="50000">
                  <a:srgbClr val="E14FC2">
                    <a:tint val="44500"/>
                    <a:satMod val="160000"/>
                  </a:srgbClr>
                </a:gs>
                <a:gs pos="100000">
                  <a:srgbClr val="E14FC2">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57150" h="38100" prst="artDeco"/>
              </a:sp3d>
            </a:bodyPr>
            <a:lstStyle/>
            <a:p>
              <a:r>
                <a:rPr lang="en-US" sz="2400" dirty="0">
                  <a:ln w="0"/>
                  <a:solidFill>
                    <a:schemeClr val="tx1"/>
                  </a:solidFill>
                  <a:effectLst>
                    <a:outerShdw blurRad="50800" dist="38100" dir="8100000" algn="tr" rotWithShape="0">
                      <a:prstClr val="black">
                        <a:alpha val="40000"/>
                      </a:prstClr>
                    </a:outerShdw>
                  </a:effectLst>
                </a:rPr>
                <a:t>listen for information to the CD</a:t>
              </a:r>
            </a:p>
          </p:txBody>
        </p:sp>
      </p:gr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6405" y="4816828"/>
            <a:ext cx="1752032" cy="1752032"/>
          </a:xfrm>
          <a:prstGeom prst="rect">
            <a:avLst/>
          </a:prstGeom>
        </p:spPr>
      </p:pic>
    </p:spTree>
    <p:extLst>
      <p:ext uri="{BB962C8B-B14F-4D97-AF65-F5344CB8AC3E}">
        <p14:creationId xmlns:p14="http://schemas.microsoft.com/office/powerpoint/2010/main" val="336590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6" presetClass="entr" presetSubtype="3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out)">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738B56F-8466-484D-AF4E-56BEEC325E72}"/>
              </a:ext>
            </a:extLst>
          </p:cNvPr>
          <p:cNvSpPr/>
          <p:nvPr/>
        </p:nvSpPr>
        <p:spPr>
          <a:xfrm>
            <a:off x="253214" y="253217"/>
            <a:ext cx="1997617" cy="914400"/>
          </a:xfrm>
          <a:prstGeom prst="rect">
            <a:avLst/>
          </a:prstGeom>
          <a:solidFill>
            <a:srgbClr val="FF0000">
              <a:tint val="66000"/>
              <a:satMod val="1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Keywords</a:t>
            </a:r>
          </a:p>
        </p:txBody>
      </p:sp>
      <p:sp>
        <p:nvSpPr>
          <p:cNvPr id="10" name="Rectangle 9">
            <a:extLst>
              <a:ext uri="{FF2B5EF4-FFF2-40B4-BE49-F238E27FC236}">
                <a16:creationId xmlns="" xmlns:a16="http://schemas.microsoft.com/office/drawing/2014/main" id="{0F38000A-4C14-47B1-8DA6-C24B1FF5950A}"/>
              </a:ext>
            </a:extLst>
          </p:cNvPr>
          <p:cNvSpPr/>
          <p:nvPr/>
        </p:nvSpPr>
        <p:spPr>
          <a:xfrm>
            <a:off x="2630650" y="253217"/>
            <a:ext cx="2082026"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অর্থ</a:t>
            </a:r>
            <a:endParaRPr lang="en-US" sz="3200" dirty="0">
              <a:solidFill>
                <a:schemeClr val="tx1"/>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 xmlns:a16="http://schemas.microsoft.com/office/drawing/2014/main" id="{DCBD4B50-75FA-4517-9EAC-34FE17745D68}"/>
              </a:ext>
            </a:extLst>
          </p:cNvPr>
          <p:cNvSpPr/>
          <p:nvPr/>
        </p:nvSpPr>
        <p:spPr>
          <a:xfrm>
            <a:off x="5092498" y="253217"/>
            <a:ext cx="2180499" cy="914400"/>
          </a:xfrm>
          <a:prstGeom prst="rect">
            <a:avLst/>
          </a:prstGeom>
          <a:solidFill>
            <a:schemeClr val="accent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Part of speech</a:t>
            </a:r>
          </a:p>
        </p:txBody>
      </p:sp>
      <p:sp>
        <p:nvSpPr>
          <p:cNvPr id="12" name="Rectangle 11">
            <a:extLst>
              <a:ext uri="{FF2B5EF4-FFF2-40B4-BE49-F238E27FC236}">
                <a16:creationId xmlns="" xmlns:a16="http://schemas.microsoft.com/office/drawing/2014/main" id="{860AC643-14F2-4BFB-ADDB-14F2613BD7D0}"/>
              </a:ext>
            </a:extLst>
          </p:cNvPr>
          <p:cNvSpPr/>
          <p:nvPr/>
        </p:nvSpPr>
        <p:spPr>
          <a:xfrm>
            <a:off x="7540275" y="267286"/>
            <a:ext cx="2110162" cy="914400"/>
          </a:xfrm>
          <a:prstGeom prst="rect">
            <a:avLst/>
          </a:prstGeom>
          <a:solidFill>
            <a:srgbClr val="7030A0">
              <a:tint val="66000"/>
              <a:satMod val="160000"/>
            </a:srgb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English meaning</a:t>
            </a:r>
          </a:p>
        </p:txBody>
      </p:sp>
      <p:sp>
        <p:nvSpPr>
          <p:cNvPr id="13" name="Rectangle 12">
            <a:extLst>
              <a:ext uri="{FF2B5EF4-FFF2-40B4-BE49-F238E27FC236}">
                <a16:creationId xmlns="" xmlns:a16="http://schemas.microsoft.com/office/drawing/2014/main" id="{4F1CC7DE-BA8F-4989-A230-6A9ABB4D3CAC}"/>
              </a:ext>
            </a:extLst>
          </p:cNvPr>
          <p:cNvSpPr/>
          <p:nvPr/>
        </p:nvSpPr>
        <p:spPr>
          <a:xfrm>
            <a:off x="9931786" y="281354"/>
            <a:ext cx="2011684"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Synonyms</a:t>
            </a:r>
          </a:p>
        </p:txBody>
      </p:sp>
      <p:sp>
        <p:nvSpPr>
          <p:cNvPr id="4" name="Rectangle 3">
            <a:extLst>
              <a:ext uri="{FF2B5EF4-FFF2-40B4-BE49-F238E27FC236}">
                <a16:creationId xmlns="" xmlns:a16="http://schemas.microsoft.com/office/drawing/2014/main" id="{33A7720E-2B91-401A-B287-C2A9D8B7462D}"/>
              </a:ext>
            </a:extLst>
          </p:cNvPr>
          <p:cNvSpPr/>
          <p:nvPr/>
        </p:nvSpPr>
        <p:spPr>
          <a:xfrm>
            <a:off x="250868" y="1896794"/>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Special </a:t>
            </a:r>
          </a:p>
        </p:txBody>
      </p:sp>
      <p:sp>
        <p:nvSpPr>
          <p:cNvPr id="9" name="Rectangle 8">
            <a:extLst>
              <a:ext uri="{FF2B5EF4-FFF2-40B4-BE49-F238E27FC236}">
                <a16:creationId xmlns="" xmlns:a16="http://schemas.microsoft.com/office/drawing/2014/main" id="{9E7E9321-DFBC-4316-B17F-42D2D41F8426}"/>
              </a:ext>
            </a:extLst>
          </p:cNvPr>
          <p:cNvSpPr/>
          <p:nvPr/>
        </p:nvSpPr>
        <p:spPr>
          <a:xfrm>
            <a:off x="2628304" y="1896794"/>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বিশেষ</a:t>
            </a:r>
            <a:endParaRPr lang="en-US" sz="3200" dirty="0">
              <a:solidFill>
                <a:schemeClr val="tx1"/>
              </a:solidFill>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 xmlns:a16="http://schemas.microsoft.com/office/drawing/2014/main" id="{39257205-4B9B-4754-872B-6F12775037BC}"/>
              </a:ext>
            </a:extLst>
          </p:cNvPr>
          <p:cNvSpPr/>
          <p:nvPr/>
        </p:nvSpPr>
        <p:spPr>
          <a:xfrm>
            <a:off x="5090152" y="1896794"/>
            <a:ext cx="2180499" cy="914400"/>
          </a:xfrm>
          <a:prstGeom prst="rect">
            <a:avLst/>
          </a:prstGeom>
          <a:blipFill>
            <a:blip r:embed="rId3"/>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 </a:t>
            </a:r>
          </a:p>
        </p:txBody>
      </p:sp>
      <p:sp>
        <p:nvSpPr>
          <p:cNvPr id="17" name="Rectangle 16">
            <a:extLst>
              <a:ext uri="{FF2B5EF4-FFF2-40B4-BE49-F238E27FC236}">
                <a16:creationId xmlns="" xmlns:a16="http://schemas.microsoft.com/office/drawing/2014/main" id="{12D450A4-D695-4B52-B099-E6096E2A44B1}"/>
              </a:ext>
            </a:extLst>
          </p:cNvPr>
          <p:cNvSpPr/>
          <p:nvPr/>
        </p:nvSpPr>
        <p:spPr>
          <a:xfrm>
            <a:off x="7537929" y="1910863"/>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not ordinary</a:t>
            </a:r>
          </a:p>
        </p:txBody>
      </p:sp>
      <p:sp>
        <p:nvSpPr>
          <p:cNvPr id="19" name="Rectangle 18">
            <a:extLst>
              <a:ext uri="{FF2B5EF4-FFF2-40B4-BE49-F238E27FC236}">
                <a16:creationId xmlns="" xmlns:a16="http://schemas.microsoft.com/office/drawing/2014/main" id="{4BEF62DC-DC65-49A6-817D-96C78A17B8F5}"/>
              </a:ext>
            </a:extLst>
          </p:cNvPr>
          <p:cNvSpPr/>
          <p:nvPr/>
        </p:nvSpPr>
        <p:spPr>
          <a:xfrm>
            <a:off x="9929440" y="1924931"/>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unique </a:t>
            </a:r>
          </a:p>
        </p:txBody>
      </p:sp>
      <p:sp>
        <p:nvSpPr>
          <p:cNvPr id="25" name="Rectangle 24">
            <a:extLst>
              <a:ext uri="{FF2B5EF4-FFF2-40B4-BE49-F238E27FC236}">
                <a16:creationId xmlns="" xmlns:a16="http://schemas.microsoft.com/office/drawing/2014/main" id="{01EF0525-63EC-42A4-A697-9A6D27C68A7F}"/>
              </a:ext>
            </a:extLst>
          </p:cNvPr>
          <p:cNvSpPr/>
          <p:nvPr/>
        </p:nvSpPr>
        <p:spPr>
          <a:xfrm>
            <a:off x="250868" y="3176956"/>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Significance </a:t>
            </a:r>
          </a:p>
        </p:txBody>
      </p:sp>
      <p:sp>
        <p:nvSpPr>
          <p:cNvPr id="27" name="Rectangle 26">
            <a:extLst>
              <a:ext uri="{FF2B5EF4-FFF2-40B4-BE49-F238E27FC236}">
                <a16:creationId xmlns="" xmlns:a16="http://schemas.microsoft.com/office/drawing/2014/main" id="{0F742BD0-BA4B-4374-AD42-3C89077F4186}"/>
              </a:ext>
            </a:extLst>
          </p:cNvPr>
          <p:cNvSpPr/>
          <p:nvPr/>
        </p:nvSpPr>
        <p:spPr>
          <a:xfrm>
            <a:off x="2628304" y="3176956"/>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তাৎপর্য</a:t>
            </a:r>
            <a:endParaRPr lang="en-US" sz="3200" dirty="0">
              <a:solidFill>
                <a:schemeClr val="tx1"/>
              </a:solidFill>
              <a:latin typeface="NikoshBAN" panose="02000000000000000000" pitchFamily="2" charset="0"/>
              <a:cs typeface="NikoshBAN" panose="02000000000000000000" pitchFamily="2" charset="0"/>
            </a:endParaRPr>
          </a:p>
        </p:txBody>
      </p:sp>
      <p:sp>
        <p:nvSpPr>
          <p:cNvPr id="29" name="Rectangle 28">
            <a:extLst>
              <a:ext uri="{FF2B5EF4-FFF2-40B4-BE49-F238E27FC236}">
                <a16:creationId xmlns="" xmlns:a16="http://schemas.microsoft.com/office/drawing/2014/main" id="{39BAC2FD-D5B8-486E-97EE-B3EEF657D2D6}"/>
              </a:ext>
            </a:extLst>
          </p:cNvPr>
          <p:cNvSpPr/>
          <p:nvPr/>
        </p:nvSpPr>
        <p:spPr>
          <a:xfrm>
            <a:off x="5090152" y="3176956"/>
            <a:ext cx="2180499" cy="914400"/>
          </a:xfrm>
          <a:prstGeom prst="rect">
            <a:avLst/>
          </a:prstGeom>
          <a:blipFill>
            <a:blip r:embed="rId3"/>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noun </a:t>
            </a:r>
          </a:p>
        </p:txBody>
      </p:sp>
      <p:sp>
        <p:nvSpPr>
          <p:cNvPr id="31" name="Rectangle 30">
            <a:extLst>
              <a:ext uri="{FF2B5EF4-FFF2-40B4-BE49-F238E27FC236}">
                <a16:creationId xmlns="" xmlns:a16="http://schemas.microsoft.com/office/drawing/2014/main" id="{E44515C7-CAA0-4792-B65C-BE4D41A9160C}"/>
              </a:ext>
            </a:extLst>
          </p:cNvPr>
          <p:cNvSpPr/>
          <p:nvPr/>
        </p:nvSpPr>
        <p:spPr>
          <a:xfrm>
            <a:off x="7537929" y="3191025"/>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importance of something</a:t>
            </a:r>
          </a:p>
        </p:txBody>
      </p:sp>
      <p:sp>
        <p:nvSpPr>
          <p:cNvPr id="33" name="Rectangle 32">
            <a:extLst>
              <a:ext uri="{FF2B5EF4-FFF2-40B4-BE49-F238E27FC236}">
                <a16:creationId xmlns="" xmlns:a16="http://schemas.microsoft.com/office/drawing/2014/main" id="{E867C8E4-CB58-481A-B9CA-16878DCB02AA}"/>
              </a:ext>
            </a:extLst>
          </p:cNvPr>
          <p:cNvSpPr/>
          <p:nvPr/>
        </p:nvSpPr>
        <p:spPr>
          <a:xfrm>
            <a:off x="9929440" y="3205093"/>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importance  </a:t>
            </a:r>
          </a:p>
        </p:txBody>
      </p:sp>
      <p:sp>
        <p:nvSpPr>
          <p:cNvPr id="35" name="Rectangle 34">
            <a:extLst>
              <a:ext uri="{FF2B5EF4-FFF2-40B4-BE49-F238E27FC236}">
                <a16:creationId xmlns="" xmlns:a16="http://schemas.microsoft.com/office/drawing/2014/main" id="{8C75E38B-E2F8-4CA3-8779-D7DF2D7E984F}"/>
              </a:ext>
            </a:extLst>
          </p:cNvPr>
          <p:cNvSpPr/>
          <p:nvPr/>
        </p:nvSpPr>
        <p:spPr>
          <a:xfrm>
            <a:off x="264936" y="4372708"/>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Irrespective </a:t>
            </a:r>
          </a:p>
        </p:txBody>
      </p:sp>
      <p:sp>
        <p:nvSpPr>
          <p:cNvPr id="37" name="Rectangle 36">
            <a:extLst>
              <a:ext uri="{FF2B5EF4-FFF2-40B4-BE49-F238E27FC236}">
                <a16:creationId xmlns="" xmlns:a16="http://schemas.microsoft.com/office/drawing/2014/main" id="{C5D9506E-DC77-4D8E-A22D-CD4411AC6BC3}"/>
              </a:ext>
            </a:extLst>
          </p:cNvPr>
          <p:cNvSpPr/>
          <p:nvPr/>
        </p:nvSpPr>
        <p:spPr>
          <a:xfrm>
            <a:off x="2642372" y="4372708"/>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নির্বিশেষে</a:t>
            </a:r>
            <a:endParaRPr lang="en-US" sz="3200" dirty="0">
              <a:solidFill>
                <a:schemeClr val="tx1"/>
              </a:solidFill>
              <a:latin typeface="NikoshBAN" panose="02000000000000000000" pitchFamily="2" charset="0"/>
              <a:cs typeface="NikoshBAN" panose="02000000000000000000" pitchFamily="2" charset="0"/>
            </a:endParaRPr>
          </a:p>
        </p:txBody>
      </p:sp>
      <p:sp>
        <p:nvSpPr>
          <p:cNvPr id="39" name="Rectangle 38">
            <a:extLst>
              <a:ext uri="{FF2B5EF4-FFF2-40B4-BE49-F238E27FC236}">
                <a16:creationId xmlns="" xmlns:a16="http://schemas.microsoft.com/office/drawing/2014/main" id="{335B8DDD-A6C6-4A84-9D53-0D4247E889DF}"/>
              </a:ext>
            </a:extLst>
          </p:cNvPr>
          <p:cNvSpPr/>
          <p:nvPr/>
        </p:nvSpPr>
        <p:spPr>
          <a:xfrm>
            <a:off x="5104220" y="4372708"/>
            <a:ext cx="2180499" cy="914400"/>
          </a:xfrm>
          <a:prstGeom prst="rect">
            <a:avLst/>
          </a:prstGeom>
          <a:blipFill>
            <a:blip r:embed="rId3"/>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 </a:t>
            </a:r>
          </a:p>
        </p:txBody>
      </p:sp>
      <p:sp>
        <p:nvSpPr>
          <p:cNvPr id="41" name="Rectangle 40">
            <a:extLst>
              <a:ext uri="{FF2B5EF4-FFF2-40B4-BE49-F238E27FC236}">
                <a16:creationId xmlns="" xmlns:a16="http://schemas.microsoft.com/office/drawing/2014/main" id="{C52FE7EB-B7C0-4820-A16B-6E3702A69DEF}"/>
              </a:ext>
            </a:extLst>
          </p:cNvPr>
          <p:cNvSpPr/>
          <p:nvPr/>
        </p:nvSpPr>
        <p:spPr>
          <a:xfrm>
            <a:off x="7551997" y="4386777"/>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without considering something</a:t>
            </a:r>
          </a:p>
        </p:txBody>
      </p:sp>
      <p:sp>
        <p:nvSpPr>
          <p:cNvPr id="43" name="Rectangle 42">
            <a:extLst>
              <a:ext uri="{FF2B5EF4-FFF2-40B4-BE49-F238E27FC236}">
                <a16:creationId xmlns="" xmlns:a16="http://schemas.microsoft.com/office/drawing/2014/main" id="{1ACC24ED-B755-41B9-8A96-F6A8D0B787B2}"/>
              </a:ext>
            </a:extLst>
          </p:cNvPr>
          <p:cNvSpPr/>
          <p:nvPr/>
        </p:nvSpPr>
        <p:spPr>
          <a:xfrm>
            <a:off x="9943508" y="4400845"/>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impartial </a:t>
            </a:r>
          </a:p>
        </p:txBody>
      </p:sp>
      <p:sp>
        <p:nvSpPr>
          <p:cNvPr id="45" name="Rectangle 44">
            <a:extLst>
              <a:ext uri="{FF2B5EF4-FFF2-40B4-BE49-F238E27FC236}">
                <a16:creationId xmlns="" xmlns:a16="http://schemas.microsoft.com/office/drawing/2014/main" id="{7C93B2C0-B833-46E2-AAFC-16A68DF2BCB3}"/>
              </a:ext>
            </a:extLst>
          </p:cNvPr>
          <p:cNvSpPr/>
          <p:nvPr/>
        </p:nvSpPr>
        <p:spPr>
          <a:xfrm>
            <a:off x="279003" y="5554401"/>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Ethnic </a:t>
            </a:r>
          </a:p>
        </p:txBody>
      </p:sp>
      <p:sp>
        <p:nvSpPr>
          <p:cNvPr id="47" name="Rectangle 46">
            <a:extLst>
              <a:ext uri="{FF2B5EF4-FFF2-40B4-BE49-F238E27FC236}">
                <a16:creationId xmlns="" xmlns:a16="http://schemas.microsoft.com/office/drawing/2014/main" id="{246F3C01-7DBF-4DE5-B65B-95A9451549C0}"/>
              </a:ext>
            </a:extLst>
          </p:cNvPr>
          <p:cNvSpPr/>
          <p:nvPr/>
        </p:nvSpPr>
        <p:spPr>
          <a:xfrm>
            <a:off x="2656439" y="5554401"/>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জাতিগত</a:t>
            </a:r>
            <a:endParaRPr lang="en-US" sz="3200" dirty="0">
              <a:solidFill>
                <a:schemeClr val="tx1"/>
              </a:solidFill>
              <a:latin typeface="NikoshBAN" panose="02000000000000000000" pitchFamily="2" charset="0"/>
              <a:cs typeface="NikoshBAN" panose="02000000000000000000" pitchFamily="2" charset="0"/>
            </a:endParaRPr>
          </a:p>
        </p:txBody>
      </p:sp>
      <p:sp>
        <p:nvSpPr>
          <p:cNvPr id="49" name="Rectangle 48">
            <a:extLst>
              <a:ext uri="{FF2B5EF4-FFF2-40B4-BE49-F238E27FC236}">
                <a16:creationId xmlns="" xmlns:a16="http://schemas.microsoft.com/office/drawing/2014/main" id="{FEC58CB4-1495-4595-940C-D4D83DC427F7}"/>
              </a:ext>
            </a:extLst>
          </p:cNvPr>
          <p:cNvSpPr/>
          <p:nvPr/>
        </p:nvSpPr>
        <p:spPr>
          <a:xfrm>
            <a:off x="5118287" y="5554401"/>
            <a:ext cx="2180499" cy="914400"/>
          </a:xfrm>
          <a:prstGeom prst="rect">
            <a:avLst/>
          </a:prstGeom>
          <a:blipFill>
            <a:blip r:embed="rId3"/>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 </a:t>
            </a:r>
          </a:p>
        </p:txBody>
      </p:sp>
      <p:sp>
        <p:nvSpPr>
          <p:cNvPr id="51" name="Rectangle 50">
            <a:extLst>
              <a:ext uri="{FF2B5EF4-FFF2-40B4-BE49-F238E27FC236}">
                <a16:creationId xmlns="" xmlns:a16="http://schemas.microsoft.com/office/drawing/2014/main" id="{E15F769C-DC67-484E-94F4-23E1129CC202}"/>
              </a:ext>
            </a:extLst>
          </p:cNvPr>
          <p:cNvSpPr/>
          <p:nvPr/>
        </p:nvSpPr>
        <p:spPr>
          <a:xfrm>
            <a:off x="7566064" y="5568470"/>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race of people that shares a common cultural tradition</a:t>
            </a:r>
          </a:p>
        </p:txBody>
      </p:sp>
      <p:sp>
        <p:nvSpPr>
          <p:cNvPr id="53" name="Rectangle 52">
            <a:extLst>
              <a:ext uri="{FF2B5EF4-FFF2-40B4-BE49-F238E27FC236}">
                <a16:creationId xmlns="" xmlns:a16="http://schemas.microsoft.com/office/drawing/2014/main" id="{562398EF-E617-410A-A7FB-B73F6721F4E9}"/>
              </a:ext>
            </a:extLst>
          </p:cNvPr>
          <p:cNvSpPr/>
          <p:nvPr/>
        </p:nvSpPr>
        <p:spPr>
          <a:xfrm>
            <a:off x="9957575" y="5582538"/>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racial </a:t>
            </a:r>
          </a:p>
        </p:txBody>
      </p:sp>
      <p:sp>
        <p:nvSpPr>
          <p:cNvPr id="54" name="Rectangle 53">
            <a:extLst>
              <a:ext uri="{FF2B5EF4-FFF2-40B4-BE49-F238E27FC236}">
                <a16:creationId xmlns="" xmlns:a16="http://schemas.microsoft.com/office/drawing/2014/main" id="{F0BF119E-1347-46B0-8E57-582BC2CA73F6}"/>
              </a:ext>
            </a:extLst>
          </p:cNvPr>
          <p:cNvSpPr/>
          <p:nvPr/>
        </p:nvSpPr>
        <p:spPr>
          <a:xfrm>
            <a:off x="239150" y="1364566"/>
            <a:ext cx="11704320" cy="1266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85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left)">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left)">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animBg="1"/>
      <p:bldP spid="17" grpId="0" animBg="1"/>
      <p:bldP spid="19" grpId="0" animBg="1"/>
      <p:bldP spid="25" grpId="0" animBg="1"/>
      <p:bldP spid="27" grpId="0" animBg="1"/>
      <p:bldP spid="29" grpId="0" animBg="1"/>
      <p:bldP spid="31"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9263B74-212F-48A0-8E90-6B940EEB8A2B}"/>
              </a:ext>
            </a:extLst>
          </p:cNvPr>
          <p:cNvSpPr/>
          <p:nvPr/>
        </p:nvSpPr>
        <p:spPr>
          <a:xfrm>
            <a:off x="253214" y="253217"/>
            <a:ext cx="1997617" cy="914400"/>
          </a:xfrm>
          <a:prstGeom prst="rect">
            <a:avLst/>
          </a:prstGeom>
          <a:solidFill>
            <a:srgbClr val="FF0000">
              <a:tint val="66000"/>
              <a:satMod val="1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Keywords</a:t>
            </a:r>
          </a:p>
        </p:txBody>
      </p:sp>
      <p:sp>
        <p:nvSpPr>
          <p:cNvPr id="3" name="Rectangle 2">
            <a:extLst>
              <a:ext uri="{FF2B5EF4-FFF2-40B4-BE49-F238E27FC236}">
                <a16:creationId xmlns="" xmlns:a16="http://schemas.microsoft.com/office/drawing/2014/main" id="{F8D2FF18-B10B-4403-B4D4-419F46D36A7B}"/>
              </a:ext>
            </a:extLst>
          </p:cNvPr>
          <p:cNvSpPr/>
          <p:nvPr/>
        </p:nvSpPr>
        <p:spPr>
          <a:xfrm>
            <a:off x="2630650" y="253217"/>
            <a:ext cx="2082026"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অর্থ</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 xmlns:a16="http://schemas.microsoft.com/office/drawing/2014/main" id="{2637B26F-FA2F-4354-97E4-40B55088D3B7}"/>
              </a:ext>
            </a:extLst>
          </p:cNvPr>
          <p:cNvSpPr/>
          <p:nvPr/>
        </p:nvSpPr>
        <p:spPr>
          <a:xfrm>
            <a:off x="5092498" y="253217"/>
            <a:ext cx="2180499" cy="914400"/>
          </a:xfrm>
          <a:prstGeom prst="rect">
            <a:avLst/>
          </a:prstGeom>
          <a:solidFill>
            <a:schemeClr val="accent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Part of speech</a:t>
            </a:r>
          </a:p>
        </p:txBody>
      </p:sp>
      <p:sp>
        <p:nvSpPr>
          <p:cNvPr id="5" name="Rectangle 4">
            <a:extLst>
              <a:ext uri="{FF2B5EF4-FFF2-40B4-BE49-F238E27FC236}">
                <a16:creationId xmlns="" xmlns:a16="http://schemas.microsoft.com/office/drawing/2014/main" id="{02D0FF31-8E7E-4028-97E4-464FF195401A}"/>
              </a:ext>
            </a:extLst>
          </p:cNvPr>
          <p:cNvSpPr/>
          <p:nvPr/>
        </p:nvSpPr>
        <p:spPr>
          <a:xfrm>
            <a:off x="7540275" y="267286"/>
            <a:ext cx="2110162" cy="914400"/>
          </a:xfrm>
          <a:prstGeom prst="rect">
            <a:avLst/>
          </a:prstGeom>
          <a:solidFill>
            <a:srgbClr val="7030A0">
              <a:tint val="66000"/>
              <a:satMod val="160000"/>
            </a:srgb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English meaning</a:t>
            </a:r>
          </a:p>
        </p:txBody>
      </p:sp>
      <p:sp>
        <p:nvSpPr>
          <p:cNvPr id="6" name="Rectangle 5">
            <a:extLst>
              <a:ext uri="{FF2B5EF4-FFF2-40B4-BE49-F238E27FC236}">
                <a16:creationId xmlns="" xmlns:a16="http://schemas.microsoft.com/office/drawing/2014/main" id="{F817E237-753E-4E38-8001-CD2848B79B8F}"/>
              </a:ext>
            </a:extLst>
          </p:cNvPr>
          <p:cNvSpPr/>
          <p:nvPr/>
        </p:nvSpPr>
        <p:spPr>
          <a:xfrm>
            <a:off x="9931786" y="281354"/>
            <a:ext cx="2011684"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Synonyms</a:t>
            </a:r>
          </a:p>
        </p:txBody>
      </p:sp>
      <p:sp>
        <p:nvSpPr>
          <p:cNvPr id="7" name="Rectangle 6">
            <a:extLst>
              <a:ext uri="{FF2B5EF4-FFF2-40B4-BE49-F238E27FC236}">
                <a16:creationId xmlns="" xmlns:a16="http://schemas.microsoft.com/office/drawing/2014/main" id="{684694EF-FDB4-41DB-99B2-3654E9C7B0A1}"/>
              </a:ext>
            </a:extLst>
          </p:cNvPr>
          <p:cNvSpPr/>
          <p:nvPr/>
        </p:nvSpPr>
        <p:spPr>
          <a:xfrm>
            <a:off x="250868" y="1896794"/>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Identity </a:t>
            </a:r>
          </a:p>
        </p:txBody>
      </p:sp>
      <p:sp>
        <p:nvSpPr>
          <p:cNvPr id="8" name="Rectangle 7">
            <a:extLst>
              <a:ext uri="{FF2B5EF4-FFF2-40B4-BE49-F238E27FC236}">
                <a16:creationId xmlns="" xmlns:a16="http://schemas.microsoft.com/office/drawing/2014/main" id="{4FA28FFE-0541-4F07-82BB-5562840A792F}"/>
              </a:ext>
            </a:extLst>
          </p:cNvPr>
          <p:cNvSpPr/>
          <p:nvPr/>
        </p:nvSpPr>
        <p:spPr>
          <a:xfrm>
            <a:off x="2628304" y="1896794"/>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পরিচয়</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 xmlns:a16="http://schemas.microsoft.com/office/drawing/2014/main" id="{F705DB37-DFB2-4C10-ACB9-9D441BDF310E}"/>
              </a:ext>
            </a:extLst>
          </p:cNvPr>
          <p:cNvSpPr/>
          <p:nvPr/>
        </p:nvSpPr>
        <p:spPr>
          <a:xfrm>
            <a:off x="5090152" y="1896794"/>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noun</a:t>
            </a:r>
          </a:p>
        </p:txBody>
      </p:sp>
      <p:sp>
        <p:nvSpPr>
          <p:cNvPr id="10" name="Rectangle 9">
            <a:extLst>
              <a:ext uri="{FF2B5EF4-FFF2-40B4-BE49-F238E27FC236}">
                <a16:creationId xmlns="" xmlns:a16="http://schemas.microsoft.com/office/drawing/2014/main" id="{5AF8EB68-FF24-4837-86D8-5DBBD84BF72D}"/>
              </a:ext>
            </a:extLst>
          </p:cNvPr>
          <p:cNvSpPr/>
          <p:nvPr/>
        </p:nvSpPr>
        <p:spPr>
          <a:xfrm>
            <a:off x="7537929" y="1910863"/>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fact of being what a person is.</a:t>
            </a:r>
          </a:p>
        </p:txBody>
      </p:sp>
      <p:sp>
        <p:nvSpPr>
          <p:cNvPr id="11" name="Rectangle 10">
            <a:extLst>
              <a:ext uri="{FF2B5EF4-FFF2-40B4-BE49-F238E27FC236}">
                <a16:creationId xmlns="" xmlns:a16="http://schemas.microsoft.com/office/drawing/2014/main" id="{A96CB390-91DE-488D-B63F-6A50DCDC2F79}"/>
              </a:ext>
            </a:extLst>
          </p:cNvPr>
          <p:cNvSpPr/>
          <p:nvPr/>
        </p:nvSpPr>
        <p:spPr>
          <a:xfrm>
            <a:off x="9929440" y="1924931"/>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individuality </a:t>
            </a:r>
          </a:p>
        </p:txBody>
      </p:sp>
      <p:sp>
        <p:nvSpPr>
          <p:cNvPr id="12" name="Rectangle 11">
            <a:extLst>
              <a:ext uri="{FF2B5EF4-FFF2-40B4-BE49-F238E27FC236}">
                <a16:creationId xmlns="" xmlns:a16="http://schemas.microsoft.com/office/drawing/2014/main" id="{43B4AB43-91BD-4B40-B1AE-1706DECA56DE}"/>
              </a:ext>
            </a:extLst>
          </p:cNvPr>
          <p:cNvSpPr/>
          <p:nvPr/>
        </p:nvSpPr>
        <p:spPr>
          <a:xfrm>
            <a:off x="250868" y="3176956"/>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Belief  </a:t>
            </a:r>
          </a:p>
        </p:txBody>
      </p:sp>
      <p:sp>
        <p:nvSpPr>
          <p:cNvPr id="13" name="Rectangle 12">
            <a:extLst>
              <a:ext uri="{FF2B5EF4-FFF2-40B4-BE49-F238E27FC236}">
                <a16:creationId xmlns="" xmlns:a16="http://schemas.microsoft.com/office/drawing/2014/main" id="{3C21B1BE-3798-463F-8E6F-9DB1BAFC3596}"/>
              </a:ext>
            </a:extLst>
          </p:cNvPr>
          <p:cNvSpPr/>
          <p:nvPr/>
        </p:nvSpPr>
        <p:spPr>
          <a:xfrm>
            <a:off x="2628304" y="3176956"/>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বিশ্বাস</a:t>
            </a:r>
            <a:endParaRPr lang="en-US" sz="3200" dirty="0">
              <a:solidFill>
                <a:schemeClr val="tx1"/>
              </a:solidFill>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 xmlns:a16="http://schemas.microsoft.com/office/drawing/2014/main" id="{8E42FFF9-2417-4874-B20E-87E0202D6E9A}"/>
              </a:ext>
            </a:extLst>
          </p:cNvPr>
          <p:cNvSpPr/>
          <p:nvPr/>
        </p:nvSpPr>
        <p:spPr>
          <a:xfrm>
            <a:off x="5090152" y="3176956"/>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noun</a:t>
            </a:r>
          </a:p>
        </p:txBody>
      </p:sp>
      <p:sp>
        <p:nvSpPr>
          <p:cNvPr id="15" name="Rectangle 14">
            <a:extLst>
              <a:ext uri="{FF2B5EF4-FFF2-40B4-BE49-F238E27FC236}">
                <a16:creationId xmlns="" xmlns:a16="http://schemas.microsoft.com/office/drawing/2014/main" id="{A6B314D4-EE8E-408B-B650-2962F24D9F12}"/>
              </a:ext>
            </a:extLst>
          </p:cNvPr>
          <p:cNvSpPr/>
          <p:nvPr/>
        </p:nvSpPr>
        <p:spPr>
          <a:xfrm>
            <a:off x="7537929" y="3191025"/>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strong feeling that something exists or is true</a:t>
            </a:r>
          </a:p>
        </p:txBody>
      </p:sp>
      <p:sp>
        <p:nvSpPr>
          <p:cNvPr id="16" name="Rectangle 15">
            <a:extLst>
              <a:ext uri="{FF2B5EF4-FFF2-40B4-BE49-F238E27FC236}">
                <a16:creationId xmlns="" xmlns:a16="http://schemas.microsoft.com/office/drawing/2014/main" id="{238777C9-1003-4251-8780-FFCD36AD3A88}"/>
              </a:ext>
            </a:extLst>
          </p:cNvPr>
          <p:cNvSpPr/>
          <p:nvPr/>
        </p:nvSpPr>
        <p:spPr>
          <a:xfrm>
            <a:off x="9929440" y="3205093"/>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faith </a:t>
            </a:r>
          </a:p>
        </p:txBody>
      </p:sp>
      <p:sp>
        <p:nvSpPr>
          <p:cNvPr id="17" name="Rectangle 16">
            <a:extLst>
              <a:ext uri="{FF2B5EF4-FFF2-40B4-BE49-F238E27FC236}">
                <a16:creationId xmlns="" xmlns:a16="http://schemas.microsoft.com/office/drawing/2014/main" id="{384D6C31-78D8-44CD-A7A0-DDA924292C32}"/>
              </a:ext>
            </a:extLst>
          </p:cNvPr>
          <p:cNvSpPr/>
          <p:nvPr/>
        </p:nvSpPr>
        <p:spPr>
          <a:xfrm>
            <a:off x="264936" y="4372708"/>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Inspire </a:t>
            </a:r>
          </a:p>
        </p:txBody>
      </p:sp>
      <p:sp>
        <p:nvSpPr>
          <p:cNvPr id="18" name="Rectangle 17">
            <a:extLst>
              <a:ext uri="{FF2B5EF4-FFF2-40B4-BE49-F238E27FC236}">
                <a16:creationId xmlns="" xmlns:a16="http://schemas.microsoft.com/office/drawing/2014/main" id="{28CF9385-1F74-402F-AB62-1CA6C081236D}"/>
              </a:ext>
            </a:extLst>
          </p:cNvPr>
          <p:cNvSpPr/>
          <p:nvPr/>
        </p:nvSpPr>
        <p:spPr>
          <a:xfrm>
            <a:off x="2642372" y="4372708"/>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উৎসাহিত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 xmlns:a16="http://schemas.microsoft.com/office/drawing/2014/main" id="{A66662AA-0805-445A-8B7C-443C303B3FA1}"/>
              </a:ext>
            </a:extLst>
          </p:cNvPr>
          <p:cNvSpPr/>
          <p:nvPr/>
        </p:nvSpPr>
        <p:spPr>
          <a:xfrm>
            <a:off x="5104220" y="4372708"/>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verb</a:t>
            </a:r>
          </a:p>
        </p:txBody>
      </p:sp>
      <p:sp>
        <p:nvSpPr>
          <p:cNvPr id="20" name="Rectangle 19">
            <a:extLst>
              <a:ext uri="{FF2B5EF4-FFF2-40B4-BE49-F238E27FC236}">
                <a16:creationId xmlns="" xmlns:a16="http://schemas.microsoft.com/office/drawing/2014/main" id="{244F6432-CE0B-433E-BBBB-7909C4EE4580}"/>
              </a:ext>
            </a:extLst>
          </p:cNvPr>
          <p:cNvSpPr/>
          <p:nvPr/>
        </p:nvSpPr>
        <p:spPr>
          <a:xfrm>
            <a:off x="7551997" y="4386777"/>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give somebody the confidence to do something well</a:t>
            </a:r>
          </a:p>
        </p:txBody>
      </p:sp>
      <p:sp>
        <p:nvSpPr>
          <p:cNvPr id="21" name="Rectangle 20">
            <a:extLst>
              <a:ext uri="{FF2B5EF4-FFF2-40B4-BE49-F238E27FC236}">
                <a16:creationId xmlns="" xmlns:a16="http://schemas.microsoft.com/office/drawing/2014/main" id="{312F367E-3439-4A6F-A5F5-C03D692E4D22}"/>
              </a:ext>
            </a:extLst>
          </p:cNvPr>
          <p:cNvSpPr/>
          <p:nvPr/>
        </p:nvSpPr>
        <p:spPr>
          <a:xfrm>
            <a:off x="9943508" y="4400845"/>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motivate, enthuse  </a:t>
            </a:r>
          </a:p>
        </p:txBody>
      </p:sp>
      <p:sp>
        <p:nvSpPr>
          <p:cNvPr id="22" name="Rectangle 21">
            <a:extLst>
              <a:ext uri="{FF2B5EF4-FFF2-40B4-BE49-F238E27FC236}">
                <a16:creationId xmlns="" xmlns:a16="http://schemas.microsoft.com/office/drawing/2014/main" id="{FB06F7CF-1107-42E6-9D28-7906CABECFD2}"/>
              </a:ext>
            </a:extLst>
          </p:cNvPr>
          <p:cNvSpPr/>
          <p:nvPr/>
        </p:nvSpPr>
        <p:spPr>
          <a:xfrm>
            <a:off x="279003" y="5554401"/>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Renewed </a:t>
            </a:r>
          </a:p>
        </p:txBody>
      </p:sp>
      <p:sp>
        <p:nvSpPr>
          <p:cNvPr id="23" name="Rectangle 22">
            <a:extLst>
              <a:ext uri="{FF2B5EF4-FFF2-40B4-BE49-F238E27FC236}">
                <a16:creationId xmlns="" xmlns:a16="http://schemas.microsoft.com/office/drawing/2014/main" id="{4A10CCF8-9936-4C01-812C-06FF0BF44F17}"/>
              </a:ext>
            </a:extLst>
          </p:cNvPr>
          <p:cNvSpPr/>
          <p:nvPr/>
        </p:nvSpPr>
        <p:spPr>
          <a:xfrm>
            <a:off x="2656439" y="5554401"/>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নবায়নকৃত</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ectangle 23">
            <a:extLst>
              <a:ext uri="{FF2B5EF4-FFF2-40B4-BE49-F238E27FC236}">
                <a16:creationId xmlns="" xmlns:a16="http://schemas.microsoft.com/office/drawing/2014/main" id="{70F22D17-53AA-4901-BE18-9855830A3912}"/>
              </a:ext>
            </a:extLst>
          </p:cNvPr>
          <p:cNvSpPr/>
          <p:nvPr/>
        </p:nvSpPr>
        <p:spPr>
          <a:xfrm>
            <a:off x="5118287" y="5554401"/>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a:t>
            </a:r>
          </a:p>
        </p:txBody>
      </p:sp>
      <p:sp>
        <p:nvSpPr>
          <p:cNvPr id="25" name="Rectangle 24">
            <a:extLst>
              <a:ext uri="{FF2B5EF4-FFF2-40B4-BE49-F238E27FC236}">
                <a16:creationId xmlns="" xmlns:a16="http://schemas.microsoft.com/office/drawing/2014/main" id="{C932EDF1-7833-4300-A443-310402AD8B7C}"/>
              </a:ext>
            </a:extLst>
          </p:cNvPr>
          <p:cNvSpPr/>
          <p:nvPr/>
        </p:nvSpPr>
        <p:spPr>
          <a:xfrm>
            <a:off x="7566064" y="5568470"/>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happening against with increased</a:t>
            </a:r>
          </a:p>
        </p:txBody>
      </p:sp>
      <p:sp>
        <p:nvSpPr>
          <p:cNvPr id="26" name="Rectangle 25">
            <a:extLst>
              <a:ext uri="{FF2B5EF4-FFF2-40B4-BE49-F238E27FC236}">
                <a16:creationId xmlns="" xmlns:a16="http://schemas.microsoft.com/office/drawing/2014/main" id="{1C2EB02B-2639-407B-90D6-5A88684A9142}"/>
              </a:ext>
            </a:extLst>
          </p:cNvPr>
          <p:cNvSpPr/>
          <p:nvPr/>
        </p:nvSpPr>
        <p:spPr>
          <a:xfrm>
            <a:off x="9957575" y="5582538"/>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modified </a:t>
            </a:r>
          </a:p>
        </p:txBody>
      </p:sp>
      <p:sp>
        <p:nvSpPr>
          <p:cNvPr id="27" name="Rectangle 26">
            <a:extLst>
              <a:ext uri="{FF2B5EF4-FFF2-40B4-BE49-F238E27FC236}">
                <a16:creationId xmlns="" xmlns:a16="http://schemas.microsoft.com/office/drawing/2014/main" id="{4F5BF498-4202-42EA-B889-EB4FCD1E281F}"/>
              </a:ext>
            </a:extLst>
          </p:cNvPr>
          <p:cNvSpPr/>
          <p:nvPr/>
        </p:nvSpPr>
        <p:spPr>
          <a:xfrm>
            <a:off x="267286" y="1364566"/>
            <a:ext cx="11605846" cy="253218"/>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6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265A0B4-0211-42AE-814A-2F7EC6913AB1}"/>
              </a:ext>
            </a:extLst>
          </p:cNvPr>
          <p:cNvSpPr/>
          <p:nvPr/>
        </p:nvSpPr>
        <p:spPr>
          <a:xfrm>
            <a:off x="253214" y="253217"/>
            <a:ext cx="1997617" cy="914400"/>
          </a:xfrm>
          <a:prstGeom prst="rect">
            <a:avLst/>
          </a:prstGeom>
          <a:solidFill>
            <a:srgbClr val="FF0000">
              <a:tint val="66000"/>
              <a:satMod val="16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Keywords</a:t>
            </a:r>
          </a:p>
        </p:txBody>
      </p:sp>
      <p:sp>
        <p:nvSpPr>
          <p:cNvPr id="3" name="Rectangle 2">
            <a:extLst>
              <a:ext uri="{FF2B5EF4-FFF2-40B4-BE49-F238E27FC236}">
                <a16:creationId xmlns="" xmlns:a16="http://schemas.microsoft.com/office/drawing/2014/main" id="{B5FEB573-3704-4B76-BB45-DA838F61E026}"/>
              </a:ext>
            </a:extLst>
          </p:cNvPr>
          <p:cNvSpPr/>
          <p:nvPr/>
        </p:nvSpPr>
        <p:spPr>
          <a:xfrm>
            <a:off x="2630650" y="253217"/>
            <a:ext cx="2082026"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বাংলা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অর্থ</a:t>
            </a:r>
            <a:endParaRPr lang="en-US" sz="3200"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 xmlns:a16="http://schemas.microsoft.com/office/drawing/2014/main" id="{E2764AA9-5443-4140-84A6-32DA625F6F32}"/>
              </a:ext>
            </a:extLst>
          </p:cNvPr>
          <p:cNvSpPr/>
          <p:nvPr/>
        </p:nvSpPr>
        <p:spPr>
          <a:xfrm>
            <a:off x="5092498" y="253217"/>
            <a:ext cx="2180499" cy="914400"/>
          </a:xfrm>
          <a:prstGeom prst="rect">
            <a:avLst/>
          </a:prstGeom>
          <a:solidFill>
            <a:schemeClr val="accent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Part of speech</a:t>
            </a:r>
          </a:p>
        </p:txBody>
      </p:sp>
      <p:sp>
        <p:nvSpPr>
          <p:cNvPr id="5" name="Rectangle 4">
            <a:extLst>
              <a:ext uri="{FF2B5EF4-FFF2-40B4-BE49-F238E27FC236}">
                <a16:creationId xmlns="" xmlns:a16="http://schemas.microsoft.com/office/drawing/2014/main" id="{C7D7C61E-27DB-4B3A-82E3-43AA66727BB5}"/>
              </a:ext>
            </a:extLst>
          </p:cNvPr>
          <p:cNvSpPr/>
          <p:nvPr/>
        </p:nvSpPr>
        <p:spPr>
          <a:xfrm>
            <a:off x="7540275" y="267286"/>
            <a:ext cx="2110162" cy="914400"/>
          </a:xfrm>
          <a:prstGeom prst="rect">
            <a:avLst/>
          </a:prstGeom>
          <a:solidFill>
            <a:srgbClr val="7030A0">
              <a:tint val="66000"/>
              <a:satMod val="160000"/>
            </a:srgb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English meaning</a:t>
            </a:r>
          </a:p>
        </p:txBody>
      </p:sp>
      <p:sp>
        <p:nvSpPr>
          <p:cNvPr id="6" name="Rectangle 5">
            <a:extLst>
              <a:ext uri="{FF2B5EF4-FFF2-40B4-BE49-F238E27FC236}">
                <a16:creationId xmlns="" xmlns:a16="http://schemas.microsoft.com/office/drawing/2014/main" id="{A350926C-85CC-4C0E-9951-26C0962D0659}"/>
              </a:ext>
            </a:extLst>
          </p:cNvPr>
          <p:cNvSpPr/>
          <p:nvPr/>
        </p:nvSpPr>
        <p:spPr>
          <a:xfrm>
            <a:off x="9931786" y="281354"/>
            <a:ext cx="2011684" cy="914400"/>
          </a:xfrm>
          <a:prstGeom prst="rect">
            <a:avLst/>
          </a:prstGeom>
          <a:solidFill>
            <a:schemeClr val="accent6">
              <a:lumMod val="75000"/>
              <a:tint val="66000"/>
              <a:satMod val="16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Synonyms</a:t>
            </a:r>
          </a:p>
        </p:txBody>
      </p:sp>
      <p:sp>
        <p:nvSpPr>
          <p:cNvPr id="7" name="Rectangle 6">
            <a:extLst>
              <a:ext uri="{FF2B5EF4-FFF2-40B4-BE49-F238E27FC236}">
                <a16:creationId xmlns="" xmlns:a16="http://schemas.microsoft.com/office/drawing/2014/main" id="{62A34358-E9E1-45A7-B4AF-34FAEE96E2DF}"/>
              </a:ext>
            </a:extLst>
          </p:cNvPr>
          <p:cNvSpPr/>
          <p:nvPr/>
        </p:nvSpPr>
        <p:spPr>
          <a:xfrm>
            <a:off x="250868" y="1896794"/>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Carnival </a:t>
            </a:r>
          </a:p>
        </p:txBody>
      </p:sp>
      <p:sp>
        <p:nvSpPr>
          <p:cNvPr id="8" name="Rectangle 7">
            <a:extLst>
              <a:ext uri="{FF2B5EF4-FFF2-40B4-BE49-F238E27FC236}">
                <a16:creationId xmlns="" xmlns:a16="http://schemas.microsoft.com/office/drawing/2014/main" id="{9DB07B32-3CA0-447C-A49B-D7347CCF0A01}"/>
              </a:ext>
            </a:extLst>
          </p:cNvPr>
          <p:cNvSpPr/>
          <p:nvPr/>
        </p:nvSpPr>
        <p:spPr>
          <a:xfrm>
            <a:off x="2628304" y="1896794"/>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আনন্দ</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মেলা</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 xmlns:a16="http://schemas.microsoft.com/office/drawing/2014/main" id="{5EE8EDAB-0A09-4F0B-AF25-C4A0A29C0E2A}"/>
              </a:ext>
            </a:extLst>
          </p:cNvPr>
          <p:cNvSpPr/>
          <p:nvPr/>
        </p:nvSpPr>
        <p:spPr>
          <a:xfrm>
            <a:off x="5090152" y="1896794"/>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noun </a:t>
            </a:r>
          </a:p>
        </p:txBody>
      </p:sp>
      <p:sp>
        <p:nvSpPr>
          <p:cNvPr id="10" name="Rectangle 9">
            <a:extLst>
              <a:ext uri="{FF2B5EF4-FFF2-40B4-BE49-F238E27FC236}">
                <a16:creationId xmlns="" xmlns:a16="http://schemas.microsoft.com/office/drawing/2014/main" id="{B56F0D19-F060-41B5-961B-BDEB73D144FF}"/>
              </a:ext>
            </a:extLst>
          </p:cNvPr>
          <p:cNvSpPr/>
          <p:nvPr/>
        </p:nvSpPr>
        <p:spPr>
          <a:xfrm>
            <a:off x="7537929" y="1910863"/>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 public festival</a:t>
            </a:r>
          </a:p>
        </p:txBody>
      </p:sp>
      <p:sp>
        <p:nvSpPr>
          <p:cNvPr id="11" name="Rectangle 10">
            <a:extLst>
              <a:ext uri="{FF2B5EF4-FFF2-40B4-BE49-F238E27FC236}">
                <a16:creationId xmlns="" xmlns:a16="http://schemas.microsoft.com/office/drawing/2014/main" id="{3FAE04C8-557C-40F9-AAAE-ED17FB9F9E01}"/>
              </a:ext>
            </a:extLst>
          </p:cNvPr>
          <p:cNvSpPr/>
          <p:nvPr/>
        </p:nvSpPr>
        <p:spPr>
          <a:xfrm>
            <a:off x="9929440" y="1924931"/>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festival </a:t>
            </a:r>
          </a:p>
        </p:txBody>
      </p:sp>
      <p:sp>
        <p:nvSpPr>
          <p:cNvPr id="12" name="Rectangle 11">
            <a:extLst>
              <a:ext uri="{FF2B5EF4-FFF2-40B4-BE49-F238E27FC236}">
                <a16:creationId xmlns="" xmlns:a16="http://schemas.microsoft.com/office/drawing/2014/main" id="{963BC3E8-B9B1-4CBB-8F83-561F108F2B3B}"/>
              </a:ext>
            </a:extLst>
          </p:cNvPr>
          <p:cNvSpPr/>
          <p:nvPr/>
        </p:nvSpPr>
        <p:spPr>
          <a:xfrm>
            <a:off x="250868" y="3176956"/>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Fascinating </a:t>
            </a:r>
          </a:p>
        </p:txBody>
      </p:sp>
      <p:sp>
        <p:nvSpPr>
          <p:cNvPr id="13" name="Rectangle 12">
            <a:extLst>
              <a:ext uri="{FF2B5EF4-FFF2-40B4-BE49-F238E27FC236}">
                <a16:creationId xmlns="" xmlns:a16="http://schemas.microsoft.com/office/drawing/2014/main" id="{F1C52E13-9282-47C8-A600-9399994911E2}"/>
              </a:ext>
            </a:extLst>
          </p:cNvPr>
          <p:cNvSpPr/>
          <p:nvPr/>
        </p:nvSpPr>
        <p:spPr>
          <a:xfrm>
            <a:off x="2628304" y="3176956"/>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আকর্ষণীয়</a:t>
            </a:r>
            <a:endParaRPr lang="en-US" sz="3200" dirty="0">
              <a:solidFill>
                <a:schemeClr val="tx1"/>
              </a:solidFill>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 xmlns:a16="http://schemas.microsoft.com/office/drawing/2014/main" id="{B9DA848C-78D9-4D0F-A1EA-8D2BEC5259F1}"/>
              </a:ext>
            </a:extLst>
          </p:cNvPr>
          <p:cNvSpPr/>
          <p:nvPr/>
        </p:nvSpPr>
        <p:spPr>
          <a:xfrm>
            <a:off x="5090152" y="3176956"/>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 </a:t>
            </a:r>
          </a:p>
        </p:txBody>
      </p:sp>
      <p:sp>
        <p:nvSpPr>
          <p:cNvPr id="15" name="Rectangle 14">
            <a:extLst>
              <a:ext uri="{FF2B5EF4-FFF2-40B4-BE49-F238E27FC236}">
                <a16:creationId xmlns="" xmlns:a16="http://schemas.microsoft.com/office/drawing/2014/main" id="{3D888E6A-5246-4DEC-9C9F-1AC957EF371F}"/>
              </a:ext>
            </a:extLst>
          </p:cNvPr>
          <p:cNvSpPr/>
          <p:nvPr/>
        </p:nvSpPr>
        <p:spPr>
          <a:xfrm>
            <a:off x="7537929" y="3191025"/>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Extremely interesting </a:t>
            </a:r>
          </a:p>
        </p:txBody>
      </p:sp>
      <p:sp>
        <p:nvSpPr>
          <p:cNvPr id="16" name="Rectangle 15">
            <a:extLst>
              <a:ext uri="{FF2B5EF4-FFF2-40B4-BE49-F238E27FC236}">
                <a16:creationId xmlns="" xmlns:a16="http://schemas.microsoft.com/office/drawing/2014/main" id="{BC45F7FC-D0D5-4229-B47E-293F70A25699}"/>
              </a:ext>
            </a:extLst>
          </p:cNvPr>
          <p:cNvSpPr/>
          <p:nvPr/>
        </p:nvSpPr>
        <p:spPr>
          <a:xfrm>
            <a:off x="9929440" y="3205093"/>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charming </a:t>
            </a:r>
          </a:p>
        </p:txBody>
      </p:sp>
      <p:sp>
        <p:nvSpPr>
          <p:cNvPr id="17" name="Rectangle 16">
            <a:extLst>
              <a:ext uri="{FF2B5EF4-FFF2-40B4-BE49-F238E27FC236}">
                <a16:creationId xmlns="" xmlns:a16="http://schemas.microsoft.com/office/drawing/2014/main" id="{C0D2D44E-DE9D-4F5B-BD4D-566B08F4CFEA}"/>
              </a:ext>
            </a:extLst>
          </p:cNvPr>
          <p:cNvSpPr/>
          <p:nvPr/>
        </p:nvSpPr>
        <p:spPr>
          <a:xfrm>
            <a:off x="264936" y="4372708"/>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Contemporary </a:t>
            </a:r>
          </a:p>
        </p:txBody>
      </p:sp>
      <p:sp>
        <p:nvSpPr>
          <p:cNvPr id="18" name="Rectangle 17">
            <a:extLst>
              <a:ext uri="{FF2B5EF4-FFF2-40B4-BE49-F238E27FC236}">
                <a16:creationId xmlns="" xmlns:a16="http://schemas.microsoft.com/office/drawing/2014/main" id="{BFDF617B-8990-478D-BE2F-1248E63C7814}"/>
              </a:ext>
            </a:extLst>
          </p:cNvPr>
          <p:cNvSpPr/>
          <p:nvPr/>
        </p:nvSpPr>
        <p:spPr>
          <a:xfrm>
            <a:off x="2642372" y="4372708"/>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সমসাময়িক</a:t>
            </a:r>
            <a:endParaRPr lang="en-US" sz="3200" dirty="0">
              <a:solidFill>
                <a:schemeClr val="tx1"/>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 xmlns:a16="http://schemas.microsoft.com/office/drawing/2014/main" id="{240A7A46-9D57-4E5A-A232-6A63D092E89E}"/>
              </a:ext>
            </a:extLst>
          </p:cNvPr>
          <p:cNvSpPr/>
          <p:nvPr/>
        </p:nvSpPr>
        <p:spPr>
          <a:xfrm>
            <a:off x="5104220" y="4372708"/>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adjective </a:t>
            </a:r>
          </a:p>
        </p:txBody>
      </p:sp>
      <p:sp>
        <p:nvSpPr>
          <p:cNvPr id="20" name="Rectangle 19">
            <a:extLst>
              <a:ext uri="{FF2B5EF4-FFF2-40B4-BE49-F238E27FC236}">
                <a16:creationId xmlns="" xmlns:a16="http://schemas.microsoft.com/office/drawing/2014/main" id="{E9646E99-7159-4511-ABAD-30DE45C71DEC}"/>
              </a:ext>
            </a:extLst>
          </p:cNvPr>
          <p:cNvSpPr/>
          <p:nvPr/>
        </p:nvSpPr>
        <p:spPr>
          <a:xfrm>
            <a:off x="7551997" y="4386777"/>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Belonging to the same time </a:t>
            </a:r>
          </a:p>
        </p:txBody>
      </p:sp>
      <p:sp>
        <p:nvSpPr>
          <p:cNvPr id="21" name="Rectangle 20">
            <a:extLst>
              <a:ext uri="{FF2B5EF4-FFF2-40B4-BE49-F238E27FC236}">
                <a16:creationId xmlns="" xmlns:a16="http://schemas.microsoft.com/office/drawing/2014/main" id="{19FC3272-C06F-4432-8568-0A70C09D5F61}"/>
              </a:ext>
            </a:extLst>
          </p:cNvPr>
          <p:cNvSpPr/>
          <p:nvPr/>
        </p:nvSpPr>
        <p:spPr>
          <a:xfrm>
            <a:off x="9943508" y="4400845"/>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current </a:t>
            </a:r>
          </a:p>
        </p:txBody>
      </p:sp>
      <p:sp>
        <p:nvSpPr>
          <p:cNvPr id="22" name="Rectangle 21">
            <a:extLst>
              <a:ext uri="{FF2B5EF4-FFF2-40B4-BE49-F238E27FC236}">
                <a16:creationId xmlns="" xmlns:a16="http://schemas.microsoft.com/office/drawing/2014/main" id="{D650ADE9-2F88-4115-BE03-A07D341A8BD7}"/>
              </a:ext>
            </a:extLst>
          </p:cNvPr>
          <p:cNvSpPr/>
          <p:nvPr/>
        </p:nvSpPr>
        <p:spPr>
          <a:xfrm>
            <a:off x="279003" y="5554401"/>
            <a:ext cx="1997617" cy="914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Supplement </a:t>
            </a:r>
          </a:p>
        </p:txBody>
      </p:sp>
      <p:sp>
        <p:nvSpPr>
          <p:cNvPr id="23" name="Rectangle 22">
            <a:extLst>
              <a:ext uri="{FF2B5EF4-FFF2-40B4-BE49-F238E27FC236}">
                <a16:creationId xmlns="" xmlns:a16="http://schemas.microsoft.com/office/drawing/2014/main" id="{CF87B51E-845F-4580-8743-7B2A4A0E64E6}"/>
              </a:ext>
            </a:extLst>
          </p:cNvPr>
          <p:cNvSpPr/>
          <p:nvPr/>
        </p:nvSpPr>
        <p:spPr>
          <a:xfrm>
            <a:off x="2656439" y="5554401"/>
            <a:ext cx="2082026"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ক্রোড়পত্র</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ectangle 23">
            <a:extLst>
              <a:ext uri="{FF2B5EF4-FFF2-40B4-BE49-F238E27FC236}">
                <a16:creationId xmlns="" xmlns:a16="http://schemas.microsoft.com/office/drawing/2014/main" id="{059FBB2F-12B8-4A08-B228-FA406316DDC0}"/>
              </a:ext>
            </a:extLst>
          </p:cNvPr>
          <p:cNvSpPr/>
          <p:nvPr/>
        </p:nvSpPr>
        <p:spPr>
          <a:xfrm>
            <a:off x="5118287" y="5554401"/>
            <a:ext cx="2180499" cy="914400"/>
          </a:xfrm>
          <a:prstGeom prst="rect">
            <a:avLst/>
          </a:prstGeom>
          <a:blipFill>
            <a:blip r:embed="rId2"/>
            <a:tile tx="0" ty="0" sx="100000" sy="100000" flip="none" algn="tl"/>
          </a:blip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noun </a:t>
            </a:r>
          </a:p>
        </p:txBody>
      </p:sp>
      <p:sp>
        <p:nvSpPr>
          <p:cNvPr id="25" name="Rectangle 24">
            <a:extLst>
              <a:ext uri="{FF2B5EF4-FFF2-40B4-BE49-F238E27FC236}">
                <a16:creationId xmlns="" xmlns:a16="http://schemas.microsoft.com/office/drawing/2014/main" id="{C9A4C7B5-6C67-48E4-97C8-B805EB8C153C}"/>
              </a:ext>
            </a:extLst>
          </p:cNvPr>
          <p:cNvSpPr/>
          <p:nvPr/>
        </p:nvSpPr>
        <p:spPr>
          <a:xfrm>
            <a:off x="7566064" y="5568470"/>
            <a:ext cx="2110162" cy="9144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thing that is added to something else to improve</a:t>
            </a:r>
          </a:p>
        </p:txBody>
      </p:sp>
      <p:sp>
        <p:nvSpPr>
          <p:cNvPr id="26" name="Rectangle 25">
            <a:extLst>
              <a:ext uri="{FF2B5EF4-FFF2-40B4-BE49-F238E27FC236}">
                <a16:creationId xmlns="" xmlns:a16="http://schemas.microsoft.com/office/drawing/2014/main" id="{CD72D2C6-A37F-4804-A8E1-2F45BF403E0B}"/>
              </a:ext>
            </a:extLst>
          </p:cNvPr>
          <p:cNvSpPr/>
          <p:nvPr/>
        </p:nvSpPr>
        <p:spPr>
          <a:xfrm>
            <a:off x="9957575" y="5582538"/>
            <a:ext cx="2011684" cy="9144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postscript </a:t>
            </a:r>
          </a:p>
        </p:txBody>
      </p:sp>
      <p:sp>
        <p:nvSpPr>
          <p:cNvPr id="27" name="Rectangle 26">
            <a:extLst>
              <a:ext uri="{FF2B5EF4-FFF2-40B4-BE49-F238E27FC236}">
                <a16:creationId xmlns="" xmlns:a16="http://schemas.microsoft.com/office/drawing/2014/main" id="{BB41CD1C-6FC7-4B63-B3A4-F291C0C12E7D}"/>
              </a:ext>
            </a:extLst>
          </p:cNvPr>
          <p:cNvSpPr/>
          <p:nvPr/>
        </p:nvSpPr>
        <p:spPr>
          <a:xfrm>
            <a:off x="267286" y="1364566"/>
            <a:ext cx="11605846" cy="253218"/>
          </a:xfrm>
          <a:prstGeom prst="rect">
            <a:avLst/>
          </a:pr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9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9667" y="1183729"/>
            <a:ext cx="2385341" cy="3203782"/>
          </a:xfrm>
          <a:prstGeom prst="rect">
            <a:avLst/>
          </a:prstGeom>
          <a:ln>
            <a:noFill/>
          </a:ln>
          <a:effectLst>
            <a:softEdge rad="112500"/>
          </a:effectLst>
        </p:spPr>
      </p:pic>
      <p:sp>
        <p:nvSpPr>
          <p:cNvPr id="3" name="TextBox 2"/>
          <p:cNvSpPr txBox="1"/>
          <p:nvPr/>
        </p:nvSpPr>
        <p:spPr>
          <a:xfrm>
            <a:off x="375541" y="345206"/>
            <a:ext cx="11320589" cy="523220"/>
          </a:xfrm>
          <a:prstGeom prst="rect">
            <a:avLst/>
          </a:prstGeom>
          <a:noFill/>
        </p:spPr>
        <p:txBody>
          <a:bodyPr wrap="square" rtlCol="0">
            <a:prstTxWarp prst="textPlain">
              <a:avLst/>
            </a:prstTxWarp>
            <a:spAutoFit/>
          </a:bodyPr>
          <a:lstStyle/>
          <a:p>
            <a:r>
              <a:rPr lang="en-US" sz="2800" dirty="0">
                <a:ln w="0"/>
                <a:effectLst>
                  <a:outerShdw blurRad="38100" dist="19050" dir="2700000" algn="tl" rotWithShape="0">
                    <a:schemeClr val="dk1">
                      <a:alpha val="40000"/>
                    </a:schemeClr>
                  </a:outerShdw>
                </a:effectLst>
              </a:rPr>
              <a:t>Open at page 38 and read text carefully.</a:t>
            </a:r>
          </a:p>
        </p:txBody>
      </p:sp>
      <p:sp>
        <p:nvSpPr>
          <p:cNvPr id="4" name="TextBox 3"/>
          <p:cNvSpPr txBox="1"/>
          <p:nvPr/>
        </p:nvSpPr>
        <p:spPr>
          <a:xfrm>
            <a:off x="252712" y="1183729"/>
            <a:ext cx="8980226" cy="3250866"/>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a:t>
            </a:r>
            <a:r>
              <a:rPr lang="en-US" sz="2400" dirty="0" err="1">
                <a:effectLst>
                  <a:outerShdw blurRad="50800" dist="38100" dir="8100000" algn="tr" rotWithShape="0">
                    <a:prstClr val="black">
                      <a:alpha val="40000"/>
                    </a:prstClr>
                  </a:outerShdw>
                </a:effectLst>
              </a:rPr>
              <a:t>Pohela</a:t>
            </a:r>
            <a:r>
              <a:rPr lang="en-US" sz="2400" dirty="0">
                <a:effectLst>
                  <a:outerShdw blurRad="50800" dist="38100" dir="8100000" algn="tr" rotWithShape="0">
                    <a:prstClr val="black">
                      <a:alpha val="40000"/>
                    </a:prstClr>
                  </a:outerShdw>
                </a:effectLst>
              </a:rPr>
              <a:t> Boishakh’ is the first day of Bangla new year. The day is a public holyday. This day has a special significance for us as it is a part of </a:t>
            </a:r>
            <a:r>
              <a:rPr lang="en-US" sz="2400" dirty="0" err="1">
                <a:effectLst>
                  <a:outerShdw blurRad="50800" dist="38100" dir="8100000" algn="tr" rotWithShape="0">
                    <a:prstClr val="black">
                      <a:alpha val="40000"/>
                    </a:prstClr>
                  </a:outerShdw>
                </a:effectLst>
              </a:rPr>
              <a:t>Bangalee</a:t>
            </a:r>
            <a:r>
              <a:rPr lang="en-US" sz="2400" dirty="0">
                <a:effectLst>
                  <a:outerShdw blurRad="50800" dist="38100" dir="8100000" algn="tr" rotWithShape="0">
                    <a:prstClr val="black">
                      <a:alpha val="40000"/>
                    </a:prstClr>
                  </a:outerShdw>
                </a:effectLst>
              </a:rPr>
              <a:t> culture and tradition. People from all walks of life, irrespective of their ethnic identity or religious beliefs, celebrate the day with traditional festivities. On this day, the whole of Bangladesh is in a festive mode. The day inspires people to start life with renewed hops and inspirations. </a:t>
            </a:r>
          </a:p>
        </p:txBody>
      </p:sp>
      <p:sp>
        <p:nvSpPr>
          <p:cNvPr id="7" name="TextBox 6"/>
          <p:cNvSpPr txBox="1"/>
          <p:nvPr/>
        </p:nvSpPr>
        <p:spPr>
          <a:xfrm>
            <a:off x="239065" y="4654769"/>
            <a:ext cx="11655943" cy="1905680"/>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Every year the day is celebrated traditionally. People wake up early in the morning, have bath and wear traditional clothes. Women wear white </a:t>
            </a:r>
            <a:r>
              <a:rPr lang="en-US" sz="2400" i="1" dirty="0">
                <a:effectLst>
                  <a:outerShdw blurRad="50800" dist="38100" dir="8100000" algn="tr" rotWithShape="0">
                    <a:prstClr val="black">
                      <a:alpha val="40000"/>
                    </a:prstClr>
                  </a:outerShdw>
                </a:effectLst>
              </a:rPr>
              <a:t>sarees </a:t>
            </a:r>
            <a:r>
              <a:rPr lang="en-US" sz="2400" dirty="0">
                <a:effectLst>
                  <a:outerShdw blurRad="50800" dist="38100" dir="8100000" algn="tr" rotWithShape="0">
                    <a:prstClr val="black">
                      <a:alpha val="40000"/>
                    </a:prstClr>
                  </a:outerShdw>
                </a:effectLst>
              </a:rPr>
              <a:t>with red borders and adorn themselves with colorful </a:t>
            </a:r>
            <a:r>
              <a:rPr lang="en-US" sz="2400" dirty="0" err="1">
                <a:effectLst>
                  <a:outerShdw blurRad="50800" dist="38100" dir="8100000" algn="tr" rotWithShape="0">
                    <a:prstClr val="black">
                      <a:alpha val="40000"/>
                    </a:prstClr>
                  </a:outerShdw>
                </a:effectLst>
              </a:rPr>
              <a:t>churis</a:t>
            </a:r>
            <a:r>
              <a:rPr lang="en-US" sz="2400" dirty="0">
                <a:effectLst>
                  <a:outerShdw blurRad="50800" dist="38100" dir="8100000" algn="tr" rotWithShape="0">
                    <a:prstClr val="black">
                      <a:alpha val="40000"/>
                    </a:prstClr>
                  </a:outerShdw>
                </a:effectLst>
              </a:rPr>
              <a:t> and flowers, while men dress themselves in </a:t>
            </a:r>
            <a:r>
              <a:rPr lang="en-US" sz="2400" i="1" dirty="0">
                <a:effectLst>
                  <a:outerShdw blurRad="50800" dist="38100" dir="8100000" algn="tr" rotWithShape="0">
                    <a:prstClr val="black">
                      <a:alpha val="40000"/>
                    </a:prstClr>
                  </a:outerShdw>
                </a:effectLst>
              </a:rPr>
              <a:t>pajamas and </a:t>
            </a:r>
            <a:r>
              <a:rPr lang="en-US" sz="2400" i="1" dirty="0" err="1">
                <a:effectLst>
                  <a:outerShdw blurRad="50800" dist="38100" dir="8100000" algn="tr" rotWithShape="0">
                    <a:prstClr val="black">
                      <a:alpha val="40000"/>
                    </a:prstClr>
                  </a:outerShdw>
                </a:effectLst>
              </a:rPr>
              <a:t>panjabis</a:t>
            </a:r>
            <a:r>
              <a:rPr lang="en-US" sz="2400" i="1" dirty="0">
                <a:effectLst>
                  <a:outerShdw blurRad="50800" dist="38100" dir="8100000" algn="tr" rotWithShape="0">
                    <a:prstClr val="black">
                      <a:alpha val="40000"/>
                    </a:prstClr>
                  </a:outerShdw>
                </a:effectLst>
              </a:rPr>
              <a:t>. </a:t>
            </a:r>
            <a:r>
              <a:rPr lang="en-US" sz="2400" dirty="0">
                <a:effectLst>
                  <a:outerShdw blurRad="50800" dist="38100" dir="8100000" algn="tr" rotWithShape="0">
                    <a:prstClr val="black">
                      <a:alpha val="40000"/>
                    </a:prstClr>
                  </a:outerShdw>
                </a:effectLst>
              </a:rPr>
              <a:t>It is a day when people love eating traditional food.</a:t>
            </a:r>
          </a:p>
        </p:txBody>
      </p:sp>
    </p:spTree>
    <p:extLst>
      <p:ext uri="{BB962C8B-B14F-4D97-AF65-F5344CB8AC3E}">
        <p14:creationId xmlns:p14="http://schemas.microsoft.com/office/powerpoint/2010/main" val="196772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2059</Words>
  <Application>Microsoft Office PowerPoint</Application>
  <PresentationFormat>Widescreen</PresentationFormat>
  <Paragraphs>264</Paragraphs>
  <Slides>25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Andalus</vt:lpstr>
      <vt:lpstr>Arial</vt:lpstr>
      <vt:lpstr>Calibri</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218</cp:revision>
  <dcterms:created xsi:type="dcterms:W3CDTF">2020-09-14T04:28:34Z</dcterms:created>
  <dcterms:modified xsi:type="dcterms:W3CDTF">2020-11-07T01:28:09Z</dcterms:modified>
</cp:coreProperties>
</file>