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63" r:id="rId13"/>
    <p:sldId id="271" r:id="rId14"/>
    <p:sldId id="264" r:id="rId15"/>
    <p:sldId id="272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59BD-4827-4703-8F10-B87930DA7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9484A-665C-4DB2-983B-3B0411B47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76A06-202E-44A7-BAB7-191DEAAD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16B-2254-4A36-8374-204DCE6233B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D1F2E-E1CE-4804-82DF-8863BDEF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5C820-AC4B-44F1-91D3-6494743D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615B-8A3F-48D7-A4A5-3BD9EB04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0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BC10-C0A5-4159-8A39-D2E47476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50FE8-25A7-4475-B381-594273B6F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8D137-C0AC-4D3B-ACF5-D5042A09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16B-2254-4A36-8374-204DCE6233B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0BE0F-06D3-408E-A496-E3918792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2D0E-46FD-4010-BFA3-817FDB7B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615B-8A3F-48D7-A4A5-3BD9EB04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DE45F-CB09-4C4C-ADDE-F0214F3EA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72719-9664-444B-8998-35ADE0911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C3A1D-D5BB-46B9-BE50-966EC251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16B-2254-4A36-8374-204DCE6233B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19D8-4789-49E3-A51A-7F15FD76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8E38F-7CF2-45DF-8B31-FBAF6A85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615B-8A3F-48D7-A4A5-3BD9EB04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9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D2FB1-A27E-4841-8481-CCB5C144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3B331-3C04-4D0B-A2E9-ABA28DDA5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4F52C-5B73-468C-A0F7-F83E7D4D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16B-2254-4A36-8374-204DCE6233B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B3B42-D520-4612-B75C-5BF98247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C674D-6F7E-4AF4-BF18-5DB46011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615B-8A3F-48D7-A4A5-3BD9EB04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758D-ED45-445D-AC71-E57A6430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20E3B-D526-4EB2-A35E-18B4072CB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BFBB6-386E-4F29-BCD3-B97C8247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16B-2254-4A36-8374-204DCE6233B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62679-0551-48C6-BFCE-1FE16A1D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8D4DA-451F-483E-91F3-7A30F99F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615B-8A3F-48D7-A4A5-3BD9EB04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7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DE5C-6512-4CBF-89F3-5FEE7D97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FC01-84DF-4FC4-B806-D22B9376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81780-712F-43B9-BA03-41827D659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53E7A-DC37-4D94-A1BE-EC22596D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16B-2254-4A36-8374-204DCE6233B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CDB3C-0E2C-4C8D-9FE3-27EB7A55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12926-20C8-47E8-B6AD-D443068C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615B-8A3F-48D7-A4A5-3BD9EB04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6CDF-D5B8-4EF1-835F-1EBDAE9C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7A359-4FAD-4E6F-8017-1DB83C6A6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C4C01-039A-4BF9-888E-DAF6567AC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287CA-F41F-486D-96DA-BCC5083B7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5BE46-023A-4A75-B8B3-A8BEEC2F9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1D05D-45DB-4345-BF3B-49D21CE2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16B-2254-4A36-8374-204DCE6233B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05CE2-65E3-4412-B389-11189DD8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BC56A-0CD5-4465-8B8B-C9E89386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615B-8A3F-48D7-A4A5-3BD9EB04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9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A396-3041-48E5-B2FE-0722331E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15678-06A5-40BB-89DA-C2C46C82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16B-2254-4A36-8374-204DCE6233B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9750F-C8C0-4870-A7AE-D0F4ADB0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D11E4-66BD-4C6C-96A7-9C7B3CA8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615B-8A3F-48D7-A4A5-3BD9EB04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FB31B-9022-4EC2-B331-25E29294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16B-2254-4A36-8374-204DCE6233B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742ED-865F-4E58-81BC-822A92E5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A49ED-60C4-4E3A-9CB2-E1EBEA67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615B-8A3F-48D7-A4A5-3BD9EB04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4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F935-97C7-454A-B14A-4856CD88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E0B86-4BB2-4888-B3E9-CEC681C68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76E2F-9C76-4FC5-BC0E-CB4F92EE4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9FE5A-05EC-4402-B5E9-22F38319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16B-2254-4A36-8374-204DCE6233B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6A177-9701-4338-AF5F-5CCBD4D2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28E1D-0EAA-4804-9DBF-A643AD8E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615B-8A3F-48D7-A4A5-3BD9EB04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8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70D7-AD59-4A46-AC8C-CCB6D97F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88FCF-7C95-4B02-87AB-BACC9ECEE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A24EC-0266-4688-BE46-E1BB6390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C31ED-55F7-4F80-835A-7C8515A1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C16B-2254-4A36-8374-204DCE6233B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1099F-4061-4F8E-A003-E4DC1D44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7134F-3E87-4A91-B42C-B36D1D29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615B-8A3F-48D7-A4A5-3BD9EB04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1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5644CD-D060-4FE1-8EC3-2C30CC46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79134-578A-43AF-A134-373CE683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B1DA1-C848-47DB-8F29-2A1B49200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9C16B-2254-4A36-8374-204DCE6233B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91DF3-ADBF-4410-BBE4-FC773639C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1139E-2187-4FBF-BC14-5EAFDFF58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B615B-8A3F-48D7-A4A5-3BD9EB04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mritikona.blogspot.com/2012/12/blog-post_1644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uddham Saranam Gacchami Chant[1]">
            <a:hlinkClick r:id="" action="ppaction://media"/>
            <a:extLst>
              <a:ext uri="{FF2B5EF4-FFF2-40B4-BE49-F238E27FC236}">
                <a16:creationId xmlns:a16="http://schemas.microsoft.com/office/drawing/2014/main" id="{8A64B625-E457-4457-9A88-7C9BDF67DF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609" y="509123"/>
            <a:ext cx="10866782" cy="583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F5176-54BA-4453-B1CC-410106AEC53C}"/>
              </a:ext>
            </a:extLst>
          </p:cNvPr>
          <p:cNvSpPr txBox="1"/>
          <p:nvPr/>
        </p:nvSpPr>
        <p:spPr>
          <a:xfrm>
            <a:off x="251791" y="151179"/>
            <a:ext cx="11688418" cy="65556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এর আরও ঘটনা আছে।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এদিনেই ভগবান বুদ্ধ তাঁর পিতা রাজা শুদ্ধোধনকে ধর্মে দীক্ষা দেন। ধর্ম দেশনা দিয়ে পিতাকে অর্হত্ব ফল লাভ করান। ঐ উৎসবে জ্ঞাতিদের মধ্যে অনেকেই বুদ্ধের ধর্ম শুনে জ্ঞান লাভ করেন। এজন্যই এ পূর্ণিমাটি জ্ঞাতি মিলনের পূর্ণিমা হিসেবে বৌদ্ধদের নিকট  অধিক পরিচিত।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9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3DCB15-1E05-4F7C-BA34-8B843175D7C7}"/>
              </a:ext>
            </a:extLst>
          </p:cNvPr>
          <p:cNvSpPr txBox="1"/>
          <p:nvPr/>
        </p:nvSpPr>
        <p:spPr>
          <a:xfrm>
            <a:off x="265043" y="474345"/>
            <a:ext cx="11661913" cy="5909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বিশ্বের বৌদ্ধদের নিকট এটি একটি স্মরণীয় তিথি।ফাল্গুনী পূর্ণিমায় বৌদ্ধরা বিহারে যান। বুদ্ধকে পূজা দেন। পঞ্চশীল, অষ্টশীল গ্রহণ করেন। নানা ধর্মীয় অনুষ্ঠানমালার ব্যবস্থা করা হয়। অনেক বিহারে মেলা বসে। দূর-দূরান্ত থেকে আত্মীয়-স্বজনেরা ঐ মেলায় আসে। সকল স্বজন- পরিজন ও জ্ঞাতিদের সাথে মিলন হয়। এটি এক আনন্দঘন দিন।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05153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B9E2DC-0FC2-46FB-ABD7-C775F46046D1}"/>
              </a:ext>
            </a:extLst>
          </p:cNvPr>
          <p:cNvSpPr txBox="1"/>
          <p:nvPr/>
        </p:nvSpPr>
        <p:spPr>
          <a:xfrm>
            <a:off x="173936" y="2479722"/>
            <a:ext cx="984470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১) ধর্মদেশনা দিয়ে পিতাকে…………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লাভ করান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7EE41-9F33-4297-B718-DD402A5008A8}"/>
              </a:ext>
            </a:extLst>
          </p:cNvPr>
          <p:cNvSpPr txBox="1"/>
          <p:nvPr/>
        </p:nvSpPr>
        <p:spPr>
          <a:xfrm>
            <a:off x="5443331" y="2374409"/>
            <a:ext cx="130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অর্হত্ব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6EEA9-585D-46AC-AD63-94E4B352852C}"/>
              </a:ext>
            </a:extLst>
          </p:cNvPr>
          <p:cNvSpPr txBox="1"/>
          <p:nvPr/>
        </p:nvSpPr>
        <p:spPr>
          <a:xfrm>
            <a:off x="173936" y="3992646"/>
            <a:ext cx="1067959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বৌদ্ধদের নিকট এটি  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............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তিথি।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520C35-F33C-4467-B856-57E206622FC7}"/>
              </a:ext>
            </a:extLst>
          </p:cNvPr>
          <p:cNvSpPr txBox="1"/>
          <p:nvPr/>
        </p:nvSpPr>
        <p:spPr>
          <a:xfrm>
            <a:off x="7235685" y="3807980"/>
            <a:ext cx="1749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 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4BD39-20ED-4C7A-AAB7-AC875E202499}"/>
              </a:ext>
            </a:extLst>
          </p:cNvPr>
          <p:cNvSpPr txBox="1"/>
          <p:nvPr/>
        </p:nvSpPr>
        <p:spPr>
          <a:xfrm>
            <a:off x="3631096" y="304800"/>
            <a:ext cx="3962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 পূরণ</a:t>
            </a:r>
          </a:p>
        </p:txBody>
      </p:sp>
    </p:spTree>
    <p:extLst>
      <p:ext uri="{BB962C8B-B14F-4D97-AF65-F5344CB8AC3E}">
        <p14:creationId xmlns:p14="http://schemas.microsoft.com/office/powerpoint/2010/main" val="4825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016B2A-3712-4F2E-97C5-9AB2C3E606D6}"/>
              </a:ext>
            </a:extLst>
          </p:cNvPr>
          <p:cNvSpPr txBox="1"/>
          <p:nvPr/>
        </p:nvSpPr>
        <p:spPr>
          <a:xfrm>
            <a:off x="66261" y="279160"/>
            <a:ext cx="1205947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বাক্যাংশের সাথে ডান পাশের বাক্যাংশের মিল করঃ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EBD2DA-F5B7-486C-AF6E-FFE3D8CC6048}"/>
              </a:ext>
            </a:extLst>
          </p:cNvPr>
          <p:cNvGrpSpPr/>
          <p:nvPr/>
        </p:nvGrpSpPr>
        <p:grpSpPr>
          <a:xfrm>
            <a:off x="255107" y="1444486"/>
            <a:ext cx="5287617" cy="3785652"/>
            <a:chOff x="66261" y="1444486"/>
            <a:chExt cx="5287617" cy="37856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7A93B2-94C4-4586-A21D-15D39A6B903A}"/>
                </a:ext>
              </a:extLst>
            </p:cNvPr>
            <p:cNvSpPr txBox="1"/>
            <p:nvPr/>
          </p:nvSpPr>
          <p:spPr>
            <a:xfrm>
              <a:off x="66261" y="1444486"/>
              <a:ext cx="5274365" cy="378565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বাম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সেদিন শাক্যরাজ্যে অনেক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ধর্মদেশনা দিয়ে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বিশ্বের বৌদ্ধদের নিকট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৪। সকল-স্বজন পরিজন</a:t>
              </a:r>
            </a:p>
            <a:p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2CEDC27-22BF-4281-811C-0FD1768AA036}"/>
                </a:ext>
              </a:extLst>
            </p:cNvPr>
            <p:cNvCxnSpPr/>
            <p:nvPr/>
          </p:nvCxnSpPr>
          <p:spPr>
            <a:xfrm>
              <a:off x="66261" y="1961322"/>
              <a:ext cx="52876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6EF55E7-DA22-49D8-97AE-B45FAF9515FF}"/>
              </a:ext>
            </a:extLst>
          </p:cNvPr>
          <p:cNvGrpSpPr/>
          <p:nvPr/>
        </p:nvGrpSpPr>
        <p:grpSpPr>
          <a:xfrm>
            <a:off x="6491901" y="1444486"/>
            <a:ext cx="5287617" cy="4401205"/>
            <a:chOff x="6082748" y="1444486"/>
            <a:chExt cx="5287617" cy="44012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E879F6-B37F-46E9-B840-4A8F8F319402}"/>
                </a:ext>
              </a:extLst>
            </p:cNvPr>
            <p:cNvSpPr txBox="1"/>
            <p:nvPr/>
          </p:nvSpPr>
          <p:spPr>
            <a:xfrm>
              <a:off x="6096000" y="1444486"/>
              <a:ext cx="5274365" cy="440120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ডান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ও জ্ঞাতিদের সাথে মিলন হয়।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পিতাকে অর্হত্ব লাভ করান।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এটি একটি স্মরণীয় তিথি।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৪। আনন্দ-উৎসব ও ধুমধাম হয়েছিল।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৫। শিষ্য- প্রশিষ্য নিয়ে।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357BA1-D3D7-45A8-841A-3C94D309C62C}"/>
                </a:ext>
              </a:extLst>
            </p:cNvPr>
            <p:cNvCxnSpPr>
              <a:cxnSpLocks/>
            </p:cNvCxnSpPr>
            <p:nvPr/>
          </p:nvCxnSpPr>
          <p:spPr>
            <a:xfrm>
              <a:off x="6082748" y="1961322"/>
              <a:ext cx="52876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8BA6A7-A8C9-49F6-A54C-082747C4EDEA}"/>
              </a:ext>
            </a:extLst>
          </p:cNvPr>
          <p:cNvCxnSpPr>
            <a:cxnSpLocks/>
          </p:cNvCxnSpPr>
          <p:nvPr/>
        </p:nvCxnSpPr>
        <p:spPr>
          <a:xfrm>
            <a:off x="4645722" y="2408004"/>
            <a:ext cx="2152643" cy="1819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6B0ADE-0F2E-4D89-9832-1E604302BA1E}"/>
              </a:ext>
            </a:extLst>
          </p:cNvPr>
          <p:cNvCxnSpPr>
            <a:cxnSpLocks/>
          </p:cNvCxnSpPr>
          <p:nvPr/>
        </p:nvCxnSpPr>
        <p:spPr>
          <a:xfrm flipV="1">
            <a:off x="3739596" y="2400300"/>
            <a:ext cx="2922934" cy="1827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379C51-E512-43F9-8672-C44E4EF5EA1B}"/>
              </a:ext>
            </a:extLst>
          </p:cNvPr>
          <p:cNvCxnSpPr>
            <a:cxnSpLocks/>
          </p:cNvCxnSpPr>
          <p:nvPr/>
        </p:nvCxnSpPr>
        <p:spPr>
          <a:xfrm>
            <a:off x="4378187" y="3594902"/>
            <a:ext cx="2284343" cy="44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3C90A2-5FB5-4E6C-81A7-3B1CA348B9D0}"/>
              </a:ext>
            </a:extLst>
          </p:cNvPr>
          <p:cNvCxnSpPr>
            <a:cxnSpLocks/>
          </p:cNvCxnSpPr>
          <p:nvPr/>
        </p:nvCxnSpPr>
        <p:spPr>
          <a:xfrm>
            <a:off x="3205372" y="2988768"/>
            <a:ext cx="3457158" cy="604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53956-2FE1-44FC-885D-C20E7F5A76A8}"/>
              </a:ext>
            </a:extLst>
          </p:cNvPr>
          <p:cNvSpPr txBox="1"/>
          <p:nvPr/>
        </p:nvSpPr>
        <p:spPr>
          <a:xfrm>
            <a:off x="4485860" y="77657"/>
            <a:ext cx="322027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AE471B-2E8B-482F-8165-B85A4BED49C7}"/>
              </a:ext>
            </a:extLst>
          </p:cNvPr>
          <p:cNvSpPr txBox="1"/>
          <p:nvPr/>
        </p:nvSpPr>
        <p:spPr>
          <a:xfrm>
            <a:off x="795131" y="1112624"/>
            <a:ext cx="106017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ফাল্গুনী পূর্ণিমার গুরুত্ব 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0D74A-6AEF-46BA-8CDC-E978E137BB98}"/>
              </a:ext>
            </a:extLst>
          </p:cNvPr>
          <p:cNvSpPr txBox="1"/>
          <p:nvPr/>
        </p:nvSpPr>
        <p:spPr>
          <a:xfrm>
            <a:off x="658467" y="2183474"/>
            <a:ext cx="10738400" cy="15081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ফাল্গুনী পূর্ণিমা জ্ঞাতি সম্মেলনের দিন হিসেবে বিশেষ পরিচিতি লাভ 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5AAEF-22D6-4888-BD25-2D2E1CE07DB1}"/>
              </a:ext>
            </a:extLst>
          </p:cNvPr>
          <p:cNvSpPr txBox="1"/>
          <p:nvPr/>
        </p:nvSpPr>
        <p:spPr>
          <a:xfrm>
            <a:off x="1126435" y="3931432"/>
            <a:ext cx="1025387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ফাল্গুনী পূর্ণিমার দিন কোথায় জ্ঞাতি সম্মেলন হয়েছিল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C75E7-EB76-41AD-B529-A10452CFC7B2}"/>
              </a:ext>
            </a:extLst>
          </p:cNvPr>
          <p:cNvSpPr txBox="1"/>
          <p:nvPr/>
        </p:nvSpPr>
        <p:spPr>
          <a:xfrm>
            <a:off x="544997" y="5022101"/>
            <a:ext cx="10835309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 দিন ভগবান বুদ্ধ তাঁর শিষ্য-প্রশিষ্য নিয়ে জন্মভূমি শাক্যরাজ্যে আগমন উপলক্ষে জ্ঞাতি সম্মেলন 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15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A37313-8728-4309-B441-5C1C058424EA}"/>
              </a:ext>
            </a:extLst>
          </p:cNvPr>
          <p:cNvSpPr txBox="1"/>
          <p:nvPr/>
        </p:nvSpPr>
        <p:spPr>
          <a:xfrm>
            <a:off x="1267239" y="907486"/>
            <a:ext cx="937922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জ্ঞাতি সম্মেলন আয়োজন কে করেছিলেন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98697-A14D-4CE0-B6F1-84C47FFA3AAD}"/>
              </a:ext>
            </a:extLst>
          </p:cNvPr>
          <p:cNvSpPr txBox="1"/>
          <p:nvPr/>
        </p:nvSpPr>
        <p:spPr>
          <a:xfrm>
            <a:off x="1267239" y="2039611"/>
            <a:ext cx="742121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শাক্যরাজ রাজা শুদ্ধোধন।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59466-26A6-46DA-9F63-94345A4AD6F2}"/>
              </a:ext>
            </a:extLst>
          </p:cNvPr>
          <p:cNvSpPr txBox="1"/>
          <p:nvPr/>
        </p:nvSpPr>
        <p:spPr>
          <a:xfrm>
            <a:off x="1267239" y="3264069"/>
            <a:ext cx="987783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ফাল্গুনী পূর্ণিমায় কে বৌদ্ধধর্মে দীক্ষা নিয়েছিলেন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F5795-4637-490B-AEFD-80673F922F17}"/>
              </a:ext>
            </a:extLst>
          </p:cNvPr>
          <p:cNvSpPr txBox="1"/>
          <p:nvPr/>
        </p:nvSpPr>
        <p:spPr>
          <a:xfrm>
            <a:off x="1267239" y="4396194"/>
            <a:ext cx="742121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শাক্যরাজ রাজা শুদ্ধোধন।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2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EC9126-A410-45E0-B071-A02F0FF5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B86D7B-685C-4CEE-B22B-52B05DA5D333}"/>
              </a:ext>
            </a:extLst>
          </p:cNvPr>
          <p:cNvSpPr txBox="1"/>
          <p:nvPr/>
        </p:nvSpPr>
        <p:spPr>
          <a:xfrm>
            <a:off x="4750903" y="265043"/>
            <a:ext cx="292873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8249C5-BACE-4846-81F7-87692D0EBDE3}"/>
              </a:ext>
            </a:extLst>
          </p:cNvPr>
          <p:cNvSpPr txBox="1"/>
          <p:nvPr/>
        </p:nvSpPr>
        <p:spPr>
          <a:xfrm>
            <a:off x="265043" y="5288340"/>
            <a:ext cx="11555896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ফাল্গুনী পূর্ণিমায় দিনব্যাপী কী কী করা হয় এর একটি ধারাবাহিক তালিকা তৈরি করে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1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D70E8-F8FA-4BCA-A9D7-317C884FB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807" y="288235"/>
            <a:ext cx="11476386" cy="6281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10E381-78F9-4CE0-BC74-77FEB1CE29D2}"/>
              </a:ext>
            </a:extLst>
          </p:cNvPr>
          <p:cNvSpPr txBox="1"/>
          <p:nvPr/>
        </p:nvSpPr>
        <p:spPr>
          <a:xfrm>
            <a:off x="5128592" y="3429000"/>
            <a:ext cx="3617843" cy="186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70849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33269A-0824-4961-A5AE-42292BC1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236720"/>
            <a:ext cx="11635409" cy="6621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A4E8C1-409D-44DF-8505-01D935493969}"/>
              </a:ext>
            </a:extLst>
          </p:cNvPr>
          <p:cNvSpPr txBox="1"/>
          <p:nvPr/>
        </p:nvSpPr>
        <p:spPr>
          <a:xfrm>
            <a:off x="1179443" y="3657600"/>
            <a:ext cx="68248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সকাল</a:t>
            </a:r>
          </a:p>
        </p:txBody>
      </p:sp>
    </p:spTree>
    <p:extLst>
      <p:ext uri="{BB962C8B-B14F-4D97-AF65-F5344CB8AC3E}">
        <p14:creationId xmlns:p14="http://schemas.microsoft.com/office/powerpoint/2010/main" val="36413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D337E9-8CBE-4735-8CCE-5991AE01C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35670"/>
            <a:ext cx="12192000" cy="21257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258F65-A95A-4F02-87BB-880D6B817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809"/>
            <a:ext cx="12192000" cy="9351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BDDA91-94A4-4A7E-AD8C-3EFA63242B91}"/>
              </a:ext>
            </a:extLst>
          </p:cNvPr>
          <p:cNvSpPr txBox="1"/>
          <p:nvPr/>
        </p:nvSpPr>
        <p:spPr>
          <a:xfrm>
            <a:off x="728869" y="3154018"/>
            <a:ext cx="1073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 অনলাইন প্রাইমারি স্কুল</a:t>
            </a:r>
          </a:p>
        </p:txBody>
      </p:sp>
    </p:spTree>
    <p:extLst>
      <p:ext uri="{BB962C8B-B14F-4D97-AF65-F5344CB8AC3E}">
        <p14:creationId xmlns:p14="http://schemas.microsoft.com/office/powerpoint/2010/main" val="30024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5E9AD-34F1-4CA5-9549-E7558DC1A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4" t="29185" r="21252" b="34564"/>
          <a:stretch/>
        </p:blipFill>
        <p:spPr>
          <a:xfrm>
            <a:off x="8055220" y="1974574"/>
            <a:ext cx="3816161" cy="4056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351A2B-552F-453C-A343-55612EB2CD3F}"/>
              </a:ext>
            </a:extLst>
          </p:cNvPr>
          <p:cNvSpPr txBox="1"/>
          <p:nvPr/>
        </p:nvSpPr>
        <p:spPr>
          <a:xfrm>
            <a:off x="483704" y="1987826"/>
            <a:ext cx="6109252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নামঃ বিনয় বিকাশ চাকমা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মানিকছড়ি মুসলিম পাড়া সরকারি প্রাথমিক বিদ্যালয়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মানিকছড়ি, খাগড়াছড়ি।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BA0975-9CAE-4CB1-B3E3-DE71047795D7}"/>
              </a:ext>
            </a:extLst>
          </p:cNvPr>
          <p:cNvCxnSpPr>
            <a:cxnSpLocks/>
          </p:cNvCxnSpPr>
          <p:nvPr/>
        </p:nvCxnSpPr>
        <p:spPr>
          <a:xfrm>
            <a:off x="7210888" y="1987826"/>
            <a:ext cx="153679" cy="43864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5CE04D-507B-4232-9F66-2539DA9171D2}"/>
              </a:ext>
            </a:extLst>
          </p:cNvPr>
          <p:cNvCxnSpPr>
            <a:cxnSpLocks/>
          </p:cNvCxnSpPr>
          <p:nvPr/>
        </p:nvCxnSpPr>
        <p:spPr>
          <a:xfrm>
            <a:off x="6913887" y="2196540"/>
            <a:ext cx="129749" cy="4002157"/>
          </a:xfrm>
          <a:prstGeom prst="line">
            <a:avLst/>
          </a:prstGeom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5C221E-C0F4-4DEC-8CCE-70A0F99B855E}"/>
              </a:ext>
            </a:extLst>
          </p:cNvPr>
          <p:cNvCxnSpPr>
            <a:cxnSpLocks/>
          </p:cNvCxnSpPr>
          <p:nvPr/>
        </p:nvCxnSpPr>
        <p:spPr>
          <a:xfrm>
            <a:off x="7535582" y="2232986"/>
            <a:ext cx="129749" cy="4002157"/>
          </a:xfrm>
          <a:prstGeom prst="line">
            <a:avLst/>
          </a:prstGeom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187D3C-CD91-4429-83EB-79A858DE8811}"/>
              </a:ext>
            </a:extLst>
          </p:cNvPr>
          <p:cNvSpPr txBox="1"/>
          <p:nvPr/>
        </p:nvSpPr>
        <p:spPr>
          <a:xfrm>
            <a:off x="3538330" y="194413"/>
            <a:ext cx="472568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54EF8C-5DD2-4238-A1CB-BD43F4887BF2}"/>
              </a:ext>
            </a:extLst>
          </p:cNvPr>
          <p:cNvSpPr txBox="1"/>
          <p:nvPr/>
        </p:nvSpPr>
        <p:spPr>
          <a:xfrm>
            <a:off x="4479235" y="291548"/>
            <a:ext cx="470452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B5F74-1B61-4479-9A9B-181C165F0734}"/>
              </a:ext>
            </a:extLst>
          </p:cNvPr>
          <p:cNvSpPr txBox="1"/>
          <p:nvPr/>
        </p:nvSpPr>
        <p:spPr>
          <a:xfrm>
            <a:off x="622853" y="1953131"/>
            <a:ext cx="6652591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বৌদ্ধধর্ম ও নৈতিক শিক্ষা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পূর্ণিমা ও পার্বণ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ফাল্গুনী পূর্ণিম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া……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আনন্দঘন দিন।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৬৬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-৬৭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1E30C-2DBE-454F-A47A-E2BA917FA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2" t="-24" r="26195"/>
          <a:stretch/>
        </p:blipFill>
        <p:spPr>
          <a:xfrm>
            <a:off x="7960492" y="1953131"/>
            <a:ext cx="3803975" cy="45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7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F2E661-64FB-4FD4-B838-E17D0DFF5BF2}"/>
              </a:ext>
            </a:extLst>
          </p:cNvPr>
          <p:cNvSpPr txBox="1"/>
          <p:nvPr/>
        </p:nvSpPr>
        <p:spPr>
          <a:xfrm>
            <a:off x="417443" y="2644170"/>
            <a:ext cx="1135711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স্বজন-পরিজনের সাথে সুসর্ম্পক গড়ে তুলতে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জ্ঞাতি মিলনের উপকারিতা বুঝতে 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4AA1B-5051-4CEA-AA3A-2D6F9A86E047}"/>
              </a:ext>
            </a:extLst>
          </p:cNvPr>
          <p:cNvSpPr txBox="1"/>
          <p:nvPr/>
        </p:nvSpPr>
        <p:spPr>
          <a:xfrm>
            <a:off x="4267161" y="669235"/>
            <a:ext cx="3267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2E3F9-68EF-4AB2-825C-FFEBE8849739}"/>
              </a:ext>
            </a:extLst>
          </p:cNvPr>
          <p:cNvSpPr txBox="1"/>
          <p:nvPr/>
        </p:nvSpPr>
        <p:spPr>
          <a:xfrm>
            <a:off x="3949148" y="397565"/>
            <a:ext cx="336605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শিখনফল……</a:t>
            </a:r>
          </a:p>
        </p:txBody>
      </p:sp>
    </p:spTree>
    <p:extLst>
      <p:ext uri="{BB962C8B-B14F-4D97-AF65-F5344CB8AC3E}">
        <p14:creationId xmlns:p14="http://schemas.microsoft.com/office/powerpoint/2010/main" val="79262642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33BC35-7E41-46A2-A270-909DA1FF2D78}"/>
              </a:ext>
            </a:extLst>
          </p:cNvPr>
          <p:cNvSpPr txBox="1"/>
          <p:nvPr/>
        </p:nvSpPr>
        <p:spPr>
          <a:xfrm>
            <a:off x="4094922" y="689113"/>
            <a:ext cx="312751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D60C6-5134-4F0F-AAFB-26DC008B5178}"/>
              </a:ext>
            </a:extLst>
          </p:cNvPr>
          <p:cNvSpPr txBox="1"/>
          <p:nvPr/>
        </p:nvSpPr>
        <p:spPr>
          <a:xfrm>
            <a:off x="1596886" y="2505670"/>
            <a:ext cx="8567531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পূর্ণিমাগুলো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নাম বল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554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639D5-1536-4558-A46F-21B25936E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75" t="5002" r="20108" b="2392"/>
          <a:stretch/>
        </p:blipFill>
        <p:spPr>
          <a:xfrm>
            <a:off x="3405810" y="1479408"/>
            <a:ext cx="5817704" cy="50583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99460D-A176-4051-A02F-3B74092A6A70}"/>
              </a:ext>
            </a:extLst>
          </p:cNvPr>
          <p:cNvSpPr txBox="1"/>
          <p:nvPr/>
        </p:nvSpPr>
        <p:spPr>
          <a:xfrm>
            <a:off x="4253949" y="490330"/>
            <a:ext cx="412142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চল একটি ছবি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2946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AF9BE8-EADB-4EDB-93A7-05FA02FB823C}"/>
              </a:ext>
            </a:extLst>
          </p:cNvPr>
          <p:cNvSpPr txBox="1"/>
          <p:nvPr/>
        </p:nvSpPr>
        <p:spPr>
          <a:xfrm>
            <a:off x="4545495" y="0"/>
            <a:ext cx="332629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ফাল্গুনী পূর্ণিমা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1E8F5-FE9A-4AB4-8535-BD412F836449}"/>
              </a:ext>
            </a:extLst>
          </p:cNvPr>
          <p:cNvSpPr txBox="1"/>
          <p:nvPr/>
        </p:nvSpPr>
        <p:spPr>
          <a:xfrm>
            <a:off x="192156" y="707886"/>
            <a:ext cx="11807687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ফাল্গুনী পূর্ণিমার গুরুত্ব কি তোমরা জান? ফাল্গুনী পূর্ণিমা জ্ঞাতি সম্মেলনের দিন হিসেবে বিশেষ পরিচিতি লাভ করে। এই দিনটিতে ভগবান বুদ্ধ তাঁর সপরিষদ শিষ্য-প্রশিষ্য নিয়ে জন্মভূমি শাক্যরাজ্যে গমন করেছিলেন। এ উপলক্ষে রাজা শুদ্ধোধন বৃহৎ জ্ঞাতি সম্মেলনের আয়োজন করেন। সেদিন শাক্য রাজ্যে অনেক আনন্দ-উৎসব ও মহা ধুমধাম হয়েছিল। দীর্ঘকাল পর বুদ্ধের সাথে আত্মীয় স্বজনের দেখ-সাক্ষাৎ ও মিলনে দিনটি বেশ আনন্দমুখর হয়ে ওঠে।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922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440</Words>
  <Application>Microsoft Office PowerPoint</Application>
  <PresentationFormat>Widescreen</PresentationFormat>
  <Paragraphs>54</Paragraphs>
  <Slides>17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Binay Bikash chakma Binay</dc:creator>
  <cp:lastModifiedBy>Binay Bikash chakma Binay</cp:lastModifiedBy>
  <cp:revision>4</cp:revision>
  <dcterms:created xsi:type="dcterms:W3CDTF">2020-10-07T16:16:04Z</dcterms:created>
  <dcterms:modified xsi:type="dcterms:W3CDTF">2020-10-08T04:14:09Z</dcterms:modified>
</cp:coreProperties>
</file>