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15"/>
  </p:notesMasterIdLst>
  <p:sldIdLst>
    <p:sldId id="256" r:id="rId2"/>
    <p:sldId id="260" r:id="rId3"/>
    <p:sldId id="259" r:id="rId4"/>
    <p:sldId id="261" r:id="rId5"/>
    <p:sldId id="258" r:id="rId6"/>
    <p:sldId id="262" r:id="rId7"/>
    <p:sldId id="263" r:id="rId8"/>
    <p:sldId id="264" r:id="rId9"/>
    <p:sldId id="265" r:id="rId10"/>
    <p:sldId id="266" r:id="rId11"/>
    <p:sldId id="267" r:id="rId12"/>
    <p:sldId id="268"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7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783C0-05BF-436C-A197-10572E08DF9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466C4-C394-4946-AB04-92EC1BD07F0F}" type="slidenum">
              <a:rPr lang="en-US" smtClean="0"/>
              <a:t>‹#›</a:t>
            </a:fld>
            <a:endParaRPr lang="en-US"/>
          </a:p>
        </p:txBody>
      </p:sp>
    </p:spTree>
    <p:extLst>
      <p:ext uri="{BB962C8B-B14F-4D97-AF65-F5344CB8AC3E}">
        <p14:creationId xmlns:p14="http://schemas.microsoft.com/office/powerpoint/2010/main" val="1828250794"/>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7"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1"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3"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7"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2EC432-C49C-4899-BB66-F120D7FE4065}" type="slidenum">
              <a:rPr lang="en-US" smtClean="0"/>
              <a:t>2</a:t>
            </a:fld>
            <a:endParaRPr lang="en-US"/>
          </a:p>
        </p:txBody>
      </p:sp>
    </p:spTree>
    <p:extLst>
      <p:ext uri="{BB962C8B-B14F-4D97-AF65-F5344CB8AC3E}">
        <p14:creationId xmlns:p14="http://schemas.microsoft.com/office/powerpoint/2010/main" val="95050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E0887-EECE-4B78-AF49-781FE1B4130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74503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E0887-EECE-4B78-AF49-781FE1B4130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53838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E0887-EECE-4B78-AF49-781FE1B4130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50E342-BF51-4262-B85D-098ECD3A337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5009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EDE0887-EECE-4B78-AF49-781FE1B41302}"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345763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EDE0887-EECE-4B78-AF49-781FE1B41302}"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50E342-BF51-4262-B85D-098ECD3A337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08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EDE0887-EECE-4B78-AF49-781FE1B41302}"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658947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E0887-EECE-4B78-AF49-781FE1B4130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2790474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E0887-EECE-4B78-AF49-781FE1B4130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116395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E0887-EECE-4B78-AF49-781FE1B4130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115119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E0887-EECE-4B78-AF49-781FE1B4130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95016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DE0887-EECE-4B78-AF49-781FE1B41302}"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270803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DE0887-EECE-4B78-AF49-781FE1B41302}"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314526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DE0887-EECE-4B78-AF49-781FE1B41302}"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183271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E0887-EECE-4B78-AF49-781FE1B41302}"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716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DE0887-EECE-4B78-AF49-781FE1B41302}"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149654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DE0887-EECE-4B78-AF49-781FE1B41302}"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31249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EDE0887-EECE-4B78-AF49-781FE1B41302}" type="datetimeFigureOut">
              <a:rPr lang="en-US" smtClean="0"/>
              <a:t>11/7/2020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50E342-BF51-4262-B85D-098ECD3A337F}" type="slidenum">
              <a:rPr lang="en-US" smtClean="0"/>
              <a:t>‹#›</a:t>
            </a:fld>
            <a:endParaRPr lang="en-US"/>
          </a:p>
        </p:txBody>
      </p:sp>
    </p:spTree>
    <p:extLst>
      <p:ext uri="{BB962C8B-B14F-4D97-AF65-F5344CB8AC3E}">
        <p14:creationId xmlns:p14="http://schemas.microsoft.com/office/powerpoint/2010/main" val="356064881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205" y="518845"/>
            <a:ext cx="7592100" cy="6086494"/>
          </a:xfrm>
          <a:prstGeom prst="rect">
            <a:avLst/>
          </a:prstGeom>
          <a:ln>
            <a:noFill/>
          </a:ln>
          <a:effectLst>
            <a:softEdge rad="112500"/>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982" y="4475747"/>
            <a:ext cx="2597504" cy="1448108"/>
          </a:xfrm>
          <a:prstGeom prst="rect">
            <a:avLst/>
          </a:prstGeom>
          <a:ln>
            <a:noFill/>
          </a:ln>
          <a:effectLst>
            <a:softEdge rad="112500"/>
          </a:effectLst>
        </p:spPr>
      </p:pic>
    </p:spTree>
    <p:extLst>
      <p:ext uri="{BB962C8B-B14F-4D97-AF65-F5344CB8AC3E}">
        <p14:creationId xmlns:p14="http://schemas.microsoft.com/office/powerpoint/2010/main" val="16637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5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Manual Input 9"/>
          <p:cNvSpPr/>
          <p:nvPr/>
        </p:nvSpPr>
        <p:spPr>
          <a:xfrm flipH="1">
            <a:off x="1863971" y="315226"/>
            <a:ext cx="393894" cy="928467"/>
          </a:xfrm>
          <a:prstGeom prst="flowChartManualInput">
            <a:avLst/>
          </a:prstGeom>
          <a:gradFill>
            <a:gsLst>
              <a:gs pos="0">
                <a:srgbClr val="FFC000"/>
              </a:gs>
              <a:gs pos="61000">
                <a:schemeClr val="bg2">
                  <a:shade val="98000"/>
                  <a:satMod val="120000"/>
                  <a:lumMod val="98000"/>
                </a:schemeClr>
              </a:gs>
            </a:gsLst>
            <a:path path="circle">
              <a:fillToRect l="50000" t="50000" r="100000" b="100000"/>
            </a:path>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4" name="Flowchart: Manual Input 13"/>
          <p:cNvSpPr/>
          <p:nvPr/>
        </p:nvSpPr>
        <p:spPr>
          <a:xfrm flipH="1">
            <a:off x="2060918" y="315226"/>
            <a:ext cx="393894" cy="928467"/>
          </a:xfrm>
          <a:prstGeom prst="flowChartManualInput">
            <a:avLst/>
          </a:prstGeom>
          <a:gradFill>
            <a:gsLst>
              <a:gs pos="0">
                <a:srgbClr val="FFC000"/>
              </a:gs>
              <a:gs pos="61000">
                <a:schemeClr val="bg2">
                  <a:shade val="98000"/>
                  <a:satMod val="120000"/>
                  <a:lumMod val="98000"/>
                </a:schemeClr>
              </a:gs>
            </a:gsLst>
            <a:path path="circle">
              <a:fillToRect l="50000" t="50000" r="100000" b="100000"/>
            </a:path>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rgbClr val="FFFF00"/>
              </a:solidFill>
            </a:endParaRPr>
          </a:p>
        </p:txBody>
      </p:sp>
      <p:sp>
        <p:nvSpPr>
          <p:cNvPr id="2" name="Rectangle 1"/>
          <p:cNvSpPr/>
          <p:nvPr/>
        </p:nvSpPr>
        <p:spPr>
          <a:xfrm>
            <a:off x="2693963" y="520504"/>
            <a:ext cx="7997483" cy="680985"/>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2">
                    <a:lumMod val="75000"/>
                  </a:schemeClr>
                </a:solidFill>
              </a:rPr>
              <a:t>বৈদ্যুতিক</a:t>
            </a:r>
            <a:r>
              <a:rPr lang="en-US" sz="2800" dirty="0" smtClean="0">
                <a:solidFill>
                  <a:schemeClr val="bg2">
                    <a:lumMod val="75000"/>
                  </a:schemeClr>
                </a:solidFill>
              </a:rPr>
              <a:t> </a:t>
            </a:r>
            <a:r>
              <a:rPr lang="en-US" sz="2800" dirty="0" err="1" smtClean="0">
                <a:solidFill>
                  <a:schemeClr val="bg2">
                    <a:lumMod val="75000"/>
                  </a:schemeClr>
                </a:solidFill>
              </a:rPr>
              <a:t>ক্ষমতার</a:t>
            </a:r>
            <a:r>
              <a:rPr lang="en-US" sz="2800" dirty="0" smtClean="0">
                <a:solidFill>
                  <a:schemeClr val="bg2">
                    <a:lumMod val="75000"/>
                  </a:schemeClr>
                </a:solidFill>
              </a:rPr>
              <a:t>  </a:t>
            </a:r>
            <a:r>
              <a:rPr lang="en-US" sz="2800" dirty="0" err="1" smtClean="0">
                <a:solidFill>
                  <a:schemeClr val="bg2">
                    <a:lumMod val="75000"/>
                  </a:schemeClr>
                </a:solidFill>
              </a:rPr>
              <a:t>গানিতক</a:t>
            </a:r>
            <a:r>
              <a:rPr lang="en-US" sz="2800" dirty="0" smtClean="0">
                <a:solidFill>
                  <a:schemeClr val="bg2">
                    <a:lumMod val="75000"/>
                  </a:schemeClr>
                </a:solidFill>
              </a:rPr>
              <a:t> </a:t>
            </a:r>
            <a:r>
              <a:rPr lang="en-US" sz="2800" dirty="0" err="1" smtClean="0">
                <a:solidFill>
                  <a:schemeClr val="bg2">
                    <a:lumMod val="75000"/>
                  </a:schemeClr>
                </a:solidFill>
              </a:rPr>
              <a:t>সমাধান</a:t>
            </a:r>
            <a:endParaRPr lang="en-US" sz="2800" dirty="0">
              <a:solidFill>
                <a:schemeClr val="bg2">
                  <a:lumMod val="75000"/>
                </a:schemeClr>
              </a:solidFill>
            </a:endParaRPr>
          </a:p>
        </p:txBody>
      </p:sp>
      <p:sp>
        <p:nvSpPr>
          <p:cNvPr id="15" name="Flowchart: Manual Input 14"/>
          <p:cNvSpPr/>
          <p:nvPr/>
        </p:nvSpPr>
        <p:spPr>
          <a:xfrm>
            <a:off x="10888393" y="323556"/>
            <a:ext cx="422031" cy="928467"/>
          </a:xfrm>
          <a:prstGeom prst="flowChartManualInput">
            <a:avLst/>
          </a:prstGeom>
          <a:gradFill>
            <a:gsLst>
              <a:gs pos="0">
                <a:srgbClr val="FFC000"/>
              </a:gs>
              <a:gs pos="61000">
                <a:schemeClr val="bg2">
                  <a:shade val="98000"/>
                  <a:satMod val="120000"/>
                  <a:lumMod val="98000"/>
                </a:schemeClr>
              </a:gs>
            </a:gsLst>
            <a:path path="circle">
              <a:fillToRect l="50000" t="50000" r="100000" b="100000"/>
            </a:path>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 name="Flowchart: Manual Input 15"/>
          <p:cNvSpPr/>
          <p:nvPr/>
        </p:nvSpPr>
        <p:spPr>
          <a:xfrm>
            <a:off x="11113477" y="323556"/>
            <a:ext cx="422031" cy="928467"/>
          </a:xfrm>
          <a:prstGeom prst="flowChartManualInput">
            <a:avLst/>
          </a:prstGeom>
          <a:gradFill>
            <a:gsLst>
              <a:gs pos="0">
                <a:srgbClr val="FFC000"/>
              </a:gs>
              <a:gs pos="61000">
                <a:schemeClr val="bg2">
                  <a:shade val="98000"/>
                  <a:satMod val="120000"/>
                  <a:lumMod val="98000"/>
                </a:schemeClr>
              </a:gs>
            </a:gsLst>
            <a:path path="circle">
              <a:fillToRect l="50000" t="50000" r="100000" b="100000"/>
            </a:path>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375996" y="1691638"/>
            <a:ext cx="9934428" cy="72390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3078187" y="2539169"/>
            <a:ext cx="5981700" cy="2000250"/>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3078187" y="4823679"/>
            <a:ext cx="4715315" cy="1883956"/>
          </a:xfrm>
          <a:prstGeom prst="rect">
            <a:avLst/>
          </a:prstGeom>
          <a:ln>
            <a:noFill/>
          </a:ln>
          <a:effectLst>
            <a:softEdge rad="112500"/>
          </a:effectLst>
        </p:spPr>
      </p:pic>
    </p:spTree>
    <p:extLst>
      <p:ext uri="{BB962C8B-B14F-4D97-AF65-F5344CB8AC3E}">
        <p14:creationId xmlns:p14="http://schemas.microsoft.com/office/powerpoint/2010/main" val="30447889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5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p:cNvSpPr/>
          <p:nvPr/>
        </p:nvSpPr>
        <p:spPr>
          <a:xfrm flipH="1">
            <a:off x="3727938" y="464234"/>
            <a:ext cx="590844" cy="5825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4023360" y="464234"/>
            <a:ext cx="590844" cy="5825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p:cNvSpPr/>
          <p:nvPr/>
        </p:nvSpPr>
        <p:spPr>
          <a:xfrm flipH="1">
            <a:off x="7806457" y="464234"/>
            <a:ext cx="590844" cy="5825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p:cNvSpPr/>
          <p:nvPr/>
        </p:nvSpPr>
        <p:spPr>
          <a:xfrm flipH="1">
            <a:off x="8101879" y="464234"/>
            <a:ext cx="590844" cy="5825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ocument 8"/>
          <p:cNvSpPr/>
          <p:nvPr/>
        </p:nvSpPr>
        <p:spPr>
          <a:xfrm>
            <a:off x="4788938" y="464234"/>
            <a:ext cx="2869808" cy="787791"/>
          </a:xfrm>
          <a:prstGeom prst="flowChartDocumen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একক</a:t>
            </a:r>
            <a:r>
              <a:rPr lang="en-US" sz="3200" dirty="0" smtClean="0">
                <a:solidFill>
                  <a:schemeClr val="tx1"/>
                </a:solidFill>
              </a:rPr>
              <a:t> </a:t>
            </a:r>
            <a:r>
              <a:rPr lang="en-US" sz="3200" dirty="0" err="1" smtClean="0">
                <a:solidFill>
                  <a:schemeClr val="tx1"/>
                </a:solidFill>
              </a:rPr>
              <a:t>কাজ</a:t>
            </a:r>
            <a:endParaRPr lang="en-US" sz="3200" dirty="0">
              <a:solidFill>
                <a:schemeClr val="tx1"/>
              </a:solidFill>
            </a:endParaRPr>
          </a:p>
        </p:txBody>
      </p:sp>
      <p:sp>
        <p:nvSpPr>
          <p:cNvPr id="13" name="Rounded Rectangle 12"/>
          <p:cNvSpPr/>
          <p:nvPr/>
        </p:nvSpPr>
        <p:spPr>
          <a:xfrm>
            <a:off x="2810947" y="2112189"/>
            <a:ext cx="8288462" cy="773723"/>
          </a:xfrm>
          <a:prstGeom prst="roundRect">
            <a:avLst/>
          </a:prstGeom>
          <a:ln w="38100">
            <a:solidFill>
              <a:srgbClr val="FFC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smtClean="0"/>
              <a:t>বৈদ্যুতিক</a:t>
            </a:r>
            <a:r>
              <a:rPr lang="en-US" sz="2800" dirty="0" smtClean="0"/>
              <a:t> </a:t>
            </a:r>
            <a:r>
              <a:rPr lang="en-US" sz="2800" dirty="0" err="1" smtClean="0"/>
              <a:t>পাওয়ারকে</a:t>
            </a:r>
            <a:r>
              <a:rPr lang="en-US" sz="2800" dirty="0" smtClean="0"/>
              <a:t> </a:t>
            </a:r>
            <a:r>
              <a:rPr lang="en-US" sz="2800" dirty="0" err="1" smtClean="0"/>
              <a:t>কি</a:t>
            </a:r>
            <a:r>
              <a:rPr lang="en-US" sz="2800" dirty="0" smtClean="0"/>
              <a:t> </a:t>
            </a:r>
            <a:r>
              <a:rPr lang="en-US" sz="2800" dirty="0" err="1" smtClean="0"/>
              <a:t>দ্বারা</a:t>
            </a:r>
            <a:r>
              <a:rPr lang="en-US" sz="2800" dirty="0" smtClean="0"/>
              <a:t> </a:t>
            </a:r>
            <a:r>
              <a:rPr lang="en-US" sz="2800" dirty="0" err="1" smtClean="0"/>
              <a:t>চিহ্নিত</a:t>
            </a:r>
            <a:r>
              <a:rPr lang="en-US" sz="2800" dirty="0" smtClean="0"/>
              <a:t> </a:t>
            </a:r>
            <a:r>
              <a:rPr lang="en-US" sz="2800" dirty="0" err="1" smtClean="0"/>
              <a:t>করা</a:t>
            </a:r>
            <a:r>
              <a:rPr lang="en-US" sz="2800" dirty="0" smtClean="0"/>
              <a:t> </a:t>
            </a:r>
            <a:r>
              <a:rPr lang="en-US" sz="2800" dirty="0" err="1" smtClean="0"/>
              <a:t>হয়</a:t>
            </a:r>
            <a:endParaRPr lang="en-US" sz="2800" dirty="0"/>
          </a:p>
        </p:txBody>
      </p:sp>
      <p:sp>
        <p:nvSpPr>
          <p:cNvPr id="20" name="Oval 19"/>
          <p:cNvSpPr/>
          <p:nvPr/>
        </p:nvSpPr>
        <p:spPr>
          <a:xfrm flipH="1">
            <a:off x="1937083" y="2112189"/>
            <a:ext cx="1017132" cy="717453"/>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০১</a:t>
            </a:r>
            <a:endParaRPr lang="en-US" sz="2800" dirty="0"/>
          </a:p>
        </p:txBody>
      </p:sp>
      <p:sp>
        <p:nvSpPr>
          <p:cNvPr id="21" name="Rounded Rectangle 20"/>
          <p:cNvSpPr/>
          <p:nvPr/>
        </p:nvSpPr>
        <p:spPr>
          <a:xfrm>
            <a:off x="2810947" y="3032513"/>
            <a:ext cx="8288462" cy="773723"/>
          </a:xfrm>
          <a:prstGeom prst="roundRect">
            <a:avLst/>
          </a:prstGeom>
          <a:solidFill>
            <a:srgbClr val="92D050"/>
          </a:solidFill>
          <a:ln w="381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smtClean="0"/>
              <a:t>এক</a:t>
            </a:r>
            <a:r>
              <a:rPr lang="en-US" sz="2800" dirty="0" smtClean="0"/>
              <a:t> </a:t>
            </a:r>
            <a:r>
              <a:rPr lang="en-US" sz="2800" dirty="0" err="1" smtClean="0"/>
              <a:t>মেঘাওয়াট</a:t>
            </a:r>
            <a:r>
              <a:rPr lang="en-US" sz="2800" dirty="0" smtClean="0"/>
              <a:t> </a:t>
            </a:r>
            <a:r>
              <a:rPr lang="en-US" sz="2800" dirty="0" err="1" smtClean="0"/>
              <a:t>সমান</a:t>
            </a:r>
            <a:r>
              <a:rPr lang="en-US" sz="2800" dirty="0" smtClean="0"/>
              <a:t> </a:t>
            </a:r>
            <a:r>
              <a:rPr lang="en-US" sz="2800" dirty="0" err="1" smtClean="0"/>
              <a:t>কত</a:t>
            </a:r>
            <a:r>
              <a:rPr lang="en-US" sz="2800" dirty="0" smtClean="0"/>
              <a:t> </a:t>
            </a:r>
            <a:r>
              <a:rPr lang="en-US" sz="2800" dirty="0" err="1" smtClean="0"/>
              <a:t>ওয়াট</a:t>
            </a:r>
            <a:endParaRPr lang="en-US" sz="2800" dirty="0"/>
          </a:p>
        </p:txBody>
      </p:sp>
      <p:sp>
        <p:nvSpPr>
          <p:cNvPr id="22" name="Oval 21"/>
          <p:cNvSpPr/>
          <p:nvPr/>
        </p:nvSpPr>
        <p:spPr>
          <a:xfrm flipH="1">
            <a:off x="1937083" y="3041859"/>
            <a:ext cx="1017130" cy="717453"/>
          </a:xfrm>
          <a:prstGeom prst="ellipse">
            <a:avLst/>
          </a:prstGeom>
          <a:solidFill>
            <a:srgbClr val="00B05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০২</a:t>
            </a:r>
            <a:endParaRPr lang="en-US" sz="2400" dirty="0"/>
          </a:p>
        </p:txBody>
      </p:sp>
      <p:sp>
        <p:nvSpPr>
          <p:cNvPr id="23" name="Rounded Rectangle 22"/>
          <p:cNvSpPr/>
          <p:nvPr/>
        </p:nvSpPr>
        <p:spPr>
          <a:xfrm>
            <a:off x="2810947" y="3975418"/>
            <a:ext cx="8288462" cy="77372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381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smtClean="0"/>
              <a:t>এক</a:t>
            </a:r>
            <a:r>
              <a:rPr lang="en-US" sz="2800" dirty="0" smtClean="0"/>
              <a:t> </a:t>
            </a:r>
            <a:r>
              <a:rPr lang="en-US" sz="2800" dirty="0" err="1" smtClean="0"/>
              <a:t>অশ্ব</a:t>
            </a:r>
            <a:r>
              <a:rPr lang="en-US" sz="2800" dirty="0" smtClean="0"/>
              <a:t> </a:t>
            </a:r>
            <a:r>
              <a:rPr lang="en-US" sz="2800" dirty="0" err="1" smtClean="0"/>
              <a:t>শক্তি</a:t>
            </a:r>
            <a:r>
              <a:rPr lang="en-US" sz="2800" dirty="0" smtClean="0"/>
              <a:t>  </a:t>
            </a:r>
            <a:r>
              <a:rPr lang="en-US" sz="2800" dirty="0" err="1" smtClean="0"/>
              <a:t>কত</a:t>
            </a:r>
            <a:r>
              <a:rPr lang="en-US" sz="2800" dirty="0" smtClean="0"/>
              <a:t> </a:t>
            </a:r>
            <a:r>
              <a:rPr lang="en-US" sz="2800" dirty="0" err="1" smtClean="0"/>
              <a:t>ওয়াট</a:t>
            </a:r>
            <a:endParaRPr lang="en-US" sz="2800" dirty="0"/>
          </a:p>
        </p:txBody>
      </p:sp>
      <p:sp>
        <p:nvSpPr>
          <p:cNvPr id="24" name="Oval 23"/>
          <p:cNvSpPr/>
          <p:nvPr/>
        </p:nvSpPr>
        <p:spPr>
          <a:xfrm flipH="1">
            <a:off x="1937084" y="3975418"/>
            <a:ext cx="1017130" cy="717453"/>
          </a:xfrm>
          <a:prstGeom prst="ellipse">
            <a:avLst/>
          </a:prstGeom>
          <a:solidFill>
            <a:schemeClr val="bg2">
              <a:lumMod val="9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০৩</a:t>
            </a:r>
            <a:endParaRPr lang="en-US" sz="2400" b="1" dirty="0"/>
          </a:p>
        </p:txBody>
      </p:sp>
      <p:sp>
        <p:nvSpPr>
          <p:cNvPr id="25" name="Rounded Rectangle 24"/>
          <p:cNvSpPr/>
          <p:nvPr/>
        </p:nvSpPr>
        <p:spPr>
          <a:xfrm>
            <a:off x="2810947" y="4926465"/>
            <a:ext cx="8288462" cy="773723"/>
          </a:xfrm>
          <a:prstGeom prst="roundRect">
            <a:avLst/>
          </a:prstGeom>
          <a:solidFill>
            <a:srgbClr val="00B0F0"/>
          </a:solidFill>
          <a:ln w="38100">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smtClean="0"/>
              <a:t>ইলেকট্রিক</a:t>
            </a:r>
            <a:r>
              <a:rPr lang="en-US" sz="2800" dirty="0" smtClean="0"/>
              <a:t> </a:t>
            </a:r>
            <a:r>
              <a:rPr lang="en-US" sz="2800" dirty="0" err="1" smtClean="0"/>
              <a:t>পাওয়ারের</a:t>
            </a:r>
            <a:r>
              <a:rPr lang="en-US" sz="2800" dirty="0" smtClean="0"/>
              <a:t> </a:t>
            </a:r>
            <a:r>
              <a:rPr lang="en-US" sz="2800" dirty="0" err="1" smtClean="0"/>
              <a:t>সুত্র</a:t>
            </a:r>
            <a:r>
              <a:rPr lang="en-US" sz="2800" dirty="0" smtClean="0"/>
              <a:t> </a:t>
            </a:r>
            <a:r>
              <a:rPr lang="en-US" sz="2800" dirty="0" err="1" smtClean="0"/>
              <a:t>লিখ</a:t>
            </a:r>
            <a:endParaRPr lang="en-US" sz="2800" dirty="0"/>
          </a:p>
        </p:txBody>
      </p:sp>
      <p:sp>
        <p:nvSpPr>
          <p:cNvPr id="26" name="Oval 25"/>
          <p:cNvSpPr/>
          <p:nvPr/>
        </p:nvSpPr>
        <p:spPr>
          <a:xfrm flipH="1">
            <a:off x="1937083" y="4950529"/>
            <a:ext cx="1017131" cy="717453"/>
          </a:xfrm>
          <a:prstGeom prst="ellipse">
            <a:avLst/>
          </a:prstGeom>
          <a:solidFill>
            <a:schemeClr val="bg2">
              <a:lumMod val="9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০৪</a:t>
            </a:r>
            <a:endParaRPr lang="en-US" sz="2400" b="1" dirty="0"/>
          </a:p>
        </p:txBody>
      </p:sp>
    </p:spTree>
    <p:extLst>
      <p:ext uri="{BB962C8B-B14F-4D97-AF65-F5344CB8AC3E}">
        <p14:creationId xmlns:p14="http://schemas.microsoft.com/office/powerpoint/2010/main" val="11347747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8"/>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9" grpId="0" animBg="1"/>
      <p:bldP spid="13" grpId="0" animBg="1"/>
      <p:bldP spid="20" grpId="0" animBg="1"/>
      <p:bldP spid="21" grpId="0" animBg="1"/>
      <p:bldP spid="2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5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p:cNvSpPr/>
          <p:nvPr/>
        </p:nvSpPr>
        <p:spPr>
          <a:xfrm flipH="1">
            <a:off x="3274622" y="464234"/>
            <a:ext cx="590844" cy="5825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3570044" y="464234"/>
            <a:ext cx="590844" cy="5825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p:cNvSpPr/>
          <p:nvPr/>
        </p:nvSpPr>
        <p:spPr>
          <a:xfrm flipH="1">
            <a:off x="8424693" y="540865"/>
            <a:ext cx="590844" cy="6286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p:cNvSpPr/>
          <p:nvPr/>
        </p:nvSpPr>
        <p:spPr>
          <a:xfrm flipH="1">
            <a:off x="8720115" y="540865"/>
            <a:ext cx="590844" cy="6286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810947" y="2282854"/>
            <a:ext cx="8486706" cy="773723"/>
          </a:xfrm>
          <a:prstGeom prst="roundRect">
            <a:avLst>
              <a:gd name="adj" fmla="val 43102"/>
            </a:avLst>
          </a:prstGeom>
          <a:blipFill>
            <a:blip r:embed="rId2"/>
            <a:tile tx="0" ty="0" sx="100000" sy="100000" flip="none" algn="tl"/>
          </a:blipFill>
          <a:ln w="38100">
            <a:solidFill>
              <a:schemeClr val="bg2">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 </a:t>
            </a:r>
            <a:r>
              <a:rPr lang="en-US" sz="2800" dirty="0" err="1" smtClean="0"/>
              <a:t>যান্ত্রিক</a:t>
            </a:r>
            <a:r>
              <a:rPr lang="en-US" sz="2800" dirty="0" smtClean="0"/>
              <a:t> </a:t>
            </a:r>
            <a:r>
              <a:rPr lang="en-US" sz="2800" dirty="0" err="1" smtClean="0"/>
              <a:t>ক্ষমতা</a:t>
            </a:r>
            <a:r>
              <a:rPr lang="en-US" sz="2800" dirty="0" smtClean="0"/>
              <a:t> ও </a:t>
            </a:r>
            <a:r>
              <a:rPr lang="en-US" sz="2800" dirty="0" err="1" smtClean="0"/>
              <a:t>বৈদ্যুতিক</a:t>
            </a:r>
            <a:r>
              <a:rPr lang="en-US" sz="2800" dirty="0" smtClean="0"/>
              <a:t> </a:t>
            </a:r>
            <a:r>
              <a:rPr lang="en-US" sz="2800" dirty="0" err="1" smtClean="0"/>
              <a:t>ক্ষমতার</a:t>
            </a:r>
            <a:r>
              <a:rPr lang="en-US" sz="2800" dirty="0" smtClean="0"/>
              <a:t> </a:t>
            </a:r>
            <a:r>
              <a:rPr lang="en-US" sz="2800" dirty="0" err="1" smtClean="0"/>
              <a:t>সম্পর্ক</a:t>
            </a:r>
            <a:r>
              <a:rPr lang="en-US" sz="2800" dirty="0" smtClean="0"/>
              <a:t> </a:t>
            </a:r>
            <a:r>
              <a:rPr lang="en-US" sz="2800" dirty="0" err="1" smtClean="0"/>
              <a:t>নির্ণয়</a:t>
            </a:r>
            <a:r>
              <a:rPr lang="en-US" sz="2800" dirty="0" smtClean="0"/>
              <a:t> </a:t>
            </a:r>
            <a:r>
              <a:rPr lang="en-US" sz="2800" dirty="0" err="1" smtClean="0"/>
              <a:t>কর</a:t>
            </a:r>
            <a:r>
              <a:rPr lang="en-US" sz="2800" dirty="0" smtClean="0"/>
              <a:t> </a:t>
            </a:r>
            <a:endParaRPr lang="en-US" sz="2800" dirty="0"/>
          </a:p>
        </p:txBody>
      </p:sp>
      <p:sp>
        <p:nvSpPr>
          <p:cNvPr id="20" name="Oval 19"/>
          <p:cNvSpPr/>
          <p:nvPr/>
        </p:nvSpPr>
        <p:spPr>
          <a:xfrm flipH="1">
            <a:off x="1925052" y="2367354"/>
            <a:ext cx="1017132" cy="717453"/>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০১</a:t>
            </a:r>
            <a:endParaRPr lang="en-US" sz="2800" b="1" dirty="0"/>
          </a:p>
        </p:txBody>
      </p:sp>
      <p:sp>
        <p:nvSpPr>
          <p:cNvPr id="21" name="Rounded Rectangle 20"/>
          <p:cNvSpPr/>
          <p:nvPr/>
        </p:nvSpPr>
        <p:spPr>
          <a:xfrm>
            <a:off x="2786883" y="3310897"/>
            <a:ext cx="8510770" cy="1549859"/>
          </a:xfrm>
          <a:prstGeom prst="roundRect">
            <a:avLst>
              <a:gd name="adj" fmla="val 50000"/>
            </a:avLst>
          </a:prstGeom>
          <a:blipFill>
            <a:blip r:embed="rId3"/>
            <a:tile tx="0" ty="0" sx="100000" sy="100000" flip="none" algn="tl"/>
          </a:blipFill>
          <a:ln w="381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১০০ </a:t>
            </a:r>
            <a:r>
              <a:rPr lang="en-US" sz="2800" dirty="0" err="1" smtClean="0"/>
              <a:t>ওহম</a:t>
            </a:r>
            <a:r>
              <a:rPr lang="en-US" sz="2800" dirty="0" smtClean="0"/>
              <a:t> </a:t>
            </a:r>
            <a:r>
              <a:rPr lang="en-US" sz="2800" dirty="0" err="1" smtClean="0"/>
              <a:t>একটি</a:t>
            </a:r>
            <a:r>
              <a:rPr lang="en-US" sz="2800" dirty="0" smtClean="0"/>
              <a:t> </a:t>
            </a:r>
            <a:r>
              <a:rPr lang="en-US" sz="2800" dirty="0" err="1" smtClean="0"/>
              <a:t>বাতির</a:t>
            </a:r>
            <a:r>
              <a:rPr lang="en-US" sz="2800" dirty="0" smtClean="0"/>
              <a:t> </a:t>
            </a:r>
            <a:r>
              <a:rPr lang="en-US" sz="2800" dirty="0" err="1" smtClean="0"/>
              <a:t>মধ্যে</a:t>
            </a:r>
            <a:r>
              <a:rPr lang="en-US" sz="2800" dirty="0" smtClean="0"/>
              <a:t> </a:t>
            </a:r>
            <a:r>
              <a:rPr lang="en-US" sz="2800" dirty="0" err="1" smtClean="0"/>
              <a:t>দিয়ে</a:t>
            </a:r>
            <a:r>
              <a:rPr lang="en-US" sz="2800" dirty="0" smtClean="0"/>
              <a:t> ২.৫ </a:t>
            </a:r>
            <a:r>
              <a:rPr lang="en-US" sz="2800" dirty="0" err="1" smtClean="0"/>
              <a:t>অ্যাম্পিয়ার</a:t>
            </a:r>
            <a:r>
              <a:rPr lang="en-US" sz="2800" dirty="0" smtClean="0"/>
              <a:t> </a:t>
            </a:r>
            <a:r>
              <a:rPr lang="en-US" sz="2800" dirty="0" err="1" smtClean="0"/>
              <a:t>কারেন্ট</a:t>
            </a:r>
            <a:r>
              <a:rPr lang="en-US" sz="2800" dirty="0" smtClean="0"/>
              <a:t>  </a:t>
            </a:r>
            <a:r>
              <a:rPr lang="en-US" sz="2800" dirty="0" err="1" smtClean="0"/>
              <a:t>প্রবাহিত</a:t>
            </a:r>
            <a:r>
              <a:rPr lang="en-US" sz="2800" dirty="0" smtClean="0"/>
              <a:t> </a:t>
            </a:r>
            <a:r>
              <a:rPr lang="en-US" sz="2800" dirty="0" err="1" smtClean="0"/>
              <a:t>হলে</a:t>
            </a:r>
            <a:r>
              <a:rPr lang="en-US" sz="2800" dirty="0" smtClean="0"/>
              <a:t> </a:t>
            </a:r>
            <a:r>
              <a:rPr lang="en-US" sz="2800" dirty="0" err="1" smtClean="0"/>
              <a:t>বাতির</a:t>
            </a:r>
            <a:r>
              <a:rPr lang="en-US" sz="2800" dirty="0" smtClean="0"/>
              <a:t> </a:t>
            </a:r>
            <a:r>
              <a:rPr lang="en-US" sz="2800" dirty="0" err="1" smtClean="0"/>
              <a:t>ব্যয়িত</a:t>
            </a:r>
            <a:r>
              <a:rPr lang="en-US" sz="2800" dirty="0" smtClean="0"/>
              <a:t> </a:t>
            </a:r>
            <a:r>
              <a:rPr lang="en-US" sz="2800" dirty="0" err="1" smtClean="0"/>
              <a:t>ক্ষমতা</a:t>
            </a:r>
            <a:r>
              <a:rPr lang="en-US" sz="2800" dirty="0" smtClean="0"/>
              <a:t> </a:t>
            </a:r>
            <a:r>
              <a:rPr lang="en-US" sz="2800" dirty="0" err="1" smtClean="0"/>
              <a:t>কত</a:t>
            </a:r>
            <a:r>
              <a:rPr lang="en-US" sz="2800" dirty="0" err="1" smtClean="0"/>
              <a:t>,বাতির</a:t>
            </a:r>
            <a:r>
              <a:rPr lang="en-US" sz="2800" dirty="0" smtClean="0"/>
              <a:t> </a:t>
            </a:r>
            <a:r>
              <a:rPr lang="en-US" sz="2800" dirty="0" err="1" smtClean="0"/>
              <a:t>সরবরাহ</a:t>
            </a:r>
            <a:r>
              <a:rPr lang="en-US" sz="2800" dirty="0" smtClean="0"/>
              <a:t> </a:t>
            </a:r>
            <a:r>
              <a:rPr lang="en-US" sz="2800" dirty="0" err="1" smtClean="0"/>
              <a:t>ভোল্টেজ</a:t>
            </a:r>
            <a:r>
              <a:rPr lang="en-US" sz="2800" dirty="0" smtClean="0"/>
              <a:t> ২৪০ </a:t>
            </a:r>
            <a:r>
              <a:rPr lang="en-US" sz="2800" dirty="0" err="1" smtClean="0"/>
              <a:t>ভোল্ট</a:t>
            </a:r>
            <a:endParaRPr lang="en-US" sz="2800" dirty="0"/>
          </a:p>
        </p:txBody>
      </p:sp>
      <p:sp>
        <p:nvSpPr>
          <p:cNvPr id="22" name="Oval 21"/>
          <p:cNvSpPr/>
          <p:nvPr/>
        </p:nvSpPr>
        <p:spPr>
          <a:xfrm flipH="1">
            <a:off x="1793817" y="3655219"/>
            <a:ext cx="1017130" cy="717453"/>
          </a:xfrm>
          <a:prstGeom prst="ellipse">
            <a:avLst/>
          </a:prstGeom>
          <a:solidFill>
            <a:srgbClr val="00B05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০২</a:t>
            </a:r>
            <a:endParaRPr lang="en-US" sz="2400" b="1" dirty="0"/>
          </a:p>
        </p:txBody>
      </p:sp>
      <p:sp>
        <p:nvSpPr>
          <p:cNvPr id="16" name="Oval 15"/>
          <p:cNvSpPr/>
          <p:nvPr/>
        </p:nvSpPr>
        <p:spPr>
          <a:xfrm flipH="1">
            <a:off x="3422333" y="737443"/>
            <a:ext cx="590844" cy="582513"/>
          </a:xfrm>
          <a:prstGeom prst="ellipse">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Oval 28"/>
          <p:cNvSpPr/>
          <p:nvPr/>
        </p:nvSpPr>
        <p:spPr>
          <a:xfrm flipH="1">
            <a:off x="8599427" y="732074"/>
            <a:ext cx="590844" cy="628666"/>
          </a:xfrm>
          <a:prstGeom prst="ellipse">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0" name="Picture 29" descr="images.jfif"/>
          <p:cNvPicPr>
            <a:picLocks noChangeAspect="1"/>
          </p:cNvPicPr>
          <p:nvPr/>
        </p:nvPicPr>
        <p:blipFill>
          <a:blip r:embed="rId4"/>
          <a:stretch>
            <a:fillRect/>
          </a:stretch>
        </p:blipFill>
        <p:spPr>
          <a:xfrm rot="5400000">
            <a:off x="5506447" y="-893885"/>
            <a:ext cx="1718723" cy="3692954"/>
          </a:xfrm>
          <a:prstGeom prst="rect">
            <a:avLst/>
          </a:prstGeom>
        </p:spPr>
      </p:pic>
      <p:sp>
        <p:nvSpPr>
          <p:cNvPr id="9" name="Flowchart: Document 8"/>
          <p:cNvSpPr/>
          <p:nvPr/>
        </p:nvSpPr>
        <p:spPr>
          <a:xfrm>
            <a:off x="4930904" y="631255"/>
            <a:ext cx="2869808" cy="663034"/>
          </a:xfrm>
          <a:prstGeom prst="flowChartDocumen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দলীয়</a:t>
            </a:r>
            <a:r>
              <a:rPr lang="en-US" sz="3200" dirty="0" smtClean="0">
                <a:solidFill>
                  <a:schemeClr val="tx1"/>
                </a:solidFill>
              </a:rPr>
              <a:t> </a:t>
            </a:r>
            <a:r>
              <a:rPr lang="en-US" sz="3200" dirty="0" err="1" smtClean="0">
                <a:solidFill>
                  <a:schemeClr val="tx1"/>
                </a:solidFill>
              </a:rPr>
              <a:t>কাজ</a:t>
            </a:r>
            <a:endParaRPr lang="en-US" sz="3200" dirty="0">
              <a:solidFill>
                <a:schemeClr val="tx1"/>
              </a:solidFill>
            </a:endParaRPr>
          </a:p>
        </p:txBody>
      </p:sp>
    </p:spTree>
    <p:extLst>
      <p:ext uri="{BB962C8B-B14F-4D97-AF65-F5344CB8AC3E}">
        <p14:creationId xmlns:p14="http://schemas.microsoft.com/office/powerpoint/2010/main" val="41587756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edge">
                                      <p:cBhvr>
                                        <p:cTn id="16" dur="2000"/>
                                        <p:tgtEl>
                                          <p:spTgt spid="18"/>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edge">
                                      <p:cBhvr>
                                        <p:cTn id="19" dur="2000"/>
                                        <p:tgtEl>
                                          <p:spTgt spid="19"/>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edge">
                                      <p:cBhvr>
                                        <p:cTn id="22" dur="2000"/>
                                        <p:tgtEl>
                                          <p:spTgt spid="29"/>
                                        </p:tgtEl>
                                      </p:cBhvr>
                                    </p:animEffect>
                                  </p:childTnLst>
                                </p:cTn>
                              </p:par>
                              <p:par>
                                <p:cTn id="23" presetID="2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edge">
                                      <p:cBhvr>
                                        <p:cTn id="25" dur="2000"/>
                                        <p:tgtEl>
                                          <p:spTgt spid="30"/>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edg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Scale>
                                      <p:cBhvr>
                                        <p:cTn id="3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0"/>
                                        </p:tgtEl>
                                        <p:attrNameLst>
                                          <p:attrName>ppt_x</p:attrName>
                                          <p:attrName>ppt_y</p:attrName>
                                        </p:attrNameLst>
                                      </p:cBhvr>
                                    </p:animMotion>
                                    <p:animEffect transition="in" filter="fade">
                                      <p:cBhvr>
                                        <p:cTn id="35" dur="1000"/>
                                        <p:tgtEl>
                                          <p:spTgt spid="20"/>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Scale>
                                      <p:cBhvr>
                                        <p:cTn id="3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3"/>
                                        </p:tgtEl>
                                        <p:attrNameLst>
                                          <p:attrName>ppt_x</p:attrName>
                                          <p:attrName>ppt_y</p:attrName>
                                        </p:attrNameLst>
                                      </p:cBhvr>
                                    </p:animMotion>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Scale>
                                      <p:cBhvr>
                                        <p:cTn id="4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2"/>
                                        </p:tgtEl>
                                        <p:attrNameLst>
                                          <p:attrName>ppt_x</p:attrName>
                                          <p:attrName>ppt_y</p:attrName>
                                        </p:attrNameLst>
                                      </p:cBhvr>
                                    </p:animMotion>
                                    <p:animEffect transition="in" filter="fade">
                                      <p:cBhvr>
                                        <p:cTn id="47" dur="1000"/>
                                        <p:tgtEl>
                                          <p:spTgt spid="22"/>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Scale>
                                      <p:cBhvr>
                                        <p:cTn id="50"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1"/>
                                        </p:tgtEl>
                                        <p:attrNameLst>
                                          <p:attrName>ppt_x</p:attrName>
                                          <p:attrName>ppt_y</p:attrName>
                                        </p:attrNameLst>
                                      </p:cBhvr>
                                    </p:animMotion>
                                    <p:animEffect transition="in" filter="fade">
                                      <p:cBhvr>
                                        <p:cTn id="5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13" grpId="0" animBg="1"/>
      <p:bldP spid="20" grpId="0" animBg="1"/>
      <p:bldP spid="21" grpId="0" animBg="1"/>
      <p:bldP spid="22" grpId="0" animBg="1"/>
      <p:bldP spid="16" grpId="0" animBg="1"/>
      <p:bldP spid="29"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22.jfif"/>
          <p:cNvPicPr>
            <a:picLocks noChangeAspect="1"/>
          </p:cNvPicPr>
          <p:nvPr/>
        </p:nvPicPr>
        <p:blipFill>
          <a:blip r:embed="rId2"/>
          <a:stretch>
            <a:fillRect/>
          </a:stretch>
        </p:blipFill>
        <p:spPr>
          <a:xfrm>
            <a:off x="1371600" y="445167"/>
            <a:ext cx="10286999" cy="6109427"/>
          </a:xfrm>
          <a:prstGeom prst="rect">
            <a:avLst/>
          </a:prstGeom>
          <a:ln>
            <a:noFill/>
          </a:ln>
          <a:effectLst>
            <a:softEdge rad="112500"/>
          </a:effectLst>
        </p:spPr>
      </p:pic>
      <p:pic>
        <p:nvPicPr>
          <p:cNvPr id="4" name="Picture 3" descr="humhumtre-55.gif"/>
          <p:cNvPicPr>
            <a:picLocks noChangeAspect="1"/>
          </p:cNvPicPr>
          <p:nvPr/>
        </p:nvPicPr>
        <p:blipFill>
          <a:blip r:embed="rId3"/>
          <a:stretch>
            <a:fillRect/>
          </a:stretch>
        </p:blipFill>
        <p:spPr>
          <a:xfrm flipH="1">
            <a:off x="8624724" y="1519738"/>
            <a:ext cx="838364" cy="637674"/>
          </a:xfrm>
          <a:prstGeom prst="rect">
            <a:avLst/>
          </a:prstGeom>
        </p:spPr>
      </p:pic>
      <p:pic>
        <p:nvPicPr>
          <p:cNvPr id="5" name="Picture 4" descr="humhumtre-55.gif"/>
          <p:cNvPicPr>
            <a:picLocks noChangeAspect="1"/>
          </p:cNvPicPr>
          <p:nvPr/>
        </p:nvPicPr>
        <p:blipFill>
          <a:blip r:embed="rId3"/>
          <a:stretch>
            <a:fillRect/>
          </a:stretch>
        </p:blipFill>
        <p:spPr>
          <a:xfrm flipH="1">
            <a:off x="7255041" y="1914788"/>
            <a:ext cx="1189969" cy="905111"/>
          </a:xfrm>
          <a:prstGeom prst="rect">
            <a:avLst/>
          </a:prstGeom>
        </p:spPr>
      </p:pic>
      <p:pic>
        <p:nvPicPr>
          <p:cNvPr id="6" name="Picture 5" descr="humhumtre-55.gif"/>
          <p:cNvPicPr>
            <a:picLocks noChangeAspect="1"/>
          </p:cNvPicPr>
          <p:nvPr/>
        </p:nvPicPr>
        <p:blipFill>
          <a:blip r:embed="rId3"/>
          <a:stretch>
            <a:fillRect/>
          </a:stretch>
        </p:blipFill>
        <p:spPr>
          <a:xfrm flipH="1">
            <a:off x="5161546" y="2538478"/>
            <a:ext cx="1501108" cy="1141768"/>
          </a:xfrm>
          <a:prstGeom prst="rect">
            <a:avLst/>
          </a:prstGeom>
        </p:spPr>
      </p:pic>
      <p:pic>
        <p:nvPicPr>
          <p:cNvPr id="8" name="Picture 7" descr="humhumtre-55.gif"/>
          <p:cNvPicPr>
            <a:picLocks noChangeAspect="1"/>
          </p:cNvPicPr>
          <p:nvPr/>
        </p:nvPicPr>
        <p:blipFill>
          <a:blip r:embed="rId3"/>
          <a:stretch>
            <a:fillRect/>
          </a:stretch>
        </p:blipFill>
        <p:spPr>
          <a:xfrm flipH="1">
            <a:off x="8745308" y="4427620"/>
            <a:ext cx="1022579" cy="777791"/>
          </a:xfrm>
          <a:prstGeom prst="rect">
            <a:avLst/>
          </a:prstGeom>
        </p:spPr>
      </p:pic>
      <p:pic>
        <p:nvPicPr>
          <p:cNvPr id="9" name="Picture 8" descr="humhumtre-55.gif"/>
          <p:cNvPicPr>
            <a:picLocks noChangeAspect="1"/>
          </p:cNvPicPr>
          <p:nvPr/>
        </p:nvPicPr>
        <p:blipFill>
          <a:blip r:embed="rId3"/>
          <a:stretch>
            <a:fillRect/>
          </a:stretch>
        </p:blipFill>
        <p:spPr>
          <a:xfrm flipH="1">
            <a:off x="7459578" y="3685772"/>
            <a:ext cx="1165145" cy="886229"/>
          </a:xfrm>
          <a:prstGeom prst="rect">
            <a:avLst/>
          </a:prstGeom>
        </p:spPr>
      </p:pic>
      <p:pic>
        <p:nvPicPr>
          <p:cNvPr id="14" name="Picture 13" descr="74e7e1f22b7d9308ab8aecb4dd43d632.gif"/>
          <p:cNvPicPr>
            <a:picLocks noChangeAspect="1"/>
          </p:cNvPicPr>
          <p:nvPr/>
        </p:nvPicPr>
        <p:blipFill>
          <a:blip r:embed="rId4"/>
          <a:stretch>
            <a:fillRect/>
          </a:stretch>
        </p:blipFill>
        <p:spPr>
          <a:xfrm>
            <a:off x="3657600" y="4572001"/>
            <a:ext cx="4648200" cy="1762125"/>
          </a:xfrm>
          <a:prstGeom prst="rect">
            <a:avLst/>
          </a:prstGeom>
        </p:spPr>
      </p:pic>
      <p:pic>
        <p:nvPicPr>
          <p:cNvPr id="10" name="Picture 9" descr="humhumtre-55.gif"/>
          <p:cNvPicPr>
            <a:picLocks noChangeAspect="1"/>
          </p:cNvPicPr>
          <p:nvPr/>
        </p:nvPicPr>
        <p:blipFill>
          <a:blip r:embed="rId3"/>
          <a:stretch>
            <a:fillRect/>
          </a:stretch>
        </p:blipFill>
        <p:spPr>
          <a:xfrm flipH="1">
            <a:off x="10096498" y="831472"/>
            <a:ext cx="904877" cy="688265"/>
          </a:xfrm>
          <a:prstGeom prst="rect">
            <a:avLst/>
          </a:prstGeom>
        </p:spPr>
      </p:pic>
      <p:pic>
        <p:nvPicPr>
          <p:cNvPr id="11" name="Picture 10" descr="humhumtre-55.gif"/>
          <p:cNvPicPr>
            <a:picLocks noChangeAspect="1"/>
          </p:cNvPicPr>
          <p:nvPr/>
        </p:nvPicPr>
        <p:blipFill>
          <a:blip r:embed="rId3"/>
          <a:stretch>
            <a:fillRect/>
          </a:stretch>
        </p:blipFill>
        <p:spPr>
          <a:xfrm flipH="1">
            <a:off x="10395283" y="4963566"/>
            <a:ext cx="934703" cy="710951"/>
          </a:xfrm>
          <a:prstGeom prst="rect">
            <a:avLst/>
          </a:prstGeom>
        </p:spPr>
      </p:pic>
      <p:pic>
        <p:nvPicPr>
          <p:cNvPr id="12" name="Picture 11" descr="humhumtre-55.gif"/>
          <p:cNvPicPr>
            <a:picLocks noChangeAspect="1"/>
          </p:cNvPicPr>
          <p:nvPr/>
        </p:nvPicPr>
        <p:blipFill>
          <a:blip r:embed="rId3"/>
          <a:stretch>
            <a:fillRect/>
          </a:stretch>
        </p:blipFill>
        <p:spPr>
          <a:xfrm flipH="1">
            <a:off x="2570844" y="2935974"/>
            <a:ext cx="1998315" cy="1519953"/>
          </a:xfrm>
          <a:prstGeom prst="rect">
            <a:avLst/>
          </a:prstGeom>
        </p:spPr>
      </p:pic>
    </p:spTree>
    <p:extLst>
      <p:ext uri="{BB962C8B-B14F-4D97-AF65-F5344CB8AC3E}">
        <p14:creationId xmlns:p14="http://schemas.microsoft.com/office/powerpoint/2010/main" val="2217515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98496" y="339387"/>
            <a:ext cx="4237087" cy="927618"/>
          </a:xfrm>
          <a:prstGeom prst="ellipse">
            <a:avLst/>
          </a:prstGeom>
          <a:ln w="63500" cap="rnd">
            <a:solidFill>
              <a:schemeClr val="accent2">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stretch>
            <a:fillRect/>
          </a:stretch>
        </p:blipFill>
        <p:spPr>
          <a:xfrm>
            <a:off x="2289870" y="1516849"/>
            <a:ext cx="3725917" cy="5094640"/>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5"/>
          <a:stretch>
            <a:fillRect/>
          </a:stretch>
        </p:blipFill>
        <p:spPr>
          <a:xfrm>
            <a:off x="7046496" y="1431245"/>
            <a:ext cx="3986462" cy="5155314"/>
          </a:xfrm>
          <a:prstGeom prst="rect">
            <a:avLst/>
          </a:prstGeom>
          <a:ln w="190500" cap="sq">
            <a:solidFill>
              <a:schemeClr val="tx2">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684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93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51158" y="304463"/>
            <a:ext cx="3846095" cy="949098"/>
          </a:xfrm>
          <a:prstGeom prst="snip2DiagRect">
            <a:avLst>
              <a:gd name="adj1" fmla="val 0"/>
              <a:gd name="adj2" fmla="val 3695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1799161" y="1662624"/>
            <a:ext cx="8412120" cy="720725"/>
          </a:xfrm>
          <a:prstGeom prst="rect">
            <a:avLst/>
          </a:prstGeom>
        </p:spPr>
      </p:pic>
      <p:pic>
        <p:nvPicPr>
          <p:cNvPr id="6" name="Picture 5"/>
          <p:cNvPicPr>
            <a:picLocks noChangeAspect="1"/>
          </p:cNvPicPr>
          <p:nvPr/>
        </p:nvPicPr>
        <p:blipFill>
          <a:blip r:embed="rId4"/>
          <a:stretch>
            <a:fillRect/>
          </a:stretch>
        </p:blipFill>
        <p:spPr>
          <a:xfrm>
            <a:off x="1799159" y="2288199"/>
            <a:ext cx="8412122" cy="978762"/>
          </a:xfrm>
          <a:prstGeom prst="rect">
            <a:avLst/>
          </a:prstGeom>
        </p:spPr>
      </p:pic>
      <p:sp>
        <p:nvSpPr>
          <p:cNvPr id="7" name="Rectangle 6"/>
          <p:cNvSpPr/>
          <p:nvPr/>
        </p:nvSpPr>
        <p:spPr>
          <a:xfrm>
            <a:off x="1799159" y="3268059"/>
            <a:ext cx="1665936" cy="544852"/>
          </a:xfrm>
          <a:prstGeom prst="rect">
            <a:avLst/>
          </a:prstGeom>
          <a:blipFill>
            <a:blip r:embed="rId5"/>
            <a:tile tx="0" ty="0" sx="100000" sy="100000" flip="none" algn="tl"/>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rPr>
              <a:t>পাঠ</a:t>
            </a:r>
            <a:endParaRPr lang="en-US" sz="2800" dirty="0">
              <a:solidFill>
                <a:srgbClr val="0070C0"/>
              </a:solidFill>
            </a:endParaRPr>
          </a:p>
        </p:txBody>
      </p:sp>
      <p:sp>
        <p:nvSpPr>
          <p:cNvPr id="9" name="Rectangle 8"/>
          <p:cNvSpPr/>
          <p:nvPr/>
        </p:nvSpPr>
        <p:spPr>
          <a:xfrm>
            <a:off x="3700149" y="3265863"/>
            <a:ext cx="6511132" cy="547048"/>
          </a:xfrm>
          <a:prstGeom prst="rect">
            <a:avLst/>
          </a:prstGeom>
          <a:blipFill>
            <a:blip r:embed="rId5"/>
            <a:tile tx="0" ty="0" sx="100000" sy="100000" flip="none" algn="tl"/>
          </a:bli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r>
              <a:rPr lang="en-US" sz="2800" dirty="0" err="1" smtClean="0">
                <a:solidFill>
                  <a:srgbClr val="0070C0"/>
                </a:solidFill>
              </a:rPr>
              <a:t>বৈদ্যুতিক</a:t>
            </a:r>
            <a:r>
              <a:rPr lang="en-US" sz="2800" dirty="0" smtClean="0">
                <a:solidFill>
                  <a:srgbClr val="0070C0"/>
                </a:solidFill>
              </a:rPr>
              <a:t> </a:t>
            </a:r>
            <a:r>
              <a:rPr lang="en-US" sz="2800" dirty="0" err="1" smtClean="0">
                <a:solidFill>
                  <a:srgbClr val="0070C0"/>
                </a:solidFill>
              </a:rPr>
              <a:t>পাওয়ার</a:t>
            </a:r>
            <a:endParaRPr lang="en-US" sz="2800" dirty="0">
              <a:solidFill>
                <a:srgbClr val="0070C0"/>
              </a:solidFill>
            </a:endParaRPr>
          </a:p>
          <a:p>
            <a:pPr algn="ctr"/>
            <a:endParaRPr lang="en-US" dirty="0"/>
          </a:p>
        </p:txBody>
      </p:sp>
      <p:sp>
        <p:nvSpPr>
          <p:cNvPr id="10" name="Rectangle 9"/>
          <p:cNvSpPr/>
          <p:nvPr/>
        </p:nvSpPr>
        <p:spPr>
          <a:xfrm>
            <a:off x="1799159" y="4076966"/>
            <a:ext cx="1665936" cy="544852"/>
          </a:xfrm>
          <a:prstGeom prst="rect">
            <a:avLst/>
          </a:prstGeom>
          <a:blipFill>
            <a:blip r:embed="rId5"/>
            <a:tile tx="0" ty="0" sx="100000" sy="100000" flip="none" algn="tl"/>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rPr>
              <a:t>অধ্যায়</a:t>
            </a:r>
            <a:endParaRPr lang="en-US" sz="2800" dirty="0">
              <a:solidFill>
                <a:srgbClr val="0070C0"/>
              </a:solidFill>
            </a:endParaRPr>
          </a:p>
        </p:txBody>
      </p:sp>
      <p:sp>
        <p:nvSpPr>
          <p:cNvPr id="11" name="Rectangle 10"/>
          <p:cNvSpPr/>
          <p:nvPr/>
        </p:nvSpPr>
        <p:spPr>
          <a:xfrm>
            <a:off x="3700149" y="4074770"/>
            <a:ext cx="6511132" cy="547048"/>
          </a:xfrm>
          <a:prstGeom prst="rect">
            <a:avLst/>
          </a:prstGeom>
          <a:blipFill>
            <a:blip r:embed="rId5"/>
            <a:tile tx="0" ty="0" sx="100000" sy="100000" flip="none" algn="tl"/>
          </a:bli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r>
              <a:rPr lang="en-US" sz="2800" dirty="0" smtClean="0">
                <a:solidFill>
                  <a:srgbClr val="0070C0"/>
                </a:solidFill>
              </a:rPr>
              <a:t>১৬</a:t>
            </a:r>
            <a:endParaRPr lang="en-US" sz="2800" dirty="0">
              <a:solidFill>
                <a:srgbClr val="0070C0"/>
              </a:solidFill>
            </a:endParaRPr>
          </a:p>
          <a:p>
            <a:pPr algn="ctr"/>
            <a:endParaRPr lang="en-US" dirty="0"/>
          </a:p>
        </p:txBody>
      </p:sp>
      <p:sp>
        <p:nvSpPr>
          <p:cNvPr id="14" name="Rectangle 13"/>
          <p:cNvSpPr/>
          <p:nvPr/>
        </p:nvSpPr>
        <p:spPr>
          <a:xfrm>
            <a:off x="1799159" y="4885873"/>
            <a:ext cx="1665936" cy="544852"/>
          </a:xfrm>
          <a:prstGeom prst="rect">
            <a:avLst/>
          </a:prstGeom>
          <a:blipFill>
            <a:blip r:embed="rId5"/>
            <a:tile tx="0" ty="0" sx="100000" sy="100000" flip="none" algn="tl"/>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rPr>
              <a:t>সময়</a:t>
            </a:r>
            <a:endParaRPr lang="en-US" sz="2800" dirty="0">
              <a:solidFill>
                <a:srgbClr val="0070C0"/>
              </a:solidFill>
            </a:endParaRPr>
          </a:p>
        </p:txBody>
      </p:sp>
      <p:sp>
        <p:nvSpPr>
          <p:cNvPr id="15" name="Rectangle 14"/>
          <p:cNvSpPr/>
          <p:nvPr/>
        </p:nvSpPr>
        <p:spPr>
          <a:xfrm>
            <a:off x="3700149" y="4883677"/>
            <a:ext cx="6511132" cy="547048"/>
          </a:xfrm>
          <a:prstGeom prst="rect">
            <a:avLst/>
          </a:prstGeom>
          <a:blipFill>
            <a:blip r:embed="rId5"/>
            <a:tile tx="0" ty="0" sx="100000" sy="100000" flip="none" algn="tl"/>
          </a:bli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endParaRPr lang="en-US" dirty="0"/>
          </a:p>
        </p:txBody>
      </p:sp>
      <p:sp>
        <p:nvSpPr>
          <p:cNvPr id="16" name="Rectangle 15"/>
          <p:cNvSpPr/>
          <p:nvPr/>
        </p:nvSpPr>
        <p:spPr>
          <a:xfrm>
            <a:off x="1799159" y="5694780"/>
            <a:ext cx="1665936" cy="544852"/>
          </a:xfrm>
          <a:prstGeom prst="rect">
            <a:avLst/>
          </a:prstGeom>
          <a:blipFill>
            <a:blip r:embed="rId5"/>
            <a:tile tx="0" ty="0" sx="100000" sy="100000" flip="none" algn="tl"/>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rPr>
              <a:t>তারিখ</a:t>
            </a:r>
            <a:endParaRPr lang="en-US" sz="2800" dirty="0">
              <a:solidFill>
                <a:srgbClr val="0070C0"/>
              </a:solidFill>
            </a:endParaRPr>
          </a:p>
        </p:txBody>
      </p:sp>
      <p:sp>
        <p:nvSpPr>
          <p:cNvPr id="17" name="Rectangle 16"/>
          <p:cNvSpPr/>
          <p:nvPr/>
        </p:nvSpPr>
        <p:spPr>
          <a:xfrm>
            <a:off x="3700149" y="5692584"/>
            <a:ext cx="6511132" cy="547048"/>
          </a:xfrm>
          <a:prstGeom prst="rect">
            <a:avLst/>
          </a:prstGeom>
          <a:blipFill>
            <a:blip r:embed="rId5"/>
            <a:tile tx="0" ty="0" sx="100000" sy="100000" flip="none" algn="tl"/>
          </a:bli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endParaRPr lang="en-US" dirty="0"/>
          </a:p>
        </p:txBody>
      </p:sp>
    </p:spTree>
    <p:extLst>
      <p:ext uri="{BB962C8B-B14F-4D97-AF65-F5344CB8AC3E}">
        <p14:creationId xmlns:p14="http://schemas.microsoft.com/office/powerpoint/2010/main" val="262250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80">
                                          <p:stCondLst>
                                            <p:cond delay="0"/>
                                          </p:stCondLst>
                                        </p:cTn>
                                        <p:tgtEl>
                                          <p:spTgt spid="7"/>
                                        </p:tgtEl>
                                      </p:cBhvr>
                                    </p:animEffect>
                                    <p:anim calcmode="lin" valueType="num">
                                      <p:cBhvr>
                                        <p:cTn id="4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1" dur="26">
                                          <p:stCondLst>
                                            <p:cond delay="650"/>
                                          </p:stCondLst>
                                        </p:cTn>
                                        <p:tgtEl>
                                          <p:spTgt spid="7"/>
                                        </p:tgtEl>
                                      </p:cBhvr>
                                      <p:to x="100000" y="60000"/>
                                    </p:animScale>
                                    <p:animScale>
                                      <p:cBhvr>
                                        <p:cTn id="52" dur="166" decel="50000">
                                          <p:stCondLst>
                                            <p:cond delay="676"/>
                                          </p:stCondLst>
                                        </p:cTn>
                                        <p:tgtEl>
                                          <p:spTgt spid="7"/>
                                        </p:tgtEl>
                                      </p:cBhvr>
                                      <p:to x="100000" y="100000"/>
                                    </p:animScale>
                                    <p:animScale>
                                      <p:cBhvr>
                                        <p:cTn id="53" dur="26">
                                          <p:stCondLst>
                                            <p:cond delay="1312"/>
                                          </p:stCondLst>
                                        </p:cTn>
                                        <p:tgtEl>
                                          <p:spTgt spid="7"/>
                                        </p:tgtEl>
                                      </p:cBhvr>
                                      <p:to x="100000" y="80000"/>
                                    </p:animScale>
                                    <p:animScale>
                                      <p:cBhvr>
                                        <p:cTn id="54" dur="166" decel="50000">
                                          <p:stCondLst>
                                            <p:cond delay="1338"/>
                                          </p:stCondLst>
                                        </p:cTn>
                                        <p:tgtEl>
                                          <p:spTgt spid="7"/>
                                        </p:tgtEl>
                                      </p:cBhvr>
                                      <p:to x="100000" y="100000"/>
                                    </p:animScale>
                                    <p:animScale>
                                      <p:cBhvr>
                                        <p:cTn id="55" dur="26">
                                          <p:stCondLst>
                                            <p:cond delay="1642"/>
                                          </p:stCondLst>
                                        </p:cTn>
                                        <p:tgtEl>
                                          <p:spTgt spid="7"/>
                                        </p:tgtEl>
                                      </p:cBhvr>
                                      <p:to x="100000" y="90000"/>
                                    </p:animScale>
                                    <p:animScale>
                                      <p:cBhvr>
                                        <p:cTn id="56" dur="166" decel="50000">
                                          <p:stCondLst>
                                            <p:cond delay="1668"/>
                                          </p:stCondLst>
                                        </p:cTn>
                                        <p:tgtEl>
                                          <p:spTgt spid="7"/>
                                        </p:tgtEl>
                                      </p:cBhvr>
                                      <p:to x="100000" y="100000"/>
                                    </p:animScale>
                                    <p:animScale>
                                      <p:cBhvr>
                                        <p:cTn id="57" dur="26">
                                          <p:stCondLst>
                                            <p:cond delay="1808"/>
                                          </p:stCondLst>
                                        </p:cTn>
                                        <p:tgtEl>
                                          <p:spTgt spid="7"/>
                                        </p:tgtEl>
                                      </p:cBhvr>
                                      <p:to x="100000" y="95000"/>
                                    </p:animScale>
                                    <p:animScale>
                                      <p:cBhvr>
                                        <p:cTn id="58" dur="166" decel="50000">
                                          <p:stCondLst>
                                            <p:cond delay="1834"/>
                                          </p:stCondLst>
                                        </p:cTn>
                                        <p:tgtEl>
                                          <p:spTgt spid="7"/>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80">
                                          <p:stCondLst>
                                            <p:cond delay="0"/>
                                          </p:stCondLst>
                                        </p:cTn>
                                        <p:tgtEl>
                                          <p:spTgt spid="10"/>
                                        </p:tgtEl>
                                      </p:cBhvr>
                                    </p:animEffect>
                                    <p:anim calcmode="lin" valueType="num">
                                      <p:cBhvr>
                                        <p:cTn id="7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3" dur="26">
                                          <p:stCondLst>
                                            <p:cond delay="650"/>
                                          </p:stCondLst>
                                        </p:cTn>
                                        <p:tgtEl>
                                          <p:spTgt spid="10"/>
                                        </p:tgtEl>
                                      </p:cBhvr>
                                      <p:to x="100000" y="60000"/>
                                    </p:animScale>
                                    <p:animScale>
                                      <p:cBhvr>
                                        <p:cTn id="84" dur="166" decel="50000">
                                          <p:stCondLst>
                                            <p:cond delay="676"/>
                                          </p:stCondLst>
                                        </p:cTn>
                                        <p:tgtEl>
                                          <p:spTgt spid="10"/>
                                        </p:tgtEl>
                                      </p:cBhvr>
                                      <p:to x="100000" y="100000"/>
                                    </p:animScale>
                                    <p:animScale>
                                      <p:cBhvr>
                                        <p:cTn id="85" dur="26">
                                          <p:stCondLst>
                                            <p:cond delay="1312"/>
                                          </p:stCondLst>
                                        </p:cTn>
                                        <p:tgtEl>
                                          <p:spTgt spid="10"/>
                                        </p:tgtEl>
                                      </p:cBhvr>
                                      <p:to x="100000" y="80000"/>
                                    </p:animScale>
                                    <p:animScale>
                                      <p:cBhvr>
                                        <p:cTn id="86" dur="166" decel="50000">
                                          <p:stCondLst>
                                            <p:cond delay="1338"/>
                                          </p:stCondLst>
                                        </p:cTn>
                                        <p:tgtEl>
                                          <p:spTgt spid="10"/>
                                        </p:tgtEl>
                                      </p:cBhvr>
                                      <p:to x="100000" y="100000"/>
                                    </p:animScale>
                                    <p:animScale>
                                      <p:cBhvr>
                                        <p:cTn id="87" dur="26">
                                          <p:stCondLst>
                                            <p:cond delay="1642"/>
                                          </p:stCondLst>
                                        </p:cTn>
                                        <p:tgtEl>
                                          <p:spTgt spid="10"/>
                                        </p:tgtEl>
                                      </p:cBhvr>
                                      <p:to x="100000" y="90000"/>
                                    </p:animScale>
                                    <p:animScale>
                                      <p:cBhvr>
                                        <p:cTn id="88" dur="166" decel="50000">
                                          <p:stCondLst>
                                            <p:cond delay="1668"/>
                                          </p:stCondLst>
                                        </p:cTn>
                                        <p:tgtEl>
                                          <p:spTgt spid="10"/>
                                        </p:tgtEl>
                                      </p:cBhvr>
                                      <p:to x="100000" y="100000"/>
                                    </p:animScale>
                                    <p:animScale>
                                      <p:cBhvr>
                                        <p:cTn id="89" dur="26">
                                          <p:stCondLst>
                                            <p:cond delay="1808"/>
                                          </p:stCondLst>
                                        </p:cTn>
                                        <p:tgtEl>
                                          <p:spTgt spid="10"/>
                                        </p:tgtEl>
                                      </p:cBhvr>
                                      <p:to x="100000" y="95000"/>
                                    </p:animScale>
                                    <p:animScale>
                                      <p:cBhvr>
                                        <p:cTn id="90" dur="166" decel="50000">
                                          <p:stCondLst>
                                            <p:cond delay="1834"/>
                                          </p:stCondLst>
                                        </p:cTn>
                                        <p:tgtEl>
                                          <p:spTgt spid="10"/>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down)">
                                      <p:cBhvr>
                                        <p:cTn id="93" dur="580">
                                          <p:stCondLst>
                                            <p:cond delay="0"/>
                                          </p:stCondLst>
                                        </p:cTn>
                                        <p:tgtEl>
                                          <p:spTgt spid="11"/>
                                        </p:tgtEl>
                                      </p:cBhvr>
                                    </p:animEffect>
                                    <p:anim calcmode="lin" valueType="num">
                                      <p:cBhvr>
                                        <p:cTn id="9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9" dur="26">
                                          <p:stCondLst>
                                            <p:cond delay="650"/>
                                          </p:stCondLst>
                                        </p:cTn>
                                        <p:tgtEl>
                                          <p:spTgt spid="11"/>
                                        </p:tgtEl>
                                      </p:cBhvr>
                                      <p:to x="100000" y="60000"/>
                                    </p:animScale>
                                    <p:animScale>
                                      <p:cBhvr>
                                        <p:cTn id="100" dur="166" decel="50000">
                                          <p:stCondLst>
                                            <p:cond delay="676"/>
                                          </p:stCondLst>
                                        </p:cTn>
                                        <p:tgtEl>
                                          <p:spTgt spid="11"/>
                                        </p:tgtEl>
                                      </p:cBhvr>
                                      <p:to x="100000" y="100000"/>
                                    </p:animScale>
                                    <p:animScale>
                                      <p:cBhvr>
                                        <p:cTn id="101" dur="26">
                                          <p:stCondLst>
                                            <p:cond delay="1312"/>
                                          </p:stCondLst>
                                        </p:cTn>
                                        <p:tgtEl>
                                          <p:spTgt spid="11"/>
                                        </p:tgtEl>
                                      </p:cBhvr>
                                      <p:to x="100000" y="80000"/>
                                    </p:animScale>
                                    <p:animScale>
                                      <p:cBhvr>
                                        <p:cTn id="102" dur="166" decel="50000">
                                          <p:stCondLst>
                                            <p:cond delay="1338"/>
                                          </p:stCondLst>
                                        </p:cTn>
                                        <p:tgtEl>
                                          <p:spTgt spid="11"/>
                                        </p:tgtEl>
                                      </p:cBhvr>
                                      <p:to x="100000" y="100000"/>
                                    </p:animScale>
                                    <p:animScale>
                                      <p:cBhvr>
                                        <p:cTn id="103" dur="26">
                                          <p:stCondLst>
                                            <p:cond delay="1642"/>
                                          </p:stCondLst>
                                        </p:cTn>
                                        <p:tgtEl>
                                          <p:spTgt spid="11"/>
                                        </p:tgtEl>
                                      </p:cBhvr>
                                      <p:to x="100000" y="90000"/>
                                    </p:animScale>
                                    <p:animScale>
                                      <p:cBhvr>
                                        <p:cTn id="104" dur="166" decel="50000">
                                          <p:stCondLst>
                                            <p:cond delay="1668"/>
                                          </p:stCondLst>
                                        </p:cTn>
                                        <p:tgtEl>
                                          <p:spTgt spid="11"/>
                                        </p:tgtEl>
                                      </p:cBhvr>
                                      <p:to x="100000" y="100000"/>
                                    </p:animScale>
                                    <p:animScale>
                                      <p:cBhvr>
                                        <p:cTn id="105" dur="26">
                                          <p:stCondLst>
                                            <p:cond delay="1808"/>
                                          </p:stCondLst>
                                        </p:cTn>
                                        <p:tgtEl>
                                          <p:spTgt spid="11"/>
                                        </p:tgtEl>
                                      </p:cBhvr>
                                      <p:to x="100000" y="95000"/>
                                    </p:animScale>
                                    <p:animScale>
                                      <p:cBhvr>
                                        <p:cTn id="106" dur="166" decel="50000">
                                          <p:stCondLst>
                                            <p:cond delay="1834"/>
                                          </p:stCondLst>
                                        </p:cTn>
                                        <p:tgtEl>
                                          <p:spTgt spid="11"/>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wipe(down)">
                                      <p:cBhvr>
                                        <p:cTn id="125" dur="580">
                                          <p:stCondLst>
                                            <p:cond delay="0"/>
                                          </p:stCondLst>
                                        </p:cTn>
                                        <p:tgtEl>
                                          <p:spTgt spid="15"/>
                                        </p:tgtEl>
                                      </p:cBhvr>
                                    </p:animEffect>
                                    <p:anim calcmode="lin" valueType="num">
                                      <p:cBhvr>
                                        <p:cTn id="1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1" dur="26">
                                          <p:stCondLst>
                                            <p:cond delay="650"/>
                                          </p:stCondLst>
                                        </p:cTn>
                                        <p:tgtEl>
                                          <p:spTgt spid="15"/>
                                        </p:tgtEl>
                                      </p:cBhvr>
                                      <p:to x="100000" y="60000"/>
                                    </p:animScale>
                                    <p:animScale>
                                      <p:cBhvr>
                                        <p:cTn id="132" dur="166" decel="50000">
                                          <p:stCondLst>
                                            <p:cond delay="676"/>
                                          </p:stCondLst>
                                        </p:cTn>
                                        <p:tgtEl>
                                          <p:spTgt spid="15"/>
                                        </p:tgtEl>
                                      </p:cBhvr>
                                      <p:to x="100000" y="100000"/>
                                    </p:animScale>
                                    <p:animScale>
                                      <p:cBhvr>
                                        <p:cTn id="133" dur="26">
                                          <p:stCondLst>
                                            <p:cond delay="1312"/>
                                          </p:stCondLst>
                                        </p:cTn>
                                        <p:tgtEl>
                                          <p:spTgt spid="15"/>
                                        </p:tgtEl>
                                      </p:cBhvr>
                                      <p:to x="100000" y="80000"/>
                                    </p:animScale>
                                    <p:animScale>
                                      <p:cBhvr>
                                        <p:cTn id="134" dur="166" decel="50000">
                                          <p:stCondLst>
                                            <p:cond delay="1338"/>
                                          </p:stCondLst>
                                        </p:cTn>
                                        <p:tgtEl>
                                          <p:spTgt spid="15"/>
                                        </p:tgtEl>
                                      </p:cBhvr>
                                      <p:to x="100000" y="100000"/>
                                    </p:animScale>
                                    <p:animScale>
                                      <p:cBhvr>
                                        <p:cTn id="135" dur="26">
                                          <p:stCondLst>
                                            <p:cond delay="1642"/>
                                          </p:stCondLst>
                                        </p:cTn>
                                        <p:tgtEl>
                                          <p:spTgt spid="15"/>
                                        </p:tgtEl>
                                      </p:cBhvr>
                                      <p:to x="100000" y="90000"/>
                                    </p:animScale>
                                    <p:animScale>
                                      <p:cBhvr>
                                        <p:cTn id="136" dur="166" decel="50000">
                                          <p:stCondLst>
                                            <p:cond delay="1668"/>
                                          </p:stCondLst>
                                        </p:cTn>
                                        <p:tgtEl>
                                          <p:spTgt spid="15"/>
                                        </p:tgtEl>
                                      </p:cBhvr>
                                      <p:to x="100000" y="100000"/>
                                    </p:animScale>
                                    <p:animScale>
                                      <p:cBhvr>
                                        <p:cTn id="137" dur="26">
                                          <p:stCondLst>
                                            <p:cond delay="1808"/>
                                          </p:stCondLst>
                                        </p:cTn>
                                        <p:tgtEl>
                                          <p:spTgt spid="15"/>
                                        </p:tgtEl>
                                      </p:cBhvr>
                                      <p:to x="100000" y="95000"/>
                                    </p:animScale>
                                    <p:animScale>
                                      <p:cBhvr>
                                        <p:cTn id="138" dur="166" decel="50000">
                                          <p:stCondLst>
                                            <p:cond delay="1834"/>
                                          </p:stCondLst>
                                        </p:cTn>
                                        <p:tgtEl>
                                          <p:spTgt spid="15"/>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wipe(down)">
                                      <p:cBhvr>
                                        <p:cTn id="141" dur="580">
                                          <p:stCondLst>
                                            <p:cond delay="0"/>
                                          </p:stCondLst>
                                        </p:cTn>
                                        <p:tgtEl>
                                          <p:spTgt spid="16"/>
                                        </p:tgtEl>
                                      </p:cBhvr>
                                    </p:animEffect>
                                    <p:anim calcmode="lin" valueType="num">
                                      <p:cBhvr>
                                        <p:cTn id="14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47" dur="26">
                                          <p:stCondLst>
                                            <p:cond delay="650"/>
                                          </p:stCondLst>
                                        </p:cTn>
                                        <p:tgtEl>
                                          <p:spTgt spid="16"/>
                                        </p:tgtEl>
                                      </p:cBhvr>
                                      <p:to x="100000" y="60000"/>
                                    </p:animScale>
                                    <p:animScale>
                                      <p:cBhvr>
                                        <p:cTn id="148" dur="166" decel="50000">
                                          <p:stCondLst>
                                            <p:cond delay="676"/>
                                          </p:stCondLst>
                                        </p:cTn>
                                        <p:tgtEl>
                                          <p:spTgt spid="16"/>
                                        </p:tgtEl>
                                      </p:cBhvr>
                                      <p:to x="100000" y="100000"/>
                                    </p:animScale>
                                    <p:animScale>
                                      <p:cBhvr>
                                        <p:cTn id="149" dur="26">
                                          <p:stCondLst>
                                            <p:cond delay="1312"/>
                                          </p:stCondLst>
                                        </p:cTn>
                                        <p:tgtEl>
                                          <p:spTgt spid="16"/>
                                        </p:tgtEl>
                                      </p:cBhvr>
                                      <p:to x="100000" y="80000"/>
                                    </p:animScale>
                                    <p:animScale>
                                      <p:cBhvr>
                                        <p:cTn id="150" dur="166" decel="50000">
                                          <p:stCondLst>
                                            <p:cond delay="1338"/>
                                          </p:stCondLst>
                                        </p:cTn>
                                        <p:tgtEl>
                                          <p:spTgt spid="16"/>
                                        </p:tgtEl>
                                      </p:cBhvr>
                                      <p:to x="100000" y="100000"/>
                                    </p:animScale>
                                    <p:animScale>
                                      <p:cBhvr>
                                        <p:cTn id="151" dur="26">
                                          <p:stCondLst>
                                            <p:cond delay="1642"/>
                                          </p:stCondLst>
                                        </p:cTn>
                                        <p:tgtEl>
                                          <p:spTgt spid="16"/>
                                        </p:tgtEl>
                                      </p:cBhvr>
                                      <p:to x="100000" y="90000"/>
                                    </p:animScale>
                                    <p:animScale>
                                      <p:cBhvr>
                                        <p:cTn id="152" dur="166" decel="50000">
                                          <p:stCondLst>
                                            <p:cond delay="1668"/>
                                          </p:stCondLst>
                                        </p:cTn>
                                        <p:tgtEl>
                                          <p:spTgt spid="16"/>
                                        </p:tgtEl>
                                      </p:cBhvr>
                                      <p:to x="100000" y="100000"/>
                                    </p:animScale>
                                    <p:animScale>
                                      <p:cBhvr>
                                        <p:cTn id="153" dur="26">
                                          <p:stCondLst>
                                            <p:cond delay="1808"/>
                                          </p:stCondLst>
                                        </p:cTn>
                                        <p:tgtEl>
                                          <p:spTgt spid="16"/>
                                        </p:tgtEl>
                                      </p:cBhvr>
                                      <p:to x="100000" y="95000"/>
                                    </p:animScale>
                                    <p:animScale>
                                      <p:cBhvr>
                                        <p:cTn id="154" dur="166" decel="50000">
                                          <p:stCondLst>
                                            <p:cond delay="1834"/>
                                          </p:stCondLst>
                                        </p:cTn>
                                        <p:tgtEl>
                                          <p:spTgt spid="16"/>
                                        </p:tgtEl>
                                      </p:cBhvr>
                                      <p:to x="100000" y="100000"/>
                                    </p:animScale>
                                  </p:childTnLst>
                                </p:cTn>
                              </p:par>
                              <p:par>
                                <p:cTn id="155" presetID="26" presetClass="entr" presetSubtype="0" fill="hold" grpId="0" nodeType="withEffect">
                                  <p:stCondLst>
                                    <p:cond delay="0"/>
                                  </p:stCondLst>
                                  <p:childTnLst>
                                    <p:set>
                                      <p:cBhvr>
                                        <p:cTn id="156" dur="1" fill="hold">
                                          <p:stCondLst>
                                            <p:cond delay="0"/>
                                          </p:stCondLst>
                                        </p:cTn>
                                        <p:tgtEl>
                                          <p:spTgt spid="17"/>
                                        </p:tgtEl>
                                        <p:attrNameLst>
                                          <p:attrName>style.visibility</p:attrName>
                                        </p:attrNameLst>
                                      </p:cBhvr>
                                      <p:to>
                                        <p:strVal val="visible"/>
                                      </p:to>
                                    </p:set>
                                    <p:animEffect transition="in" filter="wipe(down)">
                                      <p:cBhvr>
                                        <p:cTn id="157" dur="580">
                                          <p:stCondLst>
                                            <p:cond delay="0"/>
                                          </p:stCondLst>
                                        </p:cTn>
                                        <p:tgtEl>
                                          <p:spTgt spid="17"/>
                                        </p:tgtEl>
                                      </p:cBhvr>
                                    </p:animEffect>
                                    <p:anim calcmode="lin" valueType="num">
                                      <p:cBhvr>
                                        <p:cTn id="15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63" dur="26">
                                          <p:stCondLst>
                                            <p:cond delay="650"/>
                                          </p:stCondLst>
                                        </p:cTn>
                                        <p:tgtEl>
                                          <p:spTgt spid="17"/>
                                        </p:tgtEl>
                                      </p:cBhvr>
                                      <p:to x="100000" y="60000"/>
                                    </p:animScale>
                                    <p:animScale>
                                      <p:cBhvr>
                                        <p:cTn id="164" dur="166" decel="50000">
                                          <p:stCondLst>
                                            <p:cond delay="676"/>
                                          </p:stCondLst>
                                        </p:cTn>
                                        <p:tgtEl>
                                          <p:spTgt spid="17"/>
                                        </p:tgtEl>
                                      </p:cBhvr>
                                      <p:to x="100000" y="100000"/>
                                    </p:animScale>
                                    <p:animScale>
                                      <p:cBhvr>
                                        <p:cTn id="165" dur="26">
                                          <p:stCondLst>
                                            <p:cond delay="1312"/>
                                          </p:stCondLst>
                                        </p:cTn>
                                        <p:tgtEl>
                                          <p:spTgt spid="17"/>
                                        </p:tgtEl>
                                      </p:cBhvr>
                                      <p:to x="100000" y="80000"/>
                                    </p:animScale>
                                    <p:animScale>
                                      <p:cBhvr>
                                        <p:cTn id="166" dur="166" decel="50000">
                                          <p:stCondLst>
                                            <p:cond delay="1338"/>
                                          </p:stCondLst>
                                        </p:cTn>
                                        <p:tgtEl>
                                          <p:spTgt spid="17"/>
                                        </p:tgtEl>
                                      </p:cBhvr>
                                      <p:to x="100000" y="100000"/>
                                    </p:animScale>
                                    <p:animScale>
                                      <p:cBhvr>
                                        <p:cTn id="167" dur="26">
                                          <p:stCondLst>
                                            <p:cond delay="1642"/>
                                          </p:stCondLst>
                                        </p:cTn>
                                        <p:tgtEl>
                                          <p:spTgt spid="17"/>
                                        </p:tgtEl>
                                      </p:cBhvr>
                                      <p:to x="100000" y="90000"/>
                                    </p:animScale>
                                    <p:animScale>
                                      <p:cBhvr>
                                        <p:cTn id="168" dur="166" decel="50000">
                                          <p:stCondLst>
                                            <p:cond delay="1668"/>
                                          </p:stCondLst>
                                        </p:cTn>
                                        <p:tgtEl>
                                          <p:spTgt spid="17"/>
                                        </p:tgtEl>
                                      </p:cBhvr>
                                      <p:to x="100000" y="100000"/>
                                    </p:animScale>
                                    <p:animScale>
                                      <p:cBhvr>
                                        <p:cTn id="169" dur="26">
                                          <p:stCondLst>
                                            <p:cond delay="1808"/>
                                          </p:stCondLst>
                                        </p:cTn>
                                        <p:tgtEl>
                                          <p:spTgt spid="17"/>
                                        </p:tgtEl>
                                      </p:cBhvr>
                                      <p:to x="100000" y="95000"/>
                                    </p:animScale>
                                    <p:animScale>
                                      <p:cBhvr>
                                        <p:cTn id="17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3958388" y="348914"/>
            <a:ext cx="4319338" cy="770021"/>
          </a:xfrm>
          <a:prstGeom prst="cloud">
            <a:avLst/>
          </a:prstGeom>
          <a:solidFill>
            <a:srgbClr val="00B05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বৈদ্যুতিক</a:t>
            </a:r>
            <a:r>
              <a:rPr lang="en-US" sz="2400" dirty="0" smtClean="0"/>
              <a:t> </a:t>
            </a:r>
            <a:r>
              <a:rPr lang="en-US" sz="2400" dirty="0" err="1" smtClean="0"/>
              <a:t>পাওয়ার</a:t>
            </a:r>
            <a:endParaRPr lang="en-US" sz="2400" dirty="0"/>
          </a:p>
        </p:txBody>
      </p:sp>
      <p:sp>
        <p:nvSpPr>
          <p:cNvPr id="4" name="Rectangle 3"/>
          <p:cNvSpPr/>
          <p:nvPr/>
        </p:nvSpPr>
        <p:spPr>
          <a:xfrm>
            <a:off x="2554705" y="1890373"/>
            <a:ext cx="8442158" cy="2123658"/>
          </a:xfrm>
          <a:prstGeom prst="rect">
            <a:avLst/>
          </a:prstGeom>
        </p:spPr>
        <p:txBody>
          <a:bodyPr wrap="square">
            <a:spAutoFit/>
          </a:bodyPr>
          <a:lstStyle/>
          <a:p>
            <a:pPr algn="just"/>
            <a:r>
              <a:rPr lang="as-IN" sz="2400" dirty="0"/>
              <a:t>বৈদ্যুতিক শক্তি ব্যবহারের হারকে বৈদ্যুতিক ক্ষমতা বা </a:t>
            </a:r>
            <a:r>
              <a:rPr lang="en-US" sz="2400" dirty="0"/>
              <a:t>Power (</a:t>
            </a:r>
            <a:r>
              <a:rPr lang="as-IN" sz="2400" dirty="0"/>
              <a:t>পাওয়ার) বলে। সার্কিটের ভোল্টেজ ও এম্পিয়ার এর গুণফল হিসাবে </a:t>
            </a:r>
            <a:r>
              <a:rPr lang="en-US" sz="2400" dirty="0"/>
              <a:t>Power (</a:t>
            </a:r>
            <a:r>
              <a:rPr lang="as-IN" sz="2400" dirty="0"/>
              <a:t>পাওয়ার) পাওয়া যায়। পাওয়ার-এর একক </a:t>
            </a:r>
            <a:r>
              <a:rPr lang="en-US" sz="2400" dirty="0"/>
              <a:t>Watt (</a:t>
            </a:r>
            <a:r>
              <a:rPr lang="as-IN" sz="2400" dirty="0"/>
              <a:t>ওয়াট) বা </a:t>
            </a:r>
            <a:r>
              <a:rPr lang="en-US" sz="2400" dirty="0"/>
              <a:t>Kilo Watt (</a:t>
            </a:r>
            <a:r>
              <a:rPr lang="as-IN" sz="2400" dirty="0"/>
              <a:t>কিলো ওয়াট) </a:t>
            </a:r>
            <a:r>
              <a:rPr lang="as-IN" sz="2400" dirty="0" smtClean="0"/>
              <a:t>।</a:t>
            </a:r>
            <a:endParaRPr lang="en-US" sz="2400" dirty="0" smtClean="0"/>
          </a:p>
          <a:p>
            <a:endParaRPr lang="en-US" dirty="0" smtClean="0"/>
          </a:p>
          <a:p>
            <a:endParaRPr lang="en-US" dirty="0"/>
          </a:p>
        </p:txBody>
      </p:sp>
      <p:sp>
        <p:nvSpPr>
          <p:cNvPr id="6" name="Rectangle 1"/>
          <p:cNvSpPr>
            <a:spLocks noChangeArrowheads="1"/>
          </p:cNvSpPr>
          <p:nvPr/>
        </p:nvSpPr>
        <p:spPr bwMode="auto">
          <a:xfrm>
            <a:off x="2451840" y="3573557"/>
            <a:ext cx="828032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2400" b="0" i="0" u="none" strike="noStrike" cap="none" normalizeH="0" baseline="0" dirty="0" err="1" smtClean="0">
                <a:ln>
                  <a:noFill/>
                </a:ln>
                <a:solidFill>
                  <a:schemeClr val="tx1"/>
                </a:solidFill>
                <a:effectLst/>
                <a:latin typeface="Arial" panose="020B0604020202020204" pitchFamily="34" charset="0"/>
                <a:cs typeface="Vrinda" panose="020B0502040204020203" pitchFamily="34" charset="0"/>
              </a:rPr>
              <a:t>বৈদ্যতিক</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শক্তি</a:t>
            </a:r>
            <a:r>
              <a:rPr kumimoji="0" lang="en-US"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যা যান্ত্রিক শক্তির মত</a:t>
            </a:r>
            <a:r>
              <a:rPr kumimoji="0" lang="en-US"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কাজের ক্ষমতা</a:t>
            </a:r>
            <a:r>
              <a:rPr kumimoji="0" lang="en-US"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এবং পরিমাপ করা </a:t>
            </a:r>
            <a:r>
              <a:rPr kumimoji="0" lang="bn-IN" altLang="en-US" sz="2400" b="0" i="0" u="none" strike="noStrike" cap="none" normalizeH="0" baseline="0" dirty="0" err="1" smtClean="0">
                <a:ln>
                  <a:noFill/>
                </a:ln>
                <a:solidFill>
                  <a:schemeClr val="tx1"/>
                </a:solidFill>
                <a:effectLst/>
                <a:latin typeface="Arial" panose="020B0604020202020204" pitchFamily="34" charset="0"/>
                <a:cs typeface="Vrinda" panose="020B0502040204020203" pitchFamily="34" charset="0"/>
              </a:rPr>
              <a:t>হয়</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err="1" smtClean="0">
                <a:ln>
                  <a:noFill/>
                </a:ln>
                <a:solidFill>
                  <a:schemeClr val="tx1"/>
                </a:solidFill>
                <a:effectLst/>
                <a:latin typeface="Arial" panose="020B0604020202020204" pitchFamily="34" charset="0"/>
                <a:cs typeface="Vrinda" panose="020B0502040204020203" pitchFamily="34" charset="0"/>
              </a:rPr>
              <a:t>ওয়াট</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err="1" smtClean="0">
                <a:ln>
                  <a:noFill/>
                </a:ln>
                <a:solidFill>
                  <a:schemeClr val="tx1"/>
                </a:solidFill>
                <a:effectLst/>
                <a:latin typeface="Arial" panose="020B0604020202020204" pitchFamily="34" charset="0"/>
                <a:cs typeface="Vrinda" panose="020B0502040204020203" pitchFamily="34" charset="0"/>
              </a:rPr>
              <a:t>দিয়ে</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এটি প্রকাশ করা </a:t>
            </a:r>
            <a:r>
              <a:rPr kumimoji="0" lang="bn-IN" altLang="en-US" sz="2400" b="0" i="0" u="none" strike="noStrike" cap="none" normalizeH="0" baseline="0" dirty="0" err="1" smtClean="0">
                <a:ln>
                  <a:noFill/>
                </a:ln>
                <a:solidFill>
                  <a:schemeClr val="tx1"/>
                </a:solidFill>
                <a:effectLst/>
                <a:latin typeface="Arial" panose="020B0604020202020204" pitchFamily="34" charset="0"/>
                <a:cs typeface="Vrinda" panose="020B0502040204020203" pitchFamily="34" charset="0"/>
              </a:rPr>
              <a:t>হয়</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err="1" smtClean="0">
                <a:ln>
                  <a:noFill/>
                </a:ln>
                <a:solidFill>
                  <a:schemeClr val="tx1"/>
                </a:solidFill>
                <a:effectLst/>
                <a:latin typeface="Arial" panose="020B0604020202020204" pitchFamily="34" charset="0"/>
                <a:cs typeface="Vrinda" panose="020B0502040204020203" pitchFamily="34" charset="0"/>
              </a:rPr>
              <a:t>ভোল্টেজ</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ও পাওয়ার </a:t>
            </a:r>
            <a:r>
              <a:rPr kumimoji="0" lang="bn-IN" altLang="en-US" sz="2400" b="0" i="0" u="none" strike="noStrike" cap="none" normalizeH="0" baseline="0" dirty="0" err="1" smtClean="0">
                <a:ln>
                  <a:noFill/>
                </a:ln>
                <a:solidFill>
                  <a:schemeClr val="tx1"/>
                </a:solidFill>
                <a:effectLst/>
                <a:latin typeface="Arial" panose="020B0604020202020204" pitchFamily="34" charset="0"/>
                <a:cs typeface="Vrinda" panose="020B0502040204020203" pitchFamily="34" charset="0"/>
              </a:rPr>
              <a:t>দিয়ে</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এখানে </a:t>
            </a:r>
            <a:r>
              <a:rPr kumimoji="0" lang="bn-IN" altLang="en-US" sz="2400" b="0" i="0" u="none" strike="noStrike" cap="none" normalizeH="0" baseline="0" dirty="0" err="1" smtClean="0">
                <a:ln>
                  <a:noFill/>
                </a:ln>
                <a:solidFill>
                  <a:schemeClr val="tx1"/>
                </a:solidFill>
                <a:effectLst/>
                <a:latin typeface="Arial" panose="020B0604020202020204" pitchFamily="34" charset="0"/>
                <a:cs typeface="Vrinda" panose="020B0502040204020203" pitchFamily="34" charset="0"/>
              </a:rPr>
              <a:t>ভোল্টেজ</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কে ইংরেজি </a:t>
            </a:r>
            <a:r>
              <a:rPr kumimoji="0" lang="en-US"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'V' </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ও পাওয়ার কে ইংরেজি </a:t>
            </a:r>
            <a:r>
              <a:rPr kumimoji="0" lang="en-US"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'P' </a:t>
            </a:r>
            <a:r>
              <a:rPr kumimoji="0" lang="bn-IN" altLang="en-US" sz="2400" b="0" i="0" u="none" strike="noStrike" cap="none" normalizeH="0" baseline="0" dirty="0" err="1" smtClean="0">
                <a:ln>
                  <a:noFill/>
                </a:ln>
                <a:solidFill>
                  <a:schemeClr val="tx1"/>
                </a:solidFill>
                <a:effectLst/>
                <a:latin typeface="Arial" panose="020B0604020202020204" pitchFamily="34" charset="0"/>
                <a:cs typeface="Vrinda" panose="020B0502040204020203" pitchFamily="34" charset="0"/>
              </a:rPr>
              <a:t>দিয়ে</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প্রকাশ করা </a:t>
            </a:r>
            <a:r>
              <a:rPr kumimoji="0" lang="bn-IN" altLang="en-US" sz="2400" b="0" i="0" u="none" strike="noStrike" cap="none" normalizeH="0" baseline="0" dirty="0" err="1" smtClean="0">
                <a:ln>
                  <a:noFill/>
                </a:ln>
                <a:solidFill>
                  <a:schemeClr val="tx1"/>
                </a:solidFill>
                <a:effectLst/>
                <a:latin typeface="Arial" panose="020B0604020202020204" pitchFamily="34" charset="0"/>
                <a:cs typeface="Vrinda" panose="020B0502040204020203" pitchFamily="34" charset="0"/>
              </a:rPr>
              <a:t>হয়</a:t>
            </a:r>
            <a:r>
              <a:rPr kumimoji="0" lang="bn-IN"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a:t>
            </a:r>
            <a:r>
              <a:rPr kumimoji="0" lang="en-US" altLang="en-US" sz="2400" b="0" i="0" u="none" strike="noStrike" cap="none" normalizeH="0" baseline="0" dirty="0" smtClean="0">
                <a:ln>
                  <a:noFill/>
                </a:ln>
                <a:solidFill>
                  <a:schemeClr val="tx1"/>
                </a:solidFill>
                <a:effectLst/>
                <a:latin typeface="Arial" panose="020B0604020202020204" pitchFamily="34" charset="0"/>
                <a:cs typeface="Vrinda" panose="020B0502040204020203" pitchFamily="34" charset="0"/>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384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77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275" y="1169054"/>
            <a:ext cx="4061940" cy="47175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3"/>
          <a:stretch>
            <a:fillRect/>
          </a:stretch>
        </p:blipFill>
        <p:spPr>
          <a:xfrm>
            <a:off x="6601967" y="2107482"/>
            <a:ext cx="4779907" cy="3390949"/>
          </a:xfrm>
          <a:prstGeom prst="rect">
            <a:avLst/>
          </a:prstGeom>
          <a:ln>
            <a:solidFill>
              <a:schemeClr val="accent6">
                <a:lumMod val="20000"/>
                <a:lumOff val="8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350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5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Rectangle 1"/>
          <p:cNvSpPr/>
          <p:nvPr/>
        </p:nvSpPr>
        <p:spPr>
          <a:xfrm>
            <a:off x="2143595" y="2501544"/>
            <a:ext cx="8622631" cy="2862322"/>
          </a:xfrm>
          <a:prstGeom prst="rect">
            <a:avLst/>
          </a:prstGeom>
          <a:ln w="38100">
            <a:solidFill>
              <a:srgbClr val="7030A0"/>
            </a:solidFill>
          </a:ln>
        </p:spPr>
        <p:txBody>
          <a:bodyPr wrap="square">
            <a:spAutoFit/>
          </a:bodyPr>
          <a:lstStyle/>
          <a:p>
            <a:pPr algn="just"/>
            <a:r>
              <a:rPr lang="as-IN" sz="2400" dirty="0"/>
              <a:t>এসি সার্কিটের পাওয়ার:এসি সার্কিটে রেজিস্টর,ক্যাপাসিটর,ইন্ডাক্টর ব্যাবহৃত হয়,অন্যদিকে ডিসি সার্কিটে শুধুমাত্র রেজিস্টর ব্যবহৃত হয় তাই ডিসি কারেন্ট রেজিস্ট্যান্স জনিত বাধার সম্মুখীন হয় ।তাই ভোল্টেজ এবং কারেন্টকে গুন করলে প্রকৃত পাওয়ার পাওয়া যায়।ভোল্টেজ এবং ইনফেজ কারেন্টর গুনফলকে প্রকৃত পাওয়ার বলে।এর একক </a:t>
            </a:r>
            <a:r>
              <a:rPr lang="en-US" sz="2400" dirty="0"/>
              <a:t>W </a:t>
            </a:r>
            <a:r>
              <a:rPr lang="as-IN" sz="2400" dirty="0"/>
              <a:t>বা </a:t>
            </a:r>
            <a:r>
              <a:rPr lang="en-US" sz="2400" dirty="0"/>
              <a:t>KW.</a:t>
            </a:r>
            <a:br>
              <a:rPr lang="en-US" sz="2400" dirty="0"/>
            </a:br>
            <a:r>
              <a:rPr lang="en-US" dirty="0"/>
              <a:t/>
            </a:r>
            <a:br>
              <a:rPr lang="en-US" dirty="0"/>
            </a:br>
            <a:endParaRPr lang="en-US" dirty="0">
              <a:effectLst/>
            </a:endParaRPr>
          </a:p>
        </p:txBody>
      </p:sp>
      <p:sp>
        <p:nvSpPr>
          <p:cNvPr id="3" name="Isosceles Triangle 2"/>
          <p:cNvSpPr/>
          <p:nvPr/>
        </p:nvSpPr>
        <p:spPr>
          <a:xfrm>
            <a:off x="3681663" y="228600"/>
            <a:ext cx="4559968" cy="902369"/>
          </a:xfrm>
          <a:prstGeom prst="triangle">
            <a:avLst>
              <a:gd name="adj" fmla="val 82058"/>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3814011" y="279674"/>
            <a:ext cx="4559968" cy="902369"/>
          </a:xfrm>
          <a:prstGeom prst="triangle">
            <a:avLst>
              <a:gd name="adj" fmla="val 82058"/>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0780" y="730859"/>
            <a:ext cx="2496552" cy="400110"/>
          </a:xfrm>
          <a:prstGeom prst="rect">
            <a:avLst/>
          </a:prstGeom>
          <a:noFill/>
        </p:spPr>
        <p:txBody>
          <a:bodyPr wrap="square" rtlCol="0">
            <a:spAutoFit/>
          </a:bodyPr>
          <a:lstStyle/>
          <a:p>
            <a:r>
              <a:rPr lang="en-US" sz="2000" dirty="0" err="1" smtClean="0"/>
              <a:t>অ্যাকটিভ</a:t>
            </a:r>
            <a:r>
              <a:rPr lang="en-US" sz="2000" dirty="0" smtClean="0"/>
              <a:t> </a:t>
            </a:r>
            <a:r>
              <a:rPr lang="en-US" sz="2000" dirty="0" err="1" smtClean="0"/>
              <a:t>পাওয়ার</a:t>
            </a:r>
            <a:endParaRPr lang="en-US" dirty="0"/>
          </a:p>
        </p:txBody>
      </p:sp>
    </p:spTree>
    <p:extLst>
      <p:ext uri="{BB962C8B-B14F-4D97-AF65-F5344CB8AC3E}">
        <p14:creationId xmlns:p14="http://schemas.microsoft.com/office/powerpoint/2010/main" val="3073381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5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8" name="Flowchart: Manual Input 7"/>
          <p:cNvSpPr/>
          <p:nvPr/>
        </p:nvSpPr>
        <p:spPr>
          <a:xfrm>
            <a:off x="8046720" y="323556"/>
            <a:ext cx="886265" cy="928467"/>
          </a:xfrm>
          <a:prstGeom prst="flowChartManualInpu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Input 9"/>
          <p:cNvSpPr/>
          <p:nvPr/>
        </p:nvSpPr>
        <p:spPr>
          <a:xfrm flipH="1">
            <a:off x="3516924" y="315226"/>
            <a:ext cx="984738" cy="928467"/>
          </a:xfrm>
          <a:prstGeom prst="flowChartManualInpu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11" name="Picture 10"/>
          <p:cNvPicPr>
            <a:picLocks noChangeAspect="1"/>
          </p:cNvPicPr>
          <p:nvPr/>
        </p:nvPicPr>
        <p:blipFill>
          <a:blip r:embed="rId2"/>
          <a:stretch>
            <a:fillRect/>
          </a:stretch>
        </p:blipFill>
        <p:spPr>
          <a:xfrm>
            <a:off x="4812103" y="562708"/>
            <a:ext cx="2924175" cy="68098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Picture 11"/>
          <p:cNvPicPr>
            <a:picLocks noChangeAspect="1"/>
          </p:cNvPicPr>
          <p:nvPr/>
        </p:nvPicPr>
        <p:blipFill>
          <a:blip r:embed="rId3"/>
          <a:stretch>
            <a:fillRect/>
          </a:stretch>
        </p:blipFill>
        <p:spPr>
          <a:xfrm>
            <a:off x="1635369" y="1699968"/>
            <a:ext cx="9478108" cy="1911269"/>
          </a:xfrm>
          <a:prstGeom prst="rect">
            <a:avLst/>
          </a:prstGeom>
        </p:spPr>
      </p:pic>
      <p:pic>
        <p:nvPicPr>
          <p:cNvPr id="13" name="Picture 12"/>
          <p:cNvPicPr>
            <a:picLocks noChangeAspect="1"/>
          </p:cNvPicPr>
          <p:nvPr/>
        </p:nvPicPr>
        <p:blipFill>
          <a:blip r:embed="rId4"/>
          <a:stretch>
            <a:fillRect/>
          </a:stretch>
        </p:blipFill>
        <p:spPr>
          <a:xfrm>
            <a:off x="1691640" y="3889789"/>
            <a:ext cx="9421837" cy="1923946"/>
          </a:xfrm>
          <a:prstGeom prst="rect">
            <a:avLst/>
          </a:prstGeom>
        </p:spPr>
      </p:pic>
    </p:spTree>
    <p:extLst>
      <p:ext uri="{BB962C8B-B14F-4D97-AF65-F5344CB8AC3E}">
        <p14:creationId xmlns:p14="http://schemas.microsoft.com/office/powerpoint/2010/main" val="428931931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plus(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5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Manual Input 9"/>
          <p:cNvSpPr/>
          <p:nvPr/>
        </p:nvSpPr>
        <p:spPr>
          <a:xfrm flipH="1">
            <a:off x="1863971" y="315226"/>
            <a:ext cx="393894" cy="928467"/>
          </a:xfrm>
          <a:prstGeom prst="flowChartManualInpu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4" name="Flowchart: Manual Input 13"/>
          <p:cNvSpPr/>
          <p:nvPr/>
        </p:nvSpPr>
        <p:spPr>
          <a:xfrm flipH="1">
            <a:off x="2060918" y="315226"/>
            <a:ext cx="393894" cy="928467"/>
          </a:xfrm>
          <a:prstGeom prst="flowChartManualInpu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rgbClr val="FFFF00"/>
              </a:solidFill>
            </a:endParaRPr>
          </a:p>
        </p:txBody>
      </p:sp>
      <p:sp>
        <p:nvSpPr>
          <p:cNvPr id="2" name="Rectangle 1"/>
          <p:cNvSpPr/>
          <p:nvPr/>
        </p:nvSpPr>
        <p:spPr>
          <a:xfrm>
            <a:off x="2693963" y="520504"/>
            <a:ext cx="7997483" cy="680985"/>
          </a:xfrm>
          <a:prstGeom prst="rect">
            <a:avLst/>
          </a:prstGeom>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বৈদ্যুতিক</a:t>
            </a:r>
            <a:r>
              <a:rPr lang="en-US" sz="2000" dirty="0" smtClean="0"/>
              <a:t> </a:t>
            </a:r>
            <a:r>
              <a:rPr lang="en-US" sz="2000" dirty="0" err="1" smtClean="0"/>
              <a:t>পারয়ারের</a:t>
            </a:r>
            <a:r>
              <a:rPr lang="en-US" sz="2000" dirty="0" smtClean="0"/>
              <a:t> </a:t>
            </a:r>
            <a:r>
              <a:rPr lang="en-US" sz="2000" dirty="0" err="1" smtClean="0"/>
              <a:t>সাথে</a:t>
            </a:r>
            <a:r>
              <a:rPr lang="en-US" sz="2000" dirty="0" smtClean="0"/>
              <a:t> </a:t>
            </a:r>
            <a:r>
              <a:rPr lang="en-US" sz="2000" dirty="0" err="1" smtClean="0"/>
              <a:t>ভোল্টেজ,কারেন্ট</a:t>
            </a:r>
            <a:r>
              <a:rPr lang="en-US" sz="2000" dirty="0" smtClean="0"/>
              <a:t> ও </a:t>
            </a:r>
            <a:r>
              <a:rPr lang="en-US" sz="2000" dirty="0" err="1" smtClean="0"/>
              <a:t>রেজিস্ট্যান্সের</a:t>
            </a:r>
            <a:r>
              <a:rPr lang="en-US" sz="2000" dirty="0" smtClean="0"/>
              <a:t> </a:t>
            </a:r>
            <a:r>
              <a:rPr lang="en-US" sz="2000" dirty="0" err="1" smtClean="0"/>
              <a:t>সম্পর্ক</a:t>
            </a:r>
            <a:endParaRPr lang="en-US" sz="2000" dirty="0"/>
          </a:p>
        </p:txBody>
      </p:sp>
      <p:sp>
        <p:nvSpPr>
          <p:cNvPr id="15" name="Flowchart: Manual Input 14"/>
          <p:cNvSpPr/>
          <p:nvPr/>
        </p:nvSpPr>
        <p:spPr>
          <a:xfrm>
            <a:off x="10888393" y="323556"/>
            <a:ext cx="422031" cy="928467"/>
          </a:xfrm>
          <a:prstGeom prst="flowChartManualInpu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 name="Flowchart: Manual Input 15"/>
          <p:cNvSpPr/>
          <p:nvPr/>
        </p:nvSpPr>
        <p:spPr>
          <a:xfrm>
            <a:off x="11113477" y="323556"/>
            <a:ext cx="422031" cy="928467"/>
          </a:xfrm>
          <a:prstGeom prst="flowChartManualInpu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702190" y="1536896"/>
            <a:ext cx="9608234" cy="5088987"/>
          </a:xfrm>
          <a:prstGeom prst="rect">
            <a:avLst/>
          </a:prstGeom>
          <a:ln>
            <a:noFill/>
          </a:ln>
          <a:effectLst>
            <a:softEdge rad="112500"/>
          </a:effectLst>
        </p:spPr>
      </p:pic>
    </p:spTree>
    <p:extLst>
      <p:ext uri="{BB962C8B-B14F-4D97-AF65-F5344CB8AC3E}">
        <p14:creationId xmlns:p14="http://schemas.microsoft.com/office/powerpoint/2010/main" val="12031619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5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Manual Input 9"/>
          <p:cNvSpPr/>
          <p:nvPr/>
        </p:nvSpPr>
        <p:spPr>
          <a:xfrm flipH="1">
            <a:off x="1863971" y="315226"/>
            <a:ext cx="393894" cy="928467"/>
          </a:xfrm>
          <a:prstGeom prst="flowChartManualInpu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4" name="Flowchart: Manual Input 13"/>
          <p:cNvSpPr/>
          <p:nvPr/>
        </p:nvSpPr>
        <p:spPr>
          <a:xfrm flipH="1">
            <a:off x="2060918" y="315226"/>
            <a:ext cx="393894" cy="928467"/>
          </a:xfrm>
          <a:prstGeom prst="flowChartManualInpu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rgbClr val="FFFF00"/>
              </a:solidFill>
            </a:endParaRPr>
          </a:p>
        </p:txBody>
      </p:sp>
      <p:sp>
        <p:nvSpPr>
          <p:cNvPr id="2" name="Rectangle 1"/>
          <p:cNvSpPr/>
          <p:nvPr/>
        </p:nvSpPr>
        <p:spPr>
          <a:xfrm>
            <a:off x="2693963" y="520504"/>
            <a:ext cx="7997483" cy="680985"/>
          </a:xfrm>
          <a:prstGeom prst="rect">
            <a:avLst/>
          </a:prstGeom>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92D050"/>
                </a:solidFill>
              </a:rPr>
              <a:t>যান্ত্রিক</a:t>
            </a:r>
            <a:r>
              <a:rPr lang="en-US" sz="2800" dirty="0" smtClean="0">
                <a:solidFill>
                  <a:srgbClr val="92D050"/>
                </a:solidFill>
              </a:rPr>
              <a:t> </a:t>
            </a:r>
            <a:r>
              <a:rPr lang="en-US" sz="2800" dirty="0" err="1" smtClean="0">
                <a:solidFill>
                  <a:srgbClr val="92D050"/>
                </a:solidFill>
              </a:rPr>
              <a:t>ক্ষমতা</a:t>
            </a:r>
            <a:r>
              <a:rPr lang="en-US" sz="2800" dirty="0" smtClean="0">
                <a:solidFill>
                  <a:srgbClr val="92D050"/>
                </a:solidFill>
              </a:rPr>
              <a:t> ও </a:t>
            </a:r>
            <a:r>
              <a:rPr lang="en-US" sz="2800" dirty="0" err="1" smtClean="0">
                <a:solidFill>
                  <a:srgbClr val="92D050"/>
                </a:solidFill>
              </a:rPr>
              <a:t>বৈদ্যুতিক</a:t>
            </a:r>
            <a:r>
              <a:rPr lang="en-US" sz="2800" dirty="0" smtClean="0">
                <a:solidFill>
                  <a:srgbClr val="92D050"/>
                </a:solidFill>
              </a:rPr>
              <a:t> </a:t>
            </a:r>
            <a:r>
              <a:rPr lang="en-US" sz="2800" dirty="0" err="1" smtClean="0">
                <a:solidFill>
                  <a:srgbClr val="92D050"/>
                </a:solidFill>
              </a:rPr>
              <a:t>ক্ষমতার</a:t>
            </a:r>
            <a:r>
              <a:rPr lang="en-US" sz="2800" dirty="0" smtClean="0">
                <a:solidFill>
                  <a:srgbClr val="92D050"/>
                </a:solidFill>
              </a:rPr>
              <a:t>  </a:t>
            </a:r>
            <a:r>
              <a:rPr lang="en-US" sz="2800" dirty="0" err="1" smtClean="0">
                <a:solidFill>
                  <a:srgbClr val="92D050"/>
                </a:solidFill>
              </a:rPr>
              <a:t>সম্পর্ক</a:t>
            </a:r>
            <a:endParaRPr lang="en-US" sz="2800" dirty="0">
              <a:solidFill>
                <a:srgbClr val="92D050"/>
              </a:solidFill>
            </a:endParaRPr>
          </a:p>
        </p:txBody>
      </p:sp>
      <p:sp>
        <p:nvSpPr>
          <p:cNvPr id="15" name="Flowchart: Manual Input 14"/>
          <p:cNvSpPr/>
          <p:nvPr/>
        </p:nvSpPr>
        <p:spPr>
          <a:xfrm>
            <a:off x="10888393" y="323556"/>
            <a:ext cx="422031" cy="928467"/>
          </a:xfrm>
          <a:prstGeom prst="flowChartManualInpu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 name="Flowchart: Manual Input 15"/>
          <p:cNvSpPr/>
          <p:nvPr/>
        </p:nvSpPr>
        <p:spPr>
          <a:xfrm>
            <a:off x="11113477" y="323556"/>
            <a:ext cx="422031" cy="928467"/>
          </a:xfrm>
          <a:prstGeom prst="flowChartManualInpu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991531" y="2015343"/>
            <a:ext cx="10573594" cy="4005629"/>
          </a:xfrm>
          <a:prstGeom prst="rect">
            <a:avLst/>
          </a:prstGeom>
          <a:effectLst>
            <a:glow rad="228600">
              <a:srgbClr val="FFFF00">
                <a:alpha val="40000"/>
              </a:srgbClr>
            </a:glow>
          </a:effectLst>
        </p:spPr>
      </p:pic>
    </p:spTree>
    <p:extLst>
      <p:ext uri="{BB962C8B-B14F-4D97-AF65-F5344CB8AC3E}">
        <p14:creationId xmlns:p14="http://schemas.microsoft.com/office/powerpoint/2010/main" val="19170373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Lst>
  </p:timing>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204</TotalTime>
  <Words>225</Words>
  <Application>Microsoft Office PowerPoint</Application>
  <PresentationFormat>Widescreen</PresentationFormat>
  <Paragraphs>31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Vrinda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c:creator>
  <cp:lastModifiedBy>r</cp:lastModifiedBy>
  <cp:revision>12</cp:revision>
  <dcterms:created xsi:type="dcterms:W3CDTF">2020-10-09T05:48:59Z</dcterms:created>
  <dcterms:modified xsi:type="dcterms:W3CDTF">2020-11-07T11:01:11Z</dcterms:modified>
</cp:coreProperties>
</file>