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57" r:id="rId3"/>
    <p:sldId id="261" r:id="rId4"/>
    <p:sldId id="260" r:id="rId5"/>
    <p:sldId id="262" r:id="rId6"/>
    <p:sldId id="263" r:id="rId7"/>
    <p:sldId id="264" r:id="rId8"/>
    <p:sldId id="265" r:id="rId9"/>
    <p:sldId id="266" r:id="rId10"/>
    <p:sldId id="267" r:id="rId11"/>
    <p:sldId id="269" r:id="rId12"/>
    <p:sldId id="270" r:id="rId13"/>
    <p:sldId id="271"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51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2" autoAdjust="0"/>
  </p:normalViewPr>
  <p:slideViewPr>
    <p:cSldViewPr>
      <p:cViewPr>
        <p:scale>
          <a:sx n="100" d="100"/>
          <a:sy n="100" d="100"/>
        </p:scale>
        <p:origin x="-426"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55555555555552E-2"/>
          <c:y val="0"/>
          <c:w val="0.94152046783625731"/>
          <c:h val="0.85082304526748975"/>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3"/>
                <c:pt idx="0">
                  <c:v>Category 1</c:v>
                </c:pt>
                <c:pt idx="1">
                  <c:v>Category 2</c:v>
                </c:pt>
                <c:pt idx="2">
                  <c:v>Category 3</c:v>
                </c:pt>
              </c:strCache>
            </c:strRef>
          </c:cat>
          <c:val>
            <c:numRef>
              <c:f>Sheet1!$B$2:$B$5</c:f>
              <c:numCache>
                <c:formatCode>General</c:formatCode>
                <c:ptCount val="4"/>
                <c:pt idx="0">
                  <c:v>1</c:v>
                </c:pt>
                <c:pt idx="1">
                  <c:v>4</c:v>
                </c:pt>
                <c:pt idx="2">
                  <c:v>3</c:v>
                </c:pt>
              </c:numCache>
            </c:numRef>
          </c:val>
        </c:ser>
        <c:ser>
          <c:idx val="1"/>
          <c:order val="1"/>
          <c:tx>
            <c:strRef>
              <c:f>Sheet1!$C$1</c:f>
              <c:strCache>
                <c:ptCount val="1"/>
                <c:pt idx="0">
                  <c:v>Series 2</c:v>
                </c:pt>
              </c:strCache>
            </c:strRef>
          </c:tx>
          <c:invertIfNegative val="0"/>
          <c:cat>
            <c:strRef>
              <c:f>Sheet1!$A$2:$A$5</c:f>
              <c:strCache>
                <c:ptCount val="3"/>
                <c:pt idx="0">
                  <c:v>Category 1</c:v>
                </c:pt>
                <c:pt idx="1">
                  <c:v>Category 2</c:v>
                </c:pt>
                <c:pt idx="2">
                  <c:v>Category 3</c:v>
                </c:pt>
              </c:strCache>
            </c:strRef>
          </c:cat>
          <c:val>
            <c:numRef>
              <c:f>Sheet1!$C$2:$C$5</c:f>
              <c:numCache>
                <c:formatCode>General</c:formatCode>
                <c:ptCount val="4"/>
                <c:pt idx="0">
                  <c:v>2</c:v>
                </c:pt>
                <c:pt idx="1">
                  <c:v>5</c:v>
                </c:pt>
                <c:pt idx="2">
                  <c:v>2</c:v>
                </c:pt>
              </c:numCache>
            </c:numRef>
          </c:val>
        </c:ser>
        <c:ser>
          <c:idx val="2"/>
          <c:order val="2"/>
          <c:tx>
            <c:strRef>
              <c:f>Sheet1!$D$1</c:f>
              <c:strCache>
                <c:ptCount val="1"/>
                <c:pt idx="0">
                  <c:v>Series 3</c:v>
                </c:pt>
              </c:strCache>
            </c:strRef>
          </c:tx>
          <c:invertIfNegative val="0"/>
          <c:cat>
            <c:strRef>
              <c:f>Sheet1!$A$2:$A$5</c:f>
              <c:strCache>
                <c:ptCount val="3"/>
                <c:pt idx="0">
                  <c:v>Category 1</c:v>
                </c:pt>
                <c:pt idx="1">
                  <c:v>Category 2</c:v>
                </c:pt>
                <c:pt idx="2">
                  <c:v>Category 3</c:v>
                </c:pt>
              </c:strCache>
            </c:strRef>
          </c:cat>
          <c:val>
            <c:numRef>
              <c:f>Sheet1!$D$2:$D$5</c:f>
              <c:numCache>
                <c:formatCode>General</c:formatCode>
                <c:ptCount val="4"/>
                <c:pt idx="0">
                  <c:v>3</c:v>
                </c:pt>
                <c:pt idx="1">
                  <c:v>4</c:v>
                </c:pt>
                <c:pt idx="2">
                  <c:v>1</c:v>
                </c:pt>
              </c:numCache>
            </c:numRef>
          </c:val>
        </c:ser>
        <c:dLbls>
          <c:showLegendKey val="0"/>
          <c:showVal val="0"/>
          <c:showCatName val="0"/>
          <c:showSerName val="0"/>
          <c:showPercent val="0"/>
          <c:showBubbleSize val="0"/>
        </c:dLbls>
        <c:gapWidth val="51"/>
        <c:overlap val="-50"/>
        <c:axId val="294132352"/>
        <c:axId val="294142336"/>
      </c:barChart>
      <c:catAx>
        <c:axId val="294132352"/>
        <c:scaling>
          <c:orientation val="minMax"/>
        </c:scaling>
        <c:delete val="1"/>
        <c:axPos val="b"/>
        <c:majorTickMark val="out"/>
        <c:minorTickMark val="none"/>
        <c:tickLblPos val="nextTo"/>
        <c:crossAx val="294142336"/>
        <c:crosses val="autoZero"/>
        <c:auto val="1"/>
        <c:lblAlgn val="ctr"/>
        <c:lblOffset val="100"/>
        <c:noMultiLvlLbl val="0"/>
      </c:catAx>
      <c:valAx>
        <c:axId val="294142336"/>
        <c:scaling>
          <c:orientation val="minMax"/>
        </c:scaling>
        <c:delete val="1"/>
        <c:axPos val="l"/>
        <c:majorGridlines/>
        <c:numFmt formatCode="General" sourceLinked="1"/>
        <c:majorTickMark val="out"/>
        <c:minorTickMark val="none"/>
        <c:tickLblPos val="nextTo"/>
        <c:crossAx val="294132352"/>
        <c:crosses val="autoZero"/>
        <c:crossBetween val="between"/>
      </c:valA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spPr>
    <a:noFill/>
    <a:ln>
      <a:noFill/>
    </a:ln>
    <a:effectLst>
      <a:glow>
        <a:schemeClr val="accent1"/>
      </a:glow>
      <a:softEdge rad="76200"/>
    </a:effectLst>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0.02632</cdr:x>
      <cdr:y>0.92284</cdr:y>
    </cdr:from>
    <cdr:to>
      <cdr:x>0.08772</cdr:x>
      <cdr:y>1</cdr:y>
    </cdr:to>
    <cdr:sp macro="" textlink="">
      <cdr:nvSpPr>
        <cdr:cNvPr id="4" name="TextBox 3"/>
        <cdr:cNvSpPr txBox="1"/>
      </cdr:nvSpPr>
      <cdr:spPr>
        <a:xfrm xmlns:a="http://schemas.openxmlformats.org/drawingml/2006/main">
          <a:off x="228600" y="4876800"/>
          <a:ext cx="533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0.46491</cdr:x>
      <cdr:y>0.85293</cdr:y>
    </cdr:from>
    <cdr:to>
      <cdr:x>0.51754</cdr:x>
      <cdr:y>0.91466</cdr:y>
    </cdr:to>
    <cdr:sp macro="" textlink="">
      <cdr:nvSpPr>
        <cdr:cNvPr id="5" name="TextBox 4"/>
        <cdr:cNvSpPr txBox="1"/>
      </cdr:nvSpPr>
      <cdr:spPr>
        <a:xfrm xmlns:a="http://schemas.openxmlformats.org/drawingml/2006/main">
          <a:off x="4038581" y="4211564"/>
          <a:ext cx="457219" cy="304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NikoshBAN" pitchFamily="2" charset="0"/>
            <a:cs typeface="NikoshBAN"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1FA791-BAF9-41E7-9FE2-BCBAFE336B75}" type="datetimeFigureOut">
              <a:rPr lang="en-US" smtClean="0"/>
              <a:t>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C5993-B1E7-4968-BEC6-ADC8347D15A9}" type="slidenum">
              <a:rPr lang="en-US" smtClean="0"/>
              <a:t>‹#›</a:t>
            </a:fld>
            <a:endParaRPr lang="en-US"/>
          </a:p>
        </p:txBody>
      </p:sp>
    </p:spTree>
    <p:extLst>
      <p:ext uri="{BB962C8B-B14F-4D97-AF65-F5344CB8AC3E}">
        <p14:creationId xmlns:p14="http://schemas.microsoft.com/office/powerpoint/2010/main" val="21901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latin typeface="NikoshBAN" pitchFamily="2" charset="0"/>
                <a:cs typeface="NikoshBAN" pitchFamily="2" charset="0"/>
              </a:rPr>
              <a:t> চিত্রে কত প্রকার আম আছে? আমের মোট ওজন কত? প্রতিটি আমের গড় ওজন কত? বৃষ্টি এবং আমের চিত্র দেখিয়ে প্রশ্নোত্তরের মাধ্যমে পাঠদানের অনুকূল পরিবেশ </a:t>
            </a:r>
          </a:p>
          <a:p>
            <a:r>
              <a:rPr lang="bn-IN" baseline="0" dirty="0" smtClean="0">
                <a:latin typeface="NikoshBAN" pitchFamily="2" charset="0"/>
                <a:cs typeface="NikoshBAN" pitchFamily="2" charset="0"/>
              </a:rPr>
              <a:t>তৈরিতে সহায়তা করা যেতে পারে।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3</a:t>
            </a:fld>
            <a:endParaRPr lang="en-US"/>
          </a:p>
        </p:txBody>
      </p:sp>
    </p:spTree>
    <p:extLst>
      <p:ext uri="{BB962C8B-B14F-4D97-AF65-F5344CB8AC3E}">
        <p14:creationId xmlns:p14="http://schemas.microsoft.com/office/powerpoint/2010/main" val="24535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100" dirty="0" smtClean="0">
                <a:latin typeface="NikoshBAN" pitchFamily="2" charset="0"/>
                <a:cs typeface="NikoshBAN" pitchFamily="2" charset="0"/>
              </a:rPr>
              <a:t>শিক্ষার্থীদের</a:t>
            </a:r>
            <a:r>
              <a:rPr lang="bn-IN" sz="1100" baseline="0" dirty="0" smtClean="0">
                <a:latin typeface="NikoshBAN" pitchFamily="2" charset="0"/>
                <a:cs typeface="NikoshBAN" pitchFamily="2" charset="0"/>
              </a:rPr>
              <a:t> </a:t>
            </a:r>
            <a:r>
              <a:rPr lang="bn-IN" sz="1100" dirty="0" smtClean="0">
                <a:latin typeface="NikoshBAN" pitchFamily="2" charset="0"/>
                <a:cs typeface="NikoshBAN" pitchFamily="2" charset="0"/>
              </a:rPr>
              <a:t>সমস্যাটির</a:t>
            </a:r>
            <a:r>
              <a:rPr lang="bn-IN" sz="1100" baseline="0" dirty="0" smtClean="0">
                <a:latin typeface="NikoshBAN" pitchFamily="2" charset="0"/>
                <a:cs typeface="NikoshBAN" pitchFamily="2" charset="0"/>
              </a:rPr>
              <a:t> সমাধান করার জন্য বোর্ডে শিক্ষক হহায়তা করতে পারেন।  </a:t>
            </a:r>
            <a:endParaRPr lang="en-US" sz="11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13</a:t>
            </a:fld>
            <a:endParaRPr lang="en-US"/>
          </a:p>
        </p:txBody>
      </p:sp>
    </p:spTree>
    <p:extLst>
      <p:ext uri="{BB962C8B-B14F-4D97-AF65-F5344CB8AC3E}">
        <p14:creationId xmlns:p14="http://schemas.microsoft.com/office/powerpoint/2010/main" val="51659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শিক্ষার্থীদের</a:t>
            </a:r>
            <a:r>
              <a:rPr lang="bn-IN" baseline="0" dirty="0" smtClean="0"/>
              <a:t> দ্বারা মূল্যায়ন প্রশ্নের উত্তরগুলো বোর্ডে লেখানো যেতে পারে। </a:t>
            </a:r>
            <a:endParaRPr lang="en-US" dirty="0"/>
          </a:p>
        </p:txBody>
      </p:sp>
      <p:sp>
        <p:nvSpPr>
          <p:cNvPr id="4" name="Slide Number Placeholder 3"/>
          <p:cNvSpPr>
            <a:spLocks noGrp="1"/>
          </p:cNvSpPr>
          <p:nvPr>
            <p:ph type="sldNum" sz="quarter" idx="10"/>
          </p:nvPr>
        </p:nvSpPr>
        <p:spPr/>
        <p:txBody>
          <a:bodyPr/>
          <a:lstStyle/>
          <a:p>
            <a:fld id="{FA8C5993-B1E7-4968-BEC6-ADC8347D15A9}" type="slidenum">
              <a:rPr lang="en-US" smtClean="0"/>
              <a:t>14</a:t>
            </a:fld>
            <a:endParaRPr lang="en-US"/>
          </a:p>
        </p:txBody>
      </p:sp>
    </p:spTree>
    <p:extLst>
      <p:ext uri="{BB962C8B-B14F-4D97-AF65-F5344CB8AC3E}">
        <p14:creationId xmlns:p14="http://schemas.microsoft.com/office/powerpoint/2010/main" val="273399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সমস্যাটি সমাধান</a:t>
            </a:r>
            <a:r>
              <a:rPr lang="bn-IN" baseline="0" dirty="0" smtClean="0">
                <a:latin typeface="NikoshBAN" pitchFamily="2" charset="0"/>
                <a:cs typeface="NikoshBAN" pitchFamily="2" charset="0"/>
              </a:rPr>
              <a:t> করার প্রাথমিক ধারনা শিক্ষার্থীদের জানিয়ে দিতে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15</a:t>
            </a:fld>
            <a:endParaRPr lang="en-US"/>
          </a:p>
        </p:txBody>
      </p:sp>
    </p:spTree>
    <p:extLst>
      <p:ext uri="{BB962C8B-B14F-4D97-AF65-F5344CB8AC3E}">
        <p14:creationId xmlns:p14="http://schemas.microsoft.com/office/powerpoint/2010/main" val="381571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a:t>
            </a:r>
            <a:r>
              <a:rPr lang="bn-IN" baseline="0" dirty="0" smtClean="0">
                <a:latin typeface="NikoshBAN" pitchFamily="2" charset="0"/>
                <a:cs typeface="NikoshBAN" pitchFamily="2" charset="0"/>
              </a:rPr>
              <a:t>বয়স কোন অক্ষে আছে? অক্ষের বিন্দুগুলো কী কী? জনসংখ্যার হার কোন অক্ষে আছে? </a:t>
            </a:r>
            <a:r>
              <a:rPr lang="en-US" baseline="0" dirty="0" smtClean="0">
                <a:latin typeface="NikoshBAN" pitchFamily="2" charset="0"/>
                <a:cs typeface="NikoshBAN" pitchFamily="2" charset="0"/>
              </a:rPr>
              <a:t>Y-</a:t>
            </a:r>
            <a:r>
              <a:rPr lang="bn-IN" baseline="0" dirty="0" smtClean="0">
                <a:latin typeface="NikoshBAN" pitchFamily="2" charset="0"/>
                <a:cs typeface="NikoshBAN" pitchFamily="2" charset="0"/>
              </a:rPr>
              <a:t>অক্ষের বিন্দুগুলো কী কী? কেন্দ্রীয় প্রবণতা কী? এর পরিমাপক  কী? গাণিতিক গড় কী? উত্তর পাওয়ার সাথে সাথে পাঠ ঘোষণা দিয়ে দিব।  </a:t>
            </a:r>
            <a:endParaRPr lang="en-US" dirty="0"/>
          </a:p>
        </p:txBody>
      </p:sp>
      <p:sp>
        <p:nvSpPr>
          <p:cNvPr id="4" name="Slide Number Placeholder 3"/>
          <p:cNvSpPr>
            <a:spLocks noGrp="1"/>
          </p:cNvSpPr>
          <p:nvPr>
            <p:ph type="sldNum" sz="quarter" idx="10"/>
          </p:nvPr>
        </p:nvSpPr>
        <p:spPr/>
        <p:txBody>
          <a:bodyPr/>
          <a:lstStyle/>
          <a:p>
            <a:fld id="{FA8C5993-B1E7-4968-BEC6-ADC8347D15A9}" type="slidenum">
              <a:rPr lang="en-US" smtClean="0"/>
              <a:t>4</a:t>
            </a:fld>
            <a:endParaRPr lang="en-US"/>
          </a:p>
        </p:txBody>
      </p:sp>
    </p:spTree>
    <p:extLst>
      <p:ext uri="{BB962C8B-B14F-4D97-AF65-F5344CB8AC3E}">
        <p14:creationId xmlns:p14="http://schemas.microsoft.com/office/powerpoint/2010/main" val="100968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baseline="0" dirty="0" smtClean="0"/>
              <a:t>  </a:t>
            </a:r>
            <a:r>
              <a:rPr lang="bn-IN" baseline="0" dirty="0" smtClean="0">
                <a:latin typeface="NikoshBAN" pitchFamily="2" charset="0"/>
                <a:cs typeface="NikoshBAN" pitchFamily="2" charset="0"/>
              </a:rPr>
              <a:t>বাটি দিয়ে তৈরি কয়টি স্তম্ভ আছে? মোট টিফিন বক্সের সংখ্যা কত? এখন প্রত্যেক স্তম্ভে কয়টি টিফিন বক্স আছ? ঐ সংখ্যাকে কী বলে? গাণিতিক গড় কাকে বলে? </a:t>
            </a:r>
            <a:endParaRPr lang="en-US" dirty="0"/>
          </a:p>
        </p:txBody>
      </p:sp>
      <p:sp>
        <p:nvSpPr>
          <p:cNvPr id="4" name="Slide Number Placeholder 3"/>
          <p:cNvSpPr>
            <a:spLocks noGrp="1"/>
          </p:cNvSpPr>
          <p:nvPr>
            <p:ph type="sldNum" sz="quarter" idx="10"/>
          </p:nvPr>
        </p:nvSpPr>
        <p:spPr/>
        <p:txBody>
          <a:bodyPr/>
          <a:lstStyle/>
          <a:p>
            <a:fld id="{FA8C5993-B1E7-4968-BEC6-ADC8347D15A9}" type="slidenum">
              <a:rPr lang="en-US" smtClean="0"/>
              <a:t>6</a:t>
            </a:fld>
            <a:endParaRPr lang="en-US"/>
          </a:p>
        </p:txBody>
      </p:sp>
    </p:spTree>
    <p:extLst>
      <p:ext uri="{BB962C8B-B14F-4D97-AF65-F5344CB8AC3E}">
        <p14:creationId xmlns:p14="http://schemas.microsoft.com/office/powerpoint/2010/main" val="25735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 </a:t>
            </a:r>
            <a:r>
              <a:rPr lang="bn-IN" sz="1100" dirty="0" smtClean="0">
                <a:latin typeface="NikoshBAN" pitchFamily="2" charset="0"/>
                <a:cs typeface="NikoshBAN" pitchFamily="2" charset="0"/>
              </a:rPr>
              <a:t>শিক্ষা</a:t>
            </a:r>
            <a:r>
              <a:rPr lang="bn-IN" sz="1100" baseline="0" dirty="0" smtClean="0">
                <a:latin typeface="NikoshBAN" pitchFamily="2" charset="0"/>
                <a:cs typeface="NikoshBAN" pitchFamily="2" charset="0"/>
              </a:rPr>
              <a:t> বোর্ডকে কী ধরা হয়? পাশের হারকে কী ধরা হয়? প্রদত্ত তথ্যের গড় কত? উপাত্ত সংখ্যার প্রতীক কী কী? মোট উপাত্ত সংখ্যার প্রতীক কী? গাণিতিক গড়ের প্রতীক কী? গড় নির্ণয়ের সূত্র কী?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7</a:t>
            </a:fld>
            <a:endParaRPr lang="en-US"/>
          </a:p>
        </p:txBody>
      </p:sp>
    </p:spTree>
    <p:extLst>
      <p:ext uri="{BB962C8B-B14F-4D97-AF65-F5344CB8AC3E}">
        <p14:creationId xmlns:p14="http://schemas.microsoft.com/office/powerpoint/2010/main" val="167142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a:t>
            </a:r>
            <a:r>
              <a:rPr lang="bn-IN" sz="1100" dirty="0" smtClean="0">
                <a:latin typeface="NikoshBAN" pitchFamily="2" charset="0"/>
                <a:cs typeface="NikoshBAN" pitchFamily="2" charset="0"/>
              </a:rPr>
              <a:t>শিক্ষার্থীদের</a:t>
            </a:r>
            <a:r>
              <a:rPr lang="bn-IN" sz="1100" baseline="0" dirty="0" smtClean="0">
                <a:latin typeface="NikoshBAN" pitchFamily="2" charset="0"/>
                <a:cs typeface="NikoshBAN" pitchFamily="2" charset="0"/>
              </a:rPr>
              <a:t> দ্বারা বোর্ডে সমস্যার সমাধান করানো যেতে পারে। সমাধানে সহায়তা করা যেতে পারে। </a:t>
            </a:r>
            <a:endParaRPr lang="en-US" dirty="0"/>
          </a:p>
        </p:txBody>
      </p:sp>
      <p:sp>
        <p:nvSpPr>
          <p:cNvPr id="4" name="Slide Number Placeholder 3"/>
          <p:cNvSpPr>
            <a:spLocks noGrp="1"/>
          </p:cNvSpPr>
          <p:nvPr>
            <p:ph type="sldNum" sz="quarter" idx="10"/>
          </p:nvPr>
        </p:nvSpPr>
        <p:spPr/>
        <p:txBody>
          <a:bodyPr/>
          <a:lstStyle/>
          <a:p>
            <a:fld id="{FA8C5993-B1E7-4968-BEC6-ADC8347D15A9}" type="slidenum">
              <a:rPr lang="en-US" smtClean="0"/>
              <a:t>8</a:t>
            </a:fld>
            <a:endParaRPr lang="en-US"/>
          </a:p>
        </p:txBody>
      </p:sp>
    </p:spTree>
    <p:extLst>
      <p:ext uri="{BB962C8B-B14F-4D97-AF65-F5344CB8AC3E}">
        <p14:creationId xmlns:p14="http://schemas.microsoft.com/office/powerpoint/2010/main" val="14387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 </a:t>
            </a:r>
            <a:r>
              <a:rPr lang="bn-IN" dirty="0" smtClean="0">
                <a:latin typeface="NikoshBAN" pitchFamily="2" charset="0"/>
                <a:cs typeface="NikoshBAN" pitchFamily="2" charset="0"/>
              </a:rPr>
              <a:t>অনুমিত গড় নির্ণয়ের</a:t>
            </a:r>
            <a:r>
              <a:rPr lang="bn-IN" baseline="0" dirty="0" smtClean="0">
                <a:latin typeface="NikoshBAN" pitchFamily="2" charset="0"/>
                <a:cs typeface="NikoshBAN" pitchFamily="2" charset="0"/>
              </a:rPr>
              <a:t> নিয়ম কী? এখানে উপাত্ত সংখ্যা কত? ক্রমযোজিত সমষ্টি কত? বিয়োগ ফলের গড় কত? প্রকৃত গড় নির্ণয়ের সূত্র কী? প্রকৃত গড় কত? </a:t>
            </a:r>
            <a:endParaRPr lang="en-US" dirty="0"/>
          </a:p>
        </p:txBody>
      </p:sp>
      <p:sp>
        <p:nvSpPr>
          <p:cNvPr id="4" name="Slide Number Placeholder 3"/>
          <p:cNvSpPr>
            <a:spLocks noGrp="1"/>
          </p:cNvSpPr>
          <p:nvPr>
            <p:ph type="sldNum" sz="quarter" idx="10"/>
          </p:nvPr>
        </p:nvSpPr>
        <p:spPr/>
        <p:txBody>
          <a:bodyPr/>
          <a:lstStyle/>
          <a:p>
            <a:fld id="{FA8C5993-B1E7-4968-BEC6-ADC8347D15A9}" type="slidenum">
              <a:rPr lang="en-US" smtClean="0"/>
              <a:t>9</a:t>
            </a:fld>
            <a:endParaRPr lang="en-US"/>
          </a:p>
        </p:txBody>
      </p:sp>
    </p:spTree>
    <p:extLst>
      <p:ext uri="{BB962C8B-B14F-4D97-AF65-F5344CB8AC3E}">
        <p14:creationId xmlns:p14="http://schemas.microsoft.com/office/powerpoint/2010/main" val="223169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সময়----৫মিনিট।</a:t>
            </a:r>
            <a:r>
              <a:rPr lang="bn-IN" baseline="0" dirty="0" smtClean="0">
                <a:latin typeface="NikoshBAN" pitchFamily="2" charset="0"/>
                <a:cs typeface="NikoshBAN" pitchFamily="2" charset="0"/>
              </a:rPr>
              <a:t> শিক্ষক শিক্ষার্থীদের দ্বারা বোর্ডে সমাধান করতে সহায়তা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10</a:t>
            </a:fld>
            <a:endParaRPr lang="en-US"/>
          </a:p>
        </p:txBody>
      </p:sp>
    </p:spTree>
    <p:extLst>
      <p:ext uri="{BB962C8B-B14F-4D97-AF65-F5344CB8AC3E}">
        <p14:creationId xmlns:p14="http://schemas.microsoft.com/office/powerpoint/2010/main" val="386923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100" dirty="0" smtClean="0">
                <a:latin typeface="NikoshBAN" pitchFamily="2" charset="0"/>
                <a:cs typeface="NikoshBAN" pitchFamily="2" charset="0"/>
              </a:rPr>
              <a:t>বিন্যস্ত উপাত্তের গড়</a:t>
            </a:r>
            <a:r>
              <a:rPr lang="bn-IN" sz="1100" baseline="0" dirty="0" smtClean="0">
                <a:latin typeface="NikoshBAN" pitchFamily="2" charset="0"/>
                <a:cs typeface="NikoshBAN" pitchFamily="2" charset="0"/>
              </a:rPr>
              <a:t> নির্ণয়ের জন্য কলাম কয়টি? </a:t>
            </a:r>
            <a:r>
              <a:rPr lang="en-US" sz="1100" baseline="0" dirty="0" smtClean="0">
                <a:latin typeface="NikoshBAN" pitchFamily="2" charset="0"/>
                <a:cs typeface="NikoshBAN" pitchFamily="2" charset="0"/>
              </a:rPr>
              <a:t>K</a:t>
            </a:r>
            <a:r>
              <a:rPr lang="bn-IN" sz="1100" baseline="0" dirty="0" smtClean="0">
                <a:latin typeface="NikoshBAN" pitchFamily="2" charset="0"/>
                <a:cs typeface="NikoshBAN" pitchFamily="2" charset="0"/>
              </a:rPr>
              <a:t> দ্বারা কী বুঝায়? </a:t>
            </a:r>
            <a:r>
              <a:rPr lang="en-US" sz="1100" baseline="0" dirty="0" smtClean="0">
                <a:latin typeface="NikoshBAN" pitchFamily="2" charset="0"/>
                <a:cs typeface="NikoshBAN" pitchFamily="2" charset="0"/>
              </a:rPr>
              <a:t>N </a:t>
            </a:r>
            <a:r>
              <a:rPr lang="bn-IN" sz="1100" baseline="0" dirty="0" smtClean="0">
                <a:latin typeface="NikoshBAN" pitchFamily="2" charset="0"/>
                <a:cs typeface="NikoshBAN" pitchFamily="2" charset="0"/>
              </a:rPr>
              <a:t>কিসের প্রতীক? বিন্যস্ত উপাত্তের গড় নির্ণয়ের সূত্র কী? </a:t>
            </a:r>
            <a:endParaRPr lang="en-US" sz="11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11</a:t>
            </a:fld>
            <a:endParaRPr lang="en-US"/>
          </a:p>
        </p:txBody>
      </p:sp>
    </p:spTree>
    <p:extLst>
      <p:ext uri="{BB962C8B-B14F-4D97-AF65-F5344CB8AC3E}">
        <p14:creationId xmlns:p14="http://schemas.microsoft.com/office/powerpoint/2010/main" val="298502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 </a:t>
            </a:r>
            <a:r>
              <a:rPr lang="bn-IN" sz="1100" dirty="0" smtClean="0">
                <a:latin typeface="NikoshBAN" pitchFamily="2" charset="0"/>
                <a:cs typeface="NikoshBAN" pitchFamily="2" charset="0"/>
              </a:rPr>
              <a:t>চিত্রে</a:t>
            </a:r>
            <a:r>
              <a:rPr lang="bn-IN" sz="1100" baseline="0" dirty="0" smtClean="0">
                <a:latin typeface="NikoshBAN" pitchFamily="2" charset="0"/>
                <a:cs typeface="NikoshBAN" pitchFamily="2" charset="0"/>
              </a:rPr>
              <a:t> ঊল্লেখিত তথ্যের আলোকে বিন্যস্ত পদ্ধতিতে শিক্ষার্থীদের দ্বারা বোর্ডে সমস্যার সমাধান করানোতে সহায়তা করা যেতে পারে।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FA8C5993-B1E7-4968-BEC6-ADC8347D15A9}" type="slidenum">
              <a:rPr lang="en-US" smtClean="0"/>
              <a:t>12</a:t>
            </a:fld>
            <a:endParaRPr lang="en-US"/>
          </a:p>
        </p:txBody>
      </p:sp>
    </p:spTree>
    <p:extLst>
      <p:ext uri="{BB962C8B-B14F-4D97-AF65-F5344CB8AC3E}">
        <p14:creationId xmlns:p14="http://schemas.microsoft.com/office/powerpoint/2010/main" val="32256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jpeg"/><Relationship Id="rId18" Type="http://schemas.openxmlformats.org/officeDocument/2006/relationships/image" Target="../media/image14.jpeg"/><Relationship Id="rId3" Type="http://schemas.openxmlformats.org/officeDocument/2006/relationships/image" Target="../media/image17.jpeg"/><Relationship Id="rId7" Type="http://schemas.openxmlformats.org/officeDocument/2006/relationships/image" Target="../media/image19.jpg"/><Relationship Id="rId12" Type="http://schemas.openxmlformats.org/officeDocument/2006/relationships/image" Target="../media/image22.jpeg"/><Relationship Id="rId17" Type="http://schemas.openxmlformats.org/officeDocument/2006/relationships/image" Target="../media/image8.jpeg"/><Relationship Id="rId2" Type="http://schemas.openxmlformats.org/officeDocument/2006/relationships/notesSlide" Target="../notesSlides/notesSlide9.xml"/><Relationship Id="rId16"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8.jpeg"/><Relationship Id="rId15" Type="http://schemas.microsoft.com/office/2007/relationships/hdphoto" Target="../media/hdphoto6.wdp"/><Relationship Id="rId10" Type="http://schemas.openxmlformats.org/officeDocument/2006/relationships/image" Target="../media/image21.jpeg"/><Relationship Id="rId4" Type="http://schemas.microsoft.com/office/2007/relationships/hdphoto" Target="../media/hdphoto2.wdp"/><Relationship Id="rId9" Type="http://schemas.microsoft.com/office/2007/relationships/hdphoto" Target="../media/hdphoto4.wdp"/><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jpeg"/><Relationship Id="rId3" Type="http://schemas.openxmlformats.org/officeDocument/2006/relationships/image" Target="../media/image28.png"/><Relationship Id="rId7" Type="http://schemas.openxmlformats.org/officeDocument/2006/relationships/image" Target="../media/image27.jpeg"/><Relationship Id="rId12"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jpeg"/><Relationship Id="rId5" Type="http://schemas.openxmlformats.org/officeDocument/2006/relationships/image" Target="../media/image14.jpeg"/><Relationship Id="rId15" Type="http://schemas.openxmlformats.org/officeDocument/2006/relationships/image" Target="../media/image28.jpeg"/><Relationship Id="rId10" Type="http://schemas.openxmlformats.org/officeDocument/2006/relationships/image" Target="../media/image29.png"/><Relationship Id="rId4" Type="http://schemas.openxmlformats.org/officeDocument/2006/relationships/image" Target="../media/image26.jpeg"/><Relationship Id="rId9" Type="http://schemas.openxmlformats.org/officeDocument/2006/relationships/image" Target="../media/image32.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kabbar5@gmail.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jpeg"/><Relationship Id="rId4" Type="http://schemas.openxmlformats.org/officeDocument/2006/relationships/image" Target="../media/image16.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838200"/>
            <a:ext cx="4800600" cy="1569660"/>
          </a:xfrm>
          <a:prstGeom prst="rect">
            <a:avLst/>
          </a:prstGeom>
          <a:noFill/>
        </p:spPr>
        <p:txBody>
          <a:bodyPr wrap="square" rtlCol="0">
            <a:spAutoFit/>
          </a:bodyPr>
          <a:lstStyle/>
          <a:p>
            <a:pPr algn="ctr"/>
            <a:r>
              <a:rPr lang="bn-IN" sz="9600" b="1" dirty="0" smtClean="0">
                <a:solidFill>
                  <a:srgbClr val="FF0000"/>
                </a:solidFill>
                <a:latin typeface="NikoshBAN" pitchFamily="2" charset="0"/>
                <a:cs typeface="NikoshBAN" pitchFamily="2" charset="0"/>
              </a:rPr>
              <a:t>স্বা গ ত ম</a:t>
            </a:r>
            <a:r>
              <a:rPr lang="bn-IN"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590800"/>
            <a:ext cx="3810000" cy="3810000"/>
          </a:xfrm>
          <a:prstGeom prst="ellipse">
            <a:avLst/>
          </a:prstGeom>
          <a:ln>
            <a:noFill/>
          </a:ln>
          <a:effectLst>
            <a:softEdge rad="112500"/>
          </a:effectLst>
        </p:spPr>
      </p:pic>
    </p:spTree>
    <p:extLst>
      <p:ext uri="{BB962C8B-B14F-4D97-AF65-F5344CB8AC3E}">
        <p14:creationId xmlns:p14="http://schemas.microsoft.com/office/powerpoint/2010/main" val="39015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900"/>
                                        <p:tgtEl>
                                          <p:spTgt spid="3"/>
                                        </p:tgtEl>
                                      </p:cBhvr>
                                    </p:animEffect>
                                    <p:anim calcmode="lin" valueType="num">
                                      <p:cBhvr>
                                        <p:cTn id="13" dur="1900" fill="hold"/>
                                        <p:tgtEl>
                                          <p:spTgt spid="3"/>
                                        </p:tgtEl>
                                        <p:attrNameLst>
                                          <p:attrName>ppt_x</p:attrName>
                                        </p:attrNameLst>
                                      </p:cBhvr>
                                      <p:tavLst>
                                        <p:tav tm="0">
                                          <p:val>
                                            <p:strVal val="#ppt_x"/>
                                          </p:val>
                                        </p:tav>
                                        <p:tav tm="100000">
                                          <p:val>
                                            <p:strVal val="#ppt_x"/>
                                          </p:val>
                                        </p:tav>
                                      </p:tavLst>
                                    </p:anim>
                                    <p:anim calcmode="lin" valueType="num">
                                      <p:cBhvr>
                                        <p:cTn id="14" dur="19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0" y="152400"/>
            <a:ext cx="5029200" cy="914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62200" y="221159"/>
            <a:ext cx="4800600" cy="769441"/>
          </a:xfrm>
          <a:prstGeom prst="rect">
            <a:avLst/>
          </a:prstGeom>
          <a:noFill/>
        </p:spPr>
        <p:txBody>
          <a:bodyPr wrap="square" rtlCol="0">
            <a:spAutoFit/>
          </a:bodyPr>
          <a:lstStyle/>
          <a:p>
            <a:pPr algn="ctr"/>
            <a:r>
              <a:rPr lang="bn-IN" sz="4400" b="1" dirty="0" smtClean="0">
                <a:solidFill>
                  <a:srgbClr val="002060"/>
                </a:solidFill>
                <a:latin typeface="NikoshBAN" pitchFamily="2" charset="0"/>
                <a:cs typeface="NikoshBAN" pitchFamily="2" charset="0"/>
              </a:rPr>
              <a:t>একক  কাজ            </a:t>
            </a:r>
            <a:endParaRPr lang="en-US" sz="4400" b="1" dirty="0">
              <a:solidFill>
                <a:srgbClr val="002060"/>
              </a:solidFill>
              <a:latin typeface="NikoshBAN" pitchFamily="2" charset="0"/>
              <a:cs typeface="NikoshBAN" pitchFamily="2" charset="0"/>
            </a:endParaRPr>
          </a:p>
        </p:txBody>
      </p:sp>
      <p:sp>
        <p:nvSpPr>
          <p:cNvPr id="11" name="Rectangle 10"/>
          <p:cNvSpPr/>
          <p:nvPr/>
        </p:nvSpPr>
        <p:spPr>
          <a:xfrm>
            <a:off x="152400" y="1295400"/>
            <a:ext cx="8839200" cy="4038600"/>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578643" y="1347787"/>
            <a:ext cx="797719" cy="962025"/>
          </a:xfrm>
          <a:prstGeom prst="rect">
            <a:avLst/>
          </a:prstGeom>
        </p:spPr>
      </p:pic>
      <p:pic>
        <p:nvPicPr>
          <p:cNvPr id="13" name="Picture 12"/>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1752600" y="1347787"/>
            <a:ext cx="797719" cy="962025"/>
          </a:xfrm>
          <a:prstGeom prst="rect">
            <a:avLst/>
          </a:prstGeom>
        </p:spPr>
      </p:pic>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2936081" y="1319212"/>
            <a:ext cx="797719" cy="962025"/>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4155281" y="1319212"/>
            <a:ext cx="797719" cy="962025"/>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5374481" y="1295400"/>
            <a:ext cx="797719" cy="962025"/>
          </a:xfrm>
          <a:prstGeom prst="rect">
            <a:avLst/>
          </a:prstGeom>
        </p:spPr>
      </p:pic>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6593681" y="1319212"/>
            <a:ext cx="797719" cy="962025"/>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a:off x="7660481" y="1319212"/>
            <a:ext cx="797719" cy="962025"/>
          </a:xfrm>
          <a:prstGeom prst="rect">
            <a:avLst/>
          </a:prstGeom>
        </p:spPr>
      </p:pic>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594119" y="3567111"/>
            <a:ext cx="797719" cy="962025"/>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1752600" y="3581400"/>
            <a:ext cx="797719" cy="962025"/>
          </a:xfrm>
          <a:prstGeom prst="rect">
            <a:avLst/>
          </a:prstGeom>
        </p:spPr>
      </p:pic>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2918221" y="3581400"/>
            <a:ext cx="797719" cy="962025"/>
          </a:xfrm>
          <a:prstGeom prst="rect">
            <a:avLst/>
          </a:prstGeom>
        </p:spPr>
      </p:pic>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4231481" y="3581400"/>
            <a:ext cx="797719" cy="962025"/>
          </a:xfrm>
          <a:prstGeom prst="rect">
            <a:avLst/>
          </a:prstGeom>
        </p:spPr>
      </p:pic>
      <p:pic>
        <p:nvPicPr>
          <p:cNvPr id="24" name="Picture 23"/>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5374481" y="3581400"/>
            <a:ext cx="797719" cy="962025"/>
          </a:xfrm>
          <a:prstGeom prst="rect">
            <a:avLst/>
          </a:prstGeom>
        </p:spPr>
      </p:pic>
      <p:pic>
        <p:nvPicPr>
          <p:cNvPr id="25" name="Picture 24"/>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6593679" y="3581400"/>
            <a:ext cx="797719" cy="962025"/>
          </a:xfrm>
          <a:prstGeom prst="rect">
            <a:avLst/>
          </a:prstGeom>
        </p:spPr>
      </p:pic>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2336" t="25258" r="35328" b="22681"/>
          <a:stretch/>
        </p:blipFill>
        <p:spPr>
          <a:xfrm flipH="1" flipV="1">
            <a:off x="7660481" y="3581400"/>
            <a:ext cx="797719" cy="962025"/>
          </a:xfrm>
          <a:prstGeom prst="rect">
            <a:avLst/>
          </a:prstGeom>
        </p:spPr>
      </p:pic>
      <p:sp>
        <p:nvSpPr>
          <p:cNvPr id="27" name="TextBox 26"/>
          <p:cNvSpPr txBox="1"/>
          <p:nvPr/>
        </p:nvSpPr>
        <p:spPr>
          <a:xfrm>
            <a:off x="695323" y="2295554"/>
            <a:ext cx="564357" cy="461665"/>
          </a:xfrm>
          <a:prstGeom prst="rect">
            <a:avLst/>
          </a:prstGeom>
          <a:noFill/>
        </p:spPr>
        <p:txBody>
          <a:bodyPr wrap="square" rtlCol="0">
            <a:spAutoFit/>
          </a:bodyPr>
          <a:lstStyle/>
          <a:p>
            <a:r>
              <a:rPr lang="en-US" sz="2400" dirty="0" smtClean="0">
                <a:latin typeface="NikoshBAN" pitchFamily="2" charset="0"/>
                <a:cs typeface="NikoshBAN" pitchFamily="2" charset="0"/>
              </a:rPr>
              <a:t>৩৮ </a:t>
            </a:r>
            <a:endParaRPr lang="en-US" sz="2400" dirty="0">
              <a:latin typeface="NikoshBAN" pitchFamily="2" charset="0"/>
              <a:cs typeface="NikoshBAN" pitchFamily="2" charset="0"/>
            </a:endParaRPr>
          </a:p>
        </p:txBody>
      </p:sp>
      <p:sp>
        <p:nvSpPr>
          <p:cNvPr id="2" name="TextBox 1"/>
          <p:cNvSpPr txBox="1"/>
          <p:nvPr/>
        </p:nvSpPr>
        <p:spPr>
          <a:xfrm>
            <a:off x="1752600" y="2309812"/>
            <a:ext cx="762000" cy="400110"/>
          </a:xfrm>
          <a:prstGeom prst="rect">
            <a:avLst/>
          </a:prstGeom>
          <a:noFill/>
        </p:spPr>
        <p:txBody>
          <a:bodyPr wrap="square" rtlCol="0">
            <a:spAutoFit/>
          </a:bodyPr>
          <a:lstStyle/>
          <a:p>
            <a:r>
              <a:rPr lang="bn-IN" sz="2000" dirty="0" smtClean="0">
                <a:latin typeface="NikoshBAN" pitchFamily="2" charset="0"/>
                <a:cs typeface="NikoshBAN" pitchFamily="2" charset="0"/>
              </a:rPr>
              <a:t>৪৮</a:t>
            </a:r>
            <a:endParaRPr lang="en-US" sz="2000" dirty="0">
              <a:latin typeface="NikoshBAN" pitchFamily="2" charset="0"/>
              <a:cs typeface="NikoshBAN" pitchFamily="2" charset="0"/>
            </a:endParaRPr>
          </a:p>
        </p:txBody>
      </p:sp>
      <p:sp>
        <p:nvSpPr>
          <p:cNvPr id="3" name="TextBox 2"/>
          <p:cNvSpPr txBox="1"/>
          <p:nvPr/>
        </p:nvSpPr>
        <p:spPr>
          <a:xfrm>
            <a:off x="2936081" y="2281237"/>
            <a:ext cx="779859" cy="461665"/>
          </a:xfrm>
          <a:prstGeom prst="rect">
            <a:avLst/>
          </a:prstGeom>
          <a:noFill/>
        </p:spPr>
        <p:txBody>
          <a:bodyPr wrap="square" rtlCol="0">
            <a:spAutoFit/>
          </a:bodyPr>
          <a:lstStyle/>
          <a:p>
            <a:r>
              <a:rPr lang="bn-IN" sz="2400" dirty="0" smtClean="0">
                <a:latin typeface="NikoshBAN" pitchFamily="2" charset="0"/>
                <a:cs typeface="NikoshBAN" pitchFamily="2" charset="0"/>
              </a:rPr>
              <a:t>৪৩</a:t>
            </a:r>
            <a:r>
              <a:rPr lang="bn-IN" sz="2000" dirty="0" smtClean="0"/>
              <a:t> </a:t>
            </a:r>
            <a:endParaRPr lang="en-US" sz="2000" dirty="0"/>
          </a:p>
        </p:txBody>
      </p:sp>
      <p:sp>
        <p:nvSpPr>
          <p:cNvPr id="4" name="TextBox 3"/>
          <p:cNvSpPr txBox="1"/>
          <p:nvPr/>
        </p:nvSpPr>
        <p:spPr>
          <a:xfrm>
            <a:off x="4231481" y="2309812"/>
            <a:ext cx="797719" cy="461665"/>
          </a:xfrm>
          <a:prstGeom prst="rect">
            <a:avLst/>
          </a:prstGeom>
          <a:noFill/>
        </p:spPr>
        <p:txBody>
          <a:bodyPr wrap="square" rtlCol="0">
            <a:spAutoFit/>
          </a:bodyPr>
          <a:lstStyle/>
          <a:p>
            <a:r>
              <a:rPr lang="bn-IN" sz="2400" dirty="0" smtClean="0">
                <a:latin typeface="NikoshBAN" pitchFamily="2" charset="0"/>
                <a:cs typeface="NikoshBAN" pitchFamily="2" charset="0"/>
              </a:rPr>
              <a:t>৩৩</a:t>
            </a:r>
            <a:r>
              <a:rPr lang="bn-IN"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5" name="TextBox 4"/>
          <p:cNvSpPr txBox="1"/>
          <p:nvPr/>
        </p:nvSpPr>
        <p:spPr>
          <a:xfrm>
            <a:off x="5374481" y="2295554"/>
            <a:ext cx="797719"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৫৪</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TextBox 5"/>
          <p:cNvSpPr txBox="1"/>
          <p:nvPr/>
        </p:nvSpPr>
        <p:spPr>
          <a:xfrm>
            <a:off x="6593681" y="2309812"/>
            <a:ext cx="797717" cy="400110"/>
          </a:xfrm>
          <a:prstGeom prst="rect">
            <a:avLst/>
          </a:prstGeom>
          <a:noFill/>
        </p:spPr>
        <p:txBody>
          <a:bodyPr wrap="square" rtlCol="0">
            <a:spAutoFit/>
          </a:bodyPr>
          <a:lstStyle/>
          <a:p>
            <a:r>
              <a:rPr lang="bn-IN" sz="2000" dirty="0" smtClean="0">
                <a:latin typeface="NikoshBAN" pitchFamily="2" charset="0"/>
                <a:cs typeface="NikoshBAN" pitchFamily="2" charset="0"/>
              </a:rPr>
              <a:t>৫৮</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7" name="TextBox 6"/>
          <p:cNvSpPr txBox="1"/>
          <p:nvPr/>
        </p:nvSpPr>
        <p:spPr>
          <a:xfrm>
            <a:off x="7660481" y="2309812"/>
            <a:ext cx="721519"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৪৪</a:t>
            </a:r>
            <a:r>
              <a:rPr lang="bn-IN" dirty="0" smtClean="0"/>
              <a:t> </a:t>
            </a:r>
            <a:endParaRPr lang="en-US" dirty="0"/>
          </a:p>
        </p:txBody>
      </p:sp>
      <p:sp>
        <p:nvSpPr>
          <p:cNvPr id="8" name="TextBox 7"/>
          <p:cNvSpPr txBox="1"/>
          <p:nvPr/>
        </p:nvSpPr>
        <p:spPr>
          <a:xfrm>
            <a:off x="594119" y="4543425"/>
            <a:ext cx="782243"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৩৭</a:t>
            </a:r>
            <a:endParaRPr lang="en-US" sz="2000" dirty="0">
              <a:latin typeface="NikoshBAN" pitchFamily="2" charset="0"/>
              <a:cs typeface="NikoshBAN" pitchFamily="2" charset="0"/>
            </a:endParaRPr>
          </a:p>
        </p:txBody>
      </p:sp>
      <p:sp>
        <p:nvSpPr>
          <p:cNvPr id="20" name="TextBox 19"/>
          <p:cNvSpPr txBox="1"/>
          <p:nvPr/>
        </p:nvSpPr>
        <p:spPr>
          <a:xfrm>
            <a:off x="1752600" y="4543425"/>
            <a:ext cx="762000"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৪৫</a:t>
            </a:r>
            <a:endParaRPr lang="en-US" sz="2000" dirty="0">
              <a:latin typeface="NikoshBAN" pitchFamily="2" charset="0"/>
              <a:cs typeface="NikoshBAN" pitchFamily="2" charset="0"/>
            </a:endParaRPr>
          </a:p>
        </p:txBody>
      </p:sp>
      <p:sp>
        <p:nvSpPr>
          <p:cNvPr id="28" name="TextBox 27"/>
          <p:cNvSpPr txBox="1"/>
          <p:nvPr/>
        </p:nvSpPr>
        <p:spPr>
          <a:xfrm>
            <a:off x="2936081" y="4543425"/>
            <a:ext cx="779859"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৫০</a:t>
            </a:r>
            <a:endParaRPr lang="en-US" sz="2000" dirty="0">
              <a:latin typeface="NikoshBAN" pitchFamily="2" charset="0"/>
              <a:cs typeface="NikoshBAN" pitchFamily="2" charset="0"/>
            </a:endParaRPr>
          </a:p>
        </p:txBody>
      </p:sp>
      <p:sp>
        <p:nvSpPr>
          <p:cNvPr id="29" name="TextBox 28"/>
          <p:cNvSpPr txBox="1"/>
          <p:nvPr/>
        </p:nvSpPr>
        <p:spPr>
          <a:xfrm>
            <a:off x="4231481" y="4543425"/>
            <a:ext cx="797719"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৪৭</a:t>
            </a:r>
            <a:endParaRPr lang="en-US" sz="2000" dirty="0">
              <a:latin typeface="NikoshBAN" pitchFamily="2" charset="0"/>
              <a:cs typeface="NikoshBAN" pitchFamily="2" charset="0"/>
            </a:endParaRPr>
          </a:p>
        </p:txBody>
      </p:sp>
      <p:sp>
        <p:nvSpPr>
          <p:cNvPr id="30" name="TextBox 29"/>
          <p:cNvSpPr txBox="1"/>
          <p:nvPr/>
        </p:nvSpPr>
        <p:spPr>
          <a:xfrm>
            <a:off x="5374481" y="4543425"/>
            <a:ext cx="797719"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৪১</a:t>
            </a:r>
            <a:endParaRPr lang="en-US" sz="2000" dirty="0">
              <a:latin typeface="NikoshBAN" pitchFamily="2" charset="0"/>
              <a:cs typeface="NikoshBAN" pitchFamily="2" charset="0"/>
            </a:endParaRPr>
          </a:p>
        </p:txBody>
      </p:sp>
      <p:sp>
        <p:nvSpPr>
          <p:cNvPr id="31" name="TextBox 30"/>
          <p:cNvSpPr txBox="1"/>
          <p:nvPr/>
        </p:nvSpPr>
        <p:spPr>
          <a:xfrm>
            <a:off x="6593681" y="4543425"/>
            <a:ext cx="797717"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৩৬</a:t>
            </a:r>
            <a:endParaRPr lang="en-US" sz="2000" dirty="0">
              <a:latin typeface="NikoshBAN" pitchFamily="2" charset="0"/>
              <a:cs typeface="NikoshBAN" pitchFamily="2" charset="0"/>
            </a:endParaRPr>
          </a:p>
        </p:txBody>
      </p:sp>
      <p:sp>
        <p:nvSpPr>
          <p:cNvPr id="32" name="TextBox 31"/>
          <p:cNvSpPr txBox="1"/>
          <p:nvPr/>
        </p:nvSpPr>
        <p:spPr>
          <a:xfrm>
            <a:off x="7660481" y="4543425"/>
            <a:ext cx="797719" cy="400110"/>
          </a:xfrm>
          <a:prstGeom prst="rect">
            <a:avLst/>
          </a:prstGeom>
          <a:noFill/>
        </p:spPr>
        <p:txBody>
          <a:bodyPr wrap="square" rtlCol="0">
            <a:spAutoFit/>
          </a:bodyPr>
          <a:lstStyle/>
          <a:p>
            <a:pPr algn="ctr"/>
            <a:r>
              <a:rPr lang="bn-IN" sz="2000" dirty="0" smtClean="0">
                <a:latin typeface="NikoshBAN" pitchFamily="2" charset="0"/>
                <a:cs typeface="NikoshBAN" pitchFamily="2" charset="0"/>
              </a:rPr>
              <a:t>৪২</a:t>
            </a:r>
            <a:endParaRPr lang="en-US" sz="2000" dirty="0">
              <a:latin typeface="NikoshBAN" pitchFamily="2" charset="0"/>
              <a:cs typeface="NikoshBAN" pitchFamily="2" charset="0"/>
            </a:endParaRPr>
          </a:p>
        </p:txBody>
      </p:sp>
      <p:sp>
        <p:nvSpPr>
          <p:cNvPr id="34" name="Rectangle 33"/>
          <p:cNvSpPr/>
          <p:nvPr/>
        </p:nvSpPr>
        <p:spPr>
          <a:xfrm>
            <a:off x="152400" y="5638800"/>
            <a:ext cx="8839200" cy="838200"/>
          </a:xfrm>
          <a:prstGeom prst="rect">
            <a:avLst/>
          </a:prstGeom>
          <a:blipFill>
            <a:blip r:embed="rId6"/>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52400" y="5715000"/>
            <a:ext cx="8839200" cy="646331"/>
          </a:xfrm>
          <a:prstGeom prst="rect">
            <a:avLst/>
          </a:prstGeom>
          <a:noFill/>
        </p:spPr>
        <p:txBody>
          <a:bodyPr wrap="square" rtlCol="0">
            <a:spAutoFit/>
          </a:bodyPr>
          <a:lstStyle/>
          <a:p>
            <a:pPr algn="ctr"/>
            <a:r>
              <a:rPr lang="bn-IN" sz="2800" dirty="0" smtClean="0"/>
              <a:t> </a:t>
            </a:r>
            <a:r>
              <a:rPr lang="bn-IN" sz="3600" dirty="0" smtClean="0">
                <a:solidFill>
                  <a:srgbClr val="002060"/>
                </a:solidFill>
                <a:latin typeface="NikoshBAN" pitchFamily="2" charset="0"/>
                <a:cs typeface="NikoshBAN" pitchFamily="2" charset="0"/>
              </a:rPr>
              <a:t>অবিন্যস্ত উপাত্তের গাণিতিক গড়(সংক্ষিপ্ত পদ্ধতিতে) নির্ণয় কর</a:t>
            </a:r>
            <a:endParaRPr lang="en-US" sz="3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3680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4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1600"/>
                                        <p:tgtEl>
                                          <p:spTgt spid="10"/>
                                        </p:tgtEl>
                                      </p:cBhvr>
                                    </p:animEffect>
                                  </p:childTnLst>
                                </p:cTn>
                              </p:par>
                            </p:childTnLst>
                          </p:cTn>
                        </p:par>
                        <p:par>
                          <p:cTn id="13" fill="hold">
                            <p:stCondLst>
                              <p:cond delay="1600"/>
                            </p:stCondLst>
                            <p:childTnLst>
                              <p:par>
                                <p:cTn id="14" presetID="22" presetClass="entr" presetSubtype="4" fill="hold" grpId="0" nodeType="afterEffect">
                                  <p:stCondLst>
                                    <p:cond delay="122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178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500"/>
                                        <p:tgtEl>
                                          <p:spTgt spid="1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1500"/>
                                        <p:tgtEl>
                                          <p:spTgt spid="27"/>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300"/>
                                        <p:tgtEl>
                                          <p:spTgt spid="1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300"/>
                                        <p:tgtEl>
                                          <p:spTgt spid="2"/>
                                        </p:tgtEl>
                                      </p:cBhvr>
                                    </p:animEffect>
                                  </p:childTnLst>
                                </p:cTn>
                              </p:par>
                              <p:par>
                                <p:cTn id="31" presetID="2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13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300"/>
                                        <p:tgtEl>
                                          <p:spTgt spid="3"/>
                                        </p:tgtEl>
                                      </p:cBhvr>
                                    </p:animEffect>
                                  </p:childTnLst>
                                </p:cTn>
                              </p:par>
                              <p:par>
                                <p:cTn id="37" presetID="22" presetClass="entr" presetSubtype="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12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100"/>
                                        <p:tgtEl>
                                          <p:spTgt spid="4"/>
                                        </p:tgtEl>
                                      </p:cBhvr>
                                    </p:animEffect>
                                  </p:childTnLst>
                                </p:cTn>
                              </p:par>
                              <p:par>
                                <p:cTn id="43" presetID="22" presetClass="entr" presetSubtype="8"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1100"/>
                                        <p:tgtEl>
                                          <p:spTgt spid="1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1100"/>
                                        <p:tgtEl>
                                          <p:spTgt spid="5"/>
                                        </p:tgtEl>
                                      </p:cBhvr>
                                    </p:animEffect>
                                  </p:childTnLst>
                                </p:cTn>
                              </p:par>
                              <p:par>
                                <p:cTn id="49" presetID="22" presetClass="entr" presetSubtype="8"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200"/>
                                        <p:tgtEl>
                                          <p:spTgt spid="1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1100"/>
                                        <p:tgtEl>
                                          <p:spTgt spid="6"/>
                                        </p:tgtEl>
                                      </p:cBhvr>
                                    </p:animEffect>
                                  </p:childTnLst>
                                </p:cTn>
                              </p:par>
                              <p:par>
                                <p:cTn id="55" presetID="22" presetClass="entr" presetSubtype="8"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1100"/>
                                        <p:tgtEl>
                                          <p:spTgt spid="1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12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1100"/>
                                        <p:tgtEl>
                                          <p:spTgt spid="1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1300"/>
                                        <p:tgtEl>
                                          <p:spTgt spid="8"/>
                                        </p:tgtEl>
                                      </p:cBhvr>
                                    </p:animEffect>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1300"/>
                                        <p:tgtEl>
                                          <p:spTgt spid="2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1100"/>
                                        <p:tgtEl>
                                          <p:spTgt spid="20"/>
                                        </p:tgtEl>
                                      </p:cBhvr>
                                    </p:animEffect>
                                  </p:childTnLst>
                                </p:cTn>
                              </p:par>
                              <p:par>
                                <p:cTn id="75" presetID="22" presetClass="entr" presetSubtype="8"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1100"/>
                                        <p:tgtEl>
                                          <p:spTgt spid="2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1100"/>
                                        <p:tgtEl>
                                          <p:spTgt spid="28"/>
                                        </p:tgtEl>
                                      </p:cBhvr>
                                    </p:animEffect>
                                  </p:childTnLst>
                                </p:cTn>
                              </p:par>
                              <p:par>
                                <p:cTn id="81" presetID="22" presetClass="entr" presetSubtype="8"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1100"/>
                                        <p:tgtEl>
                                          <p:spTgt spid="2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1000"/>
                                        <p:tgtEl>
                                          <p:spTgt spid="29"/>
                                        </p:tgtEl>
                                      </p:cBhvr>
                                    </p:animEffect>
                                  </p:childTnLst>
                                </p:cTn>
                              </p:par>
                              <p:par>
                                <p:cTn id="87" presetID="22" presetClass="entr" presetSubtype="8"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ipe(left)">
                                      <p:cBhvr>
                                        <p:cTn id="89" dur="1100"/>
                                        <p:tgtEl>
                                          <p:spTgt spid="2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1100"/>
                                        <p:tgtEl>
                                          <p:spTgt spid="30"/>
                                        </p:tgtEl>
                                      </p:cBhvr>
                                    </p:animEffect>
                                  </p:childTnLst>
                                </p:cTn>
                              </p:par>
                              <p:par>
                                <p:cTn id="93" presetID="22" presetClass="entr" presetSubtype="8"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left)">
                                      <p:cBhvr>
                                        <p:cTn id="95" dur="1100"/>
                                        <p:tgtEl>
                                          <p:spTgt spid="2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left)">
                                      <p:cBhvr>
                                        <p:cTn id="98" dur="1100"/>
                                        <p:tgtEl>
                                          <p:spTgt spid="31"/>
                                        </p:tgtEl>
                                      </p:cBhvr>
                                    </p:animEffect>
                                  </p:childTnLst>
                                </p:cTn>
                              </p:par>
                              <p:par>
                                <p:cTn id="99" presetID="22" presetClass="entr" presetSubtype="8" fill="hold"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1200"/>
                                        <p:tgtEl>
                                          <p:spTgt spid="26"/>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ipe(left)">
                                      <p:cBhvr>
                                        <p:cTn id="104" dur="14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left)">
                                      <p:cBhvr>
                                        <p:cTn id="109" dur="12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left)">
                                      <p:cBhvr>
                                        <p:cTn id="114" dur="14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27" grpId="0"/>
      <p:bldP spid="2" grpId="0"/>
      <p:bldP spid="3" grpId="0"/>
      <p:bldP spid="4" grpId="0"/>
      <p:bldP spid="5" grpId="0"/>
      <p:bldP spid="6" grpId="0"/>
      <p:bldP spid="7" grpId="0"/>
      <p:bldP spid="8" grpId="0"/>
      <p:bldP spid="20" grpId="0"/>
      <p:bldP spid="28" grpId="0"/>
      <p:bldP spid="29" grpId="0"/>
      <p:bldP spid="30" grpId="0"/>
      <p:bldP spid="31" grpId="0"/>
      <p:bldP spid="32" grpId="0"/>
      <p:bldP spid="34"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31008766"/>
                  </p:ext>
                </p:extLst>
              </p:nvPr>
            </p:nvGraphicFramePr>
            <p:xfrm>
              <a:off x="152400" y="304800"/>
              <a:ext cx="2895600" cy="5212080"/>
            </p:xfrm>
            <a:graphic>
              <a:graphicData uri="http://schemas.openxmlformats.org/drawingml/2006/table">
                <a:tbl>
                  <a:tblPr firstRow="1" bandRow="1">
                    <a:tableStyleId>{E8B1032C-EA38-4F05-BA0D-38AFFFC7BED3}</a:tableStyleId>
                  </a:tblPr>
                  <a:tblGrid>
                    <a:gridCol w="977900"/>
                    <a:gridCol w="1155700"/>
                    <a:gridCol w="762000"/>
                  </a:tblGrid>
                  <a:tr h="580189">
                    <a:tc>
                      <a:txBody>
                        <a:bodyPr/>
                        <a:lstStyle/>
                        <a:p>
                          <a:r>
                            <a:rPr lang="bn-IN" sz="1600" dirty="0" smtClean="0"/>
                            <a:t>প্রাপ্ত নম্বর</a:t>
                          </a:r>
                          <a:r>
                            <a:rPr lang="en-US" sz="1600" baseline="0" dirty="0" smtClean="0"/>
                            <a:t> </a:t>
                          </a:r>
                          <a14:m>
                            <m:oMath xmlns:m="http://schemas.openxmlformats.org/officeDocument/2006/math">
                              <m:sSub>
                                <m:sSubPr>
                                  <m:ctrlPr>
                                    <a:rPr lang="en-US" sz="1600" i="1" baseline="0" smtClean="0">
                                      <a:latin typeface="Cambria Math"/>
                                    </a:rPr>
                                  </m:ctrlPr>
                                </m:sSubPr>
                                <m:e>
                                  <m:r>
                                    <a:rPr lang="en-US" sz="1600" baseline="0" smtClean="0">
                                      <a:latin typeface="Cambria Math"/>
                                    </a:rPr>
                                    <m:t>𝑥</m:t>
                                  </m:r>
                                </m:e>
                                <m:sub>
                                  <m:r>
                                    <a:rPr lang="en-US" sz="1600" baseline="0" smtClean="0">
                                      <a:latin typeface="Cambria Math"/>
                                    </a:rPr>
                                    <m:t>𝑖</m:t>
                                  </m:r>
                                </m:sub>
                              </m:sSub>
                            </m:oMath>
                          </a14:m>
                          <a:endParaRPr lang="en-US" sz="1600" dirty="0">
                            <a:latin typeface="NikoshBAN" pitchFamily="2" charset="0"/>
                            <a:cs typeface="NikoshBAN" pitchFamily="2" charset="0"/>
                          </a:endParaRPr>
                        </a:p>
                      </a:txBody>
                      <a:tcPr/>
                    </a:tc>
                    <a:tc>
                      <a:txBody>
                        <a:bodyPr/>
                        <a:lstStyle/>
                        <a:p>
                          <a:pPr marL="0" indent="0"/>
                          <a:r>
                            <a:rPr lang="bn-IN" dirty="0" smtClean="0"/>
                            <a:t>গণসংখ্যা</a:t>
                          </a:r>
                          <a:r>
                            <a:rPr lang="bn-IN" baseline="0" dirty="0" smtClean="0"/>
                            <a:t> </a:t>
                          </a:r>
                          <a14:m>
                            <m:oMath xmlns:m="http://schemas.openxmlformats.org/officeDocument/2006/math">
                              <m:r>
                                <a:rPr lang="bn-IN" baseline="0" smtClean="0">
                                  <a:latin typeface="Cambria Math"/>
                                </a:rPr>
                                <m:t> </m:t>
                              </m:r>
                              <m:sSub>
                                <m:sSubPr>
                                  <m:ctrlPr>
                                    <a:rPr lang="bn-IN" i="1" baseline="0" smtClean="0">
                                      <a:latin typeface="Cambria Math"/>
                                    </a:rPr>
                                  </m:ctrlPr>
                                </m:sSubPr>
                                <m:e>
                                  <m:r>
                                    <a:rPr lang="en-US" baseline="0" smtClean="0">
                                      <a:latin typeface="Cambria Math"/>
                                    </a:rPr>
                                    <m:t>𝑓</m:t>
                                  </m:r>
                                </m:e>
                                <m:sub>
                                  <m:r>
                                    <a:rPr lang="en-US" baseline="0" smtClean="0">
                                      <a:latin typeface="Cambria Math"/>
                                    </a:rPr>
                                    <m:t>𝑖</m:t>
                                  </m:r>
                                </m:sub>
                              </m:sSub>
                            </m:oMath>
                          </a14:m>
                          <a:endParaRPr lang="bn-IN" baseline="0" dirty="0" smtClean="0">
                            <a:latin typeface="NikoshBAN" pitchFamily="2" charset="0"/>
                            <a:cs typeface="NikoshBAN" pitchFamily="2" charset="0"/>
                          </a:endParaRPr>
                        </a:p>
                      </a:txBody>
                      <a:tcPr/>
                    </a:tc>
                    <a:tc>
                      <a:txBody>
                        <a:bodyPr/>
                        <a:lstStyle/>
                        <a:p>
                          <a:endParaRPr lang="en-US" dirty="0">
                            <a:latin typeface="NikoshBAN" pitchFamily="2" charset="0"/>
                            <a:cs typeface="NikoshBAN" pitchFamily="2" charset="0"/>
                          </a:endParaRPr>
                        </a:p>
                      </a:txBody>
                      <a:tcPr/>
                    </a:tc>
                  </a:tr>
                  <a:tr h="414421">
                    <a:tc>
                      <a:txBody>
                        <a:bodyPr/>
                        <a:lstStyle/>
                        <a:p>
                          <a:pPr algn="ctr"/>
                          <a:r>
                            <a:rPr lang="bn-IN" sz="2400" dirty="0" smtClean="0"/>
                            <a:t>৪০ </a:t>
                          </a:r>
                          <a:endParaRPr lang="en-US" sz="2400" dirty="0">
                            <a:latin typeface="NikoshBAN" pitchFamily="2" charset="0"/>
                            <a:cs typeface="NikoshBAN" pitchFamily="2" charset="0"/>
                          </a:endParaRPr>
                        </a:p>
                      </a:txBody>
                      <a:tcPr/>
                    </a:tc>
                    <a:tc>
                      <a:txBody>
                        <a:bodyPr/>
                        <a:lstStyle/>
                        <a:p>
                          <a:pPr algn="ctr"/>
                          <a:r>
                            <a:rPr lang="bn-IN" sz="2400" dirty="0" smtClean="0"/>
                            <a:t>  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৪১ </a:t>
                          </a:r>
                          <a:endParaRPr lang="en-US" sz="2400" dirty="0">
                            <a:latin typeface="NikoshBAN" pitchFamily="2" charset="0"/>
                            <a:cs typeface="NikoshBAN" pitchFamily="2" charset="0"/>
                          </a:endParaRPr>
                        </a:p>
                      </a:txBody>
                      <a:tcPr/>
                    </a:tc>
                    <a:tc>
                      <a:txBody>
                        <a:bodyPr/>
                        <a:lstStyle/>
                        <a:p>
                          <a:pPr algn="ctr"/>
                          <a:r>
                            <a:rPr lang="bn-IN" sz="2400" dirty="0" smtClean="0"/>
                            <a:t>৫</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৪৫</a:t>
                          </a:r>
                          <a:endParaRPr lang="en-US" sz="2400" dirty="0">
                            <a:latin typeface="NikoshBAN" pitchFamily="2" charset="0"/>
                            <a:cs typeface="NikoshBAN" pitchFamily="2" charset="0"/>
                          </a:endParaRPr>
                        </a:p>
                      </a:txBody>
                      <a:tcPr/>
                    </a:tc>
                    <a:tc>
                      <a:txBody>
                        <a:bodyPr/>
                        <a:lstStyle/>
                        <a:p>
                          <a:pPr algn="ctr"/>
                          <a:r>
                            <a:rPr lang="bn-IN" sz="2400" dirty="0" smtClean="0"/>
                            <a:t> ৬</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 ২৮</a:t>
                          </a:r>
                          <a:endParaRPr lang="en-US" sz="2400" dirty="0">
                            <a:latin typeface="NikoshBAN" pitchFamily="2" charset="0"/>
                            <a:cs typeface="NikoshBAN" pitchFamily="2" charset="0"/>
                          </a:endParaRPr>
                        </a:p>
                      </a:txBody>
                      <a:tcPr/>
                    </a:tc>
                    <a:tc>
                      <a:txBody>
                        <a:bodyPr/>
                        <a:lstStyle/>
                        <a:p>
                          <a:pPr algn="ctr"/>
                          <a:r>
                            <a:rPr lang="bn-IN" sz="2400" dirty="0" smtClean="0"/>
                            <a:t> 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৫০ </a:t>
                          </a:r>
                          <a:endParaRPr lang="en-US" sz="2400" dirty="0">
                            <a:latin typeface="NikoshBAN" pitchFamily="2" charset="0"/>
                            <a:cs typeface="NikoshBAN" pitchFamily="2" charset="0"/>
                          </a:endParaRPr>
                        </a:p>
                      </a:txBody>
                      <a:tcPr/>
                    </a:tc>
                    <a:tc>
                      <a:txBody>
                        <a:bodyPr/>
                        <a:lstStyle/>
                        <a:p>
                          <a:pPr algn="ctr"/>
                          <a:r>
                            <a:rPr lang="bn-IN" sz="2400" dirty="0" smtClean="0"/>
                            <a:t>৫</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২৫ </a:t>
                          </a:r>
                          <a:endParaRPr lang="en-US" sz="2400" dirty="0">
                            <a:latin typeface="NikoshBAN" pitchFamily="2" charset="0"/>
                            <a:cs typeface="NikoshBAN" pitchFamily="2" charset="0"/>
                          </a:endParaRPr>
                        </a:p>
                      </a:txBody>
                      <a:tcPr/>
                    </a:tc>
                    <a:tc>
                      <a:txBody>
                        <a:bodyPr/>
                        <a:lstStyle/>
                        <a:p>
                          <a:pPr algn="ctr"/>
                          <a:r>
                            <a:rPr lang="bn-IN" sz="2400" dirty="0" smtClean="0"/>
                            <a:t>৩ </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৩০</a:t>
                          </a:r>
                          <a:endParaRPr lang="en-US" sz="2400" dirty="0">
                            <a:latin typeface="NikoshBAN" pitchFamily="2" charset="0"/>
                            <a:cs typeface="NikoshBAN" pitchFamily="2" charset="0"/>
                          </a:endParaRPr>
                        </a:p>
                      </a:txBody>
                      <a:tcPr/>
                    </a:tc>
                    <a:tc>
                      <a:txBody>
                        <a:bodyPr/>
                        <a:lstStyle/>
                        <a:p>
                          <a:pPr algn="ctr"/>
                          <a:r>
                            <a:rPr lang="bn-IN" sz="2400" dirty="0" smtClean="0"/>
                            <a:t>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৬৩</a:t>
                          </a:r>
                          <a:endParaRPr lang="en-US" sz="2400" dirty="0">
                            <a:latin typeface="NikoshBAN" pitchFamily="2" charset="0"/>
                            <a:cs typeface="NikoshBAN" pitchFamily="2" charset="0"/>
                          </a:endParaRPr>
                        </a:p>
                      </a:txBody>
                      <a:tcPr/>
                    </a:tc>
                    <a:tc>
                      <a:txBody>
                        <a:bodyPr/>
                        <a:lstStyle/>
                        <a:p>
                          <a:pPr algn="ctr"/>
                          <a:r>
                            <a:rPr lang="bn-IN" sz="2400" dirty="0" smtClean="0"/>
                            <a:t>২ </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৫৬</a:t>
                          </a:r>
                          <a:endParaRPr lang="en-US" sz="2400" dirty="0">
                            <a:latin typeface="NikoshBAN" pitchFamily="2" charset="0"/>
                            <a:cs typeface="NikoshBAN" pitchFamily="2" charset="0"/>
                          </a:endParaRPr>
                        </a:p>
                      </a:txBody>
                      <a:tcPr/>
                    </a:tc>
                    <a:tc>
                      <a:txBody>
                        <a:bodyPr/>
                        <a:lstStyle/>
                        <a:p>
                          <a:pPr algn="ctr"/>
                          <a:r>
                            <a:rPr lang="bn-IN" sz="2400" dirty="0" smtClean="0"/>
                            <a:t>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14421">
                    <a:tc>
                      <a:txBody>
                        <a:bodyPr/>
                        <a:lstStyle/>
                        <a:p>
                          <a:pPr algn="ctr"/>
                          <a:r>
                            <a:rPr lang="bn-IN" sz="2400" dirty="0" smtClean="0"/>
                            <a:t>৬০ </a:t>
                          </a:r>
                          <a:endParaRPr lang="en-US" sz="2400" dirty="0">
                            <a:latin typeface="NikoshBAN" pitchFamily="2" charset="0"/>
                            <a:cs typeface="NikoshBAN" pitchFamily="2" charset="0"/>
                          </a:endParaRPr>
                        </a:p>
                      </a:txBody>
                      <a:tcPr/>
                    </a:tc>
                    <a:tc>
                      <a:txBody>
                        <a:bodyPr/>
                        <a:lstStyle/>
                        <a:p>
                          <a:pPr algn="ctr"/>
                          <a:r>
                            <a:rPr lang="bn-IN" sz="2400" dirty="0" smtClean="0"/>
                            <a:t>৩</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31008766"/>
                  </p:ext>
                </p:extLst>
              </p:nvPr>
            </p:nvGraphicFramePr>
            <p:xfrm>
              <a:off x="152400" y="304800"/>
              <a:ext cx="2895600" cy="5212080"/>
            </p:xfrm>
            <a:graphic>
              <a:graphicData uri="http://schemas.openxmlformats.org/drawingml/2006/table">
                <a:tbl>
                  <a:tblPr firstRow="1" bandRow="1">
                    <a:tableStyleId>{E8B1032C-EA38-4F05-BA0D-38AFFFC7BED3}</a:tableStyleId>
                  </a:tblPr>
                  <a:tblGrid>
                    <a:gridCol w="977900"/>
                    <a:gridCol w="1155700"/>
                    <a:gridCol w="762000"/>
                  </a:tblGrid>
                  <a:tr h="640080">
                    <a:tc>
                      <a:txBody>
                        <a:bodyPr/>
                        <a:lstStyle/>
                        <a:p>
                          <a:endParaRPr lang="en-US"/>
                        </a:p>
                      </a:txBody>
                      <a:tcPr>
                        <a:blipFill rotWithShape="1">
                          <a:blip r:embed="rId3"/>
                          <a:stretch>
                            <a:fillRect t="-4762" r="-196875" b="-733333"/>
                          </a:stretch>
                        </a:blipFill>
                      </a:tcPr>
                    </a:tc>
                    <a:tc>
                      <a:txBody>
                        <a:bodyPr/>
                        <a:lstStyle/>
                        <a:p>
                          <a:endParaRPr lang="en-US"/>
                        </a:p>
                      </a:txBody>
                      <a:tcPr>
                        <a:blipFill rotWithShape="1">
                          <a:blip r:embed="rId3"/>
                          <a:stretch>
                            <a:fillRect l="-84211" t="-4762" r="-65789" b="-733333"/>
                          </a:stretch>
                        </a:blipFill>
                      </a:tcPr>
                    </a:tc>
                    <a:tc>
                      <a:txBody>
                        <a:bodyPr/>
                        <a:lstStyle/>
                        <a:p>
                          <a:endParaRPr lang="en-US" dirty="0">
                            <a:latin typeface="NikoshBAN" pitchFamily="2" charset="0"/>
                            <a:cs typeface="NikoshBAN" pitchFamily="2" charset="0"/>
                          </a:endParaRPr>
                        </a:p>
                      </a:txBody>
                      <a:tcPr/>
                    </a:tc>
                  </a:tr>
                  <a:tr h="457200">
                    <a:tc>
                      <a:txBody>
                        <a:bodyPr/>
                        <a:lstStyle/>
                        <a:p>
                          <a:pPr algn="ctr"/>
                          <a:r>
                            <a:rPr lang="bn-IN" sz="2400" dirty="0" smtClean="0"/>
                            <a:t>৪০ </a:t>
                          </a:r>
                          <a:endParaRPr lang="en-US" sz="2400" dirty="0">
                            <a:latin typeface="NikoshBAN" pitchFamily="2" charset="0"/>
                            <a:cs typeface="NikoshBAN" pitchFamily="2" charset="0"/>
                          </a:endParaRPr>
                        </a:p>
                      </a:txBody>
                      <a:tcPr/>
                    </a:tc>
                    <a:tc>
                      <a:txBody>
                        <a:bodyPr/>
                        <a:lstStyle/>
                        <a:p>
                          <a:pPr algn="ctr"/>
                          <a:r>
                            <a:rPr lang="bn-IN" sz="2400" dirty="0" smtClean="0"/>
                            <a:t>  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৪১ </a:t>
                          </a:r>
                          <a:endParaRPr lang="en-US" sz="2400" dirty="0">
                            <a:latin typeface="NikoshBAN" pitchFamily="2" charset="0"/>
                            <a:cs typeface="NikoshBAN" pitchFamily="2" charset="0"/>
                          </a:endParaRPr>
                        </a:p>
                      </a:txBody>
                      <a:tcPr/>
                    </a:tc>
                    <a:tc>
                      <a:txBody>
                        <a:bodyPr/>
                        <a:lstStyle/>
                        <a:p>
                          <a:pPr algn="ctr"/>
                          <a:r>
                            <a:rPr lang="bn-IN" sz="2400" dirty="0" smtClean="0"/>
                            <a:t>৫</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৪৫</a:t>
                          </a:r>
                          <a:endParaRPr lang="en-US" sz="2400" dirty="0">
                            <a:latin typeface="NikoshBAN" pitchFamily="2" charset="0"/>
                            <a:cs typeface="NikoshBAN" pitchFamily="2" charset="0"/>
                          </a:endParaRPr>
                        </a:p>
                      </a:txBody>
                      <a:tcPr/>
                    </a:tc>
                    <a:tc>
                      <a:txBody>
                        <a:bodyPr/>
                        <a:lstStyle/>
                        <a:p>
                          <a:pPr algn="ctr"/>
                          <a:r>
                            <a:rPr lang="bn-IN" sz="2400" dirty="0" smtClean="0"/>
                            <a:t> ৬</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 ২৮</a:t>
                          </a:r>
                          <a:endParaRPr lang="en-US" sz="2400" dirty="0">
                            <a:latin typeface="NikoshBAN" pitchFamily="2" charset="0"/>
                            <a:cs typeface="NikoshBAN" pitchFamily="2" charset="0"/>
                          </a:endParaRPr>
                        </a:p>
                      </a:txBody>
                      <a:tcPr/>
                    </a:tc>
                    <a:tc>
                      <a:txBody>
                        <a:bodyPr/>
                        <a:lstStyle/>
                        <a:p>
                          <a:pPr algn="ctr"/>
                          <a:r>
                            <a:rPr lang="bn-IN" sz="2400" dirty="0" smtClean="0"/>
                            <a:t> 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৫০ </a:t>
                          </a:r>
                          <a:endParaRPr lang="en-US" sz="2400" dirty="0">
                            <a:latin typeface="NikoshBAN" pitchFamily="2" charset="0"/>
                            <a:cs typeface="NikoshBAN" pitchFamily="2" charset="0"/>
                          </a:endParaRPr>
                        </a:p>
                      </a:txBody>
                      <a:tcPr/>
                    </a:tc>
                    <a:tc>
                      <a:txBody>
                        <a:bodyPr/>
                        <a:lstStyle/>
                        <a:p>
                          <a:pPr algn="ctr"/>
                          <a:r>
                            <a:rPr lang="bn-IN" sz="2400" dirty="0" smtClean="0"/>
                            <a:t>৫</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২৫ </a:t>
                          </a:r>
                          <a:endParaRPr lang="en-US" sz="2400" dirty="0">
                            <a:latin typeface="NikoshBAN" pitchFamily="2" charset="0"/>
                            <a:cs typeface="NikoshBAN" pitchFamily="2" charset="0"/>
                          </a:endParaRPr>
                        </a:p>
                      </a:txBody>
                      <a:tcPr/>
                    </a:tc>
                    <a:tc>
                      <a:txBody>
                        <a:bodyPr/>
                        <a:lstStyle/>
                        <a:p>
                          <a:pPr algn="ctr"/>
                          <a:r>
                            <a:rPr lang="bn-IN" sz="2400" dirty="0" smtClean="0"/>
                            <a:t>৩ </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৩০</a:t>
                          </a:r>
                          <a:endParaRPr lang="en-US" sz="2400" dirty="0">
                            <a:latin typeface="NikoshBAN" pitchFamily="2" charset="0"/>
                            <a:cs typeface="NikoshBAN" pitchFamily="2" charset="0"/>
                          </a:endParaRPr>
                        </a:p>
                      </a:txBody>
                      <a:tcPr/>
                    </a:tc>
                    <a:tc>
                      <a:txBody>
                        <a:bodyPr/>
                        <a:lstStyle/>
                        <a:p>
                          <a:pPr algn="ctr"/>
                          <a:r>
                            <a:rPr lang="bn-IN" sz="2400" dirty="0" smtClean="0"/>
                            <a:t>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৬৩</a:t>
                          </a:r>
                          <a:endParaRPr lang="en-US" sz="2400" dirty="0">
                            <a:latin typeface="NikoshBAN" pitchFamily="2" charset="0"/>
                            <a:cs typeface="NikoshBAN" pitchFamily="2" charset="0"/>
                          </a:endParaRPr>
                        </a:p>
                      </a:txBody>
                      <a:tcPr/>
                    </a:tc>
                    <a:tc>
                      <a:txBody>
                        <a:bodyPr/>
                        <a:lstStyle/>
                        <a:p>
                          <a:pPr algn="ctr"/>
                          <a:r>
                            <a:rPr lang="bn-IN" sz="2400" dirty="0" smtClean="0"/>
                            <a:t>২ </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৫৬</a:t>
                          </a:r>
                          <a:endParaRPr lang="en-US" sz="2400" dirty="0">
                            <a:latin typeface="NikoshBAN" pitchFamily="2" charset="0"/>
                            <a:cs typeface="NikoshBAN" pitchFamily="2" charset="0"/>
                          </a:endParaRPr>
                        </a:p>
                      </a:txBody>
                      <a:tcPr/>
                    </a:tc>
                    <a:tc>
                      <a:txBody>
                        <a:bodyPr/>
                        <a:lstStyle/>
                        <a:p>
                          <a:pPr algn="ctr"/>
                          <a:r>
                            <a:rPr lang="bn-IN" sz="2400" dirty="0" smtClean="0"/>
                            <a:t>৪</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r h="457200">
                    <a:tc>
                      <a:txBody>
                        <a:bodyPr/>
                        <a:lstStyle/>
                        <a:p>
                          <a:pPr algn="ctr"/>
                          <a:r>
                            <a:rPr lang="bn-IN" sz="2400" dirty="0" smtClean="0"/>
                            <a:t>৬০ </a:t>
                          </a:r>
                          <a:endParaRPr lang="en-US" sz="2400" dirty="0">
                            <a:latin typeface="NikoshBAN" pitchFamily="2" charset="0"/>
                            <a:cs typeface="NikoshBAN" pitchFamily="2" charset="0"/>
                          </a:endParaRPr>
                        </a:p>
                      </a:txBody>
                      <a:tcPr/>
                    </a:tc>
                    <a:tc>
                      <a:txBody>
                        <a:bodyPr/>
                        <a:lstStyle/>
                        <a:p>
                          <a:pPr algn="ctr"/>
                          <a:r>
                            <a:rPr lang="bn-IN" sz="2400" dirty="0" smtClean="0"/>
                            <a:t>৩</a:t>
                          </a:r>
                          <a:endParaRPr lang="en-US" sz="2400" dirty="0">
                            <a:latin typeface="NikoshBAN" pitchFamily="2" charset="0"/>
                            <a:cs typeface="NikoshBAN" pitchFamily="2" charset="0"/>
                          </a:endParaRPr>
                        </a:p>
                      </a:txBody>
                      <a:tcPr/>
                    </a:tc>
                    <a:tc>
                      <a:txBody>
                        <a:bodyPr/>
                        <a:lstStyle/>
                        <a:p>
                          <a:pPr algn="ctr"/>
                          <a:endParaRPr lang="en-US" sz="2400" dirty="0">
                            <a:latin typeface="NikoshBAN" pitchFamily="2" charset="0"/>
                            <a:cs typeface="NikoshBAN" pitchFamily="2" charset="0"/>
                          </a:endParaRPr>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92362227"/>
                  </p:ext>
                </p:extLst>
              </p:nvPr>
            </p:nvGraphicFramePr>
            <p:xfrm>
              <a:off x="2286000" y="304800"/>
              <a:ext cx="838200" cy="5186249"/>
            </p:xfrm>
            <a:graphic>
              <a:graphicData uri="http://schemas.openxmlformats.org/drawingml/2006/table">
                <a:tbl>
                  <a:tblPr firstRow="1" bandRow="1">
                    <a:tableStyleId>{68D230F3-CF80-4859-8CE7-A43EE81993B5}</a:tableStyleId>
                  </a:tblPr>
                  <a:tblGrid>
                    <a:gridCol w="838200"/>
                  </a:tblGrid>
                  <a:tr h="659122">
                    <a:tc>
                      <a:txBody>
                        <a:bodyPr/>
                        <a:lstStyle/>
                        <a:p>
                          <a:pPr/>
                          <a14:m>
                            <m:oMathPara xmlns:m="http://schemas.openxmlformats.org/officeDocument/2006/math">
                              <m:oMathParaPr>
                                <m:jc m:val="centerGroup"/>
                              </m:oMathParaPr>
                              <m:oMath xmlns:m="http://schemas.openxmlformats.org/officeDocument/2006/math">
                                <m:r>
                                  <a:rPr lang="en-US" smtClean="0">
                                    <a:latin typeface="Cambria Math"/>
                                  </a:rPr>
                                  <m:t> </m:t>
                                </m:r>
                                <m:sSub>
                                  <m:sSubPr>
                                    <m:ctrlPr>
                                      <a:rPr lang="en-US" i="1" smtClean="0">
                                        <a:latin typeface="Cambria Math"/>
                                      </a:rPr>
                                    </m:ctrlPr>
                                  </m:sSubPr>
                                  <m:e>
                                    <m:r>
                                      <a:rPr lang="en-US" smtClean="0">
                                        <a:latin typeface="Cambria Math"/>
                                      </a:rPr>
                                      <m:t>𝑓</m:t>
                                    </m:r>
                                  </m:e>
                                  <m:sub>
                                    <m:r>
                                      <a:rPr lang="en-US" smtClean="0">
                                        <a:latin typeface="Cambria Math"/>
                                      </a:rPr>
                                      <m:t>𝑖</m:t>
                                    </m:r>
                                  </m:sub>
                                </m:sSub>
                                <m:sSub>
                                  <m:sSubPr>
                                    <m:ctrlPr>
                                      <a:rPr lang="en-US" i="1" smtClean="0">
                                        <a:latin typeface="Cambria Math"/>
                                      </a:rPr>
                                    </m:ctrlPr>
                                  </m:sSubPr>
                                  <m:e>
                                    <m:r>
                                      <a:rPr lang="en-US" smtClean="0">
                                        <a:latin typeface="Cambria Math"/>
                                      </a:rPr>
                                      <m:t>𝑥</m:t>
                                    </m:r>
                                  </m:e>
                                  <m:sub>
                                    <m:r>
                                      <a:rPr lang="en-US" smtClean="0">
                                        <a:latin typeface="Cambria Math"/>
                                      </a:rPr>
                                      <m:t>𝑖</m:t>
                                    </m:r>
                                  </m:sub>
                                </m:sSub>
                              </m:oMath>
                            </m:oMathPara>
                          </a14:m>
                          <a:endParaRPr lang="en-US" dirty="0"/>
                        </a:p>
                      </a:txBody>
                      <a:tcPr/>
                    </a:tc>
                  </a:tr>
                  <a:tr h="448566">
                    <a:tc>
                      <a:txBody>
                        <a:bodyPr/>
                        <a:lstStyle/>
                        <a:p>
                          <a:r>
                            <a:rPr lang="bn-IN" dirty="0" smtClean="0"/>
                            <a:t> ১৬০ </a:t>
                          </a:r>
                          <a:endParaRPr lang="en-US" dirty="0"/>
                        </a:p>
                      </a:txBody>
                      <a:tcPr/>
                    </a:tc>
                  </a:tr>
                  <a:tr h="431706">
                    <a:tc>
                      <a:txBody>
                        <a:bodyPr/>
                        <a:lstStyle/>
                        <a:p>
                          <a:r>
                            <a:rPr lang="bn-IN" dirty="0" smtClean="0"/>
                            <a:t>২০৫ </a:t>
                          </a:r>
                          <a:endParaRPr lang="en-US" dirty="0"/>
                        </a:p>
                      </a:txBody>
                      <a:tcPr/>
                    </a:tc>
                  </a:tr>
                  <a:tr h="453141">
                    <a:tc>
                      <a:txBody>
                        <a:bodyPr/>
                        <a:lstStyle/>
                        <a:p>
                          <a:r>
                            <a:rPr lang="bn-IN" dirty="0" smtClean="0"/>
                            <a:t> ২৭০ </a:t>
                          </a:r>
                          <a:endParaRPr lang="en-US" dirty="0"/>
                        </a:p>
                      </a:txBody>
                      <a:tcPr/>
                    </a:tc>
                  </a:tr>
                  <a:tr h="439415">
                    <a:tc>
                      <a:txBody>
                        <a:bodyPr/>
                        <a:lstStyle/>
                        <a:p>
                          <a:r>
                            <a:rPr lang="bn-IN" dirty="0" smtClean="0"/>
                            <a:t> ১১২ </a:t>
                          </a:r>
                          <a:endParaRPr lang="en-US" dirty="0"/>
                        </a:p>
                      </a:txBody>
                      <a:tcPr/>
                    </a:tc>
                  </a:tr>
                  <a:tr h="512651">
                    <a:tc>
                      <a:txBody>
                        <a:bodyPr/>
                        <a:lstStyle/>
                        <a:p>
                          <a:r>
                            <a:rPr lang="bn-IN" dirty="0" smtClean="0"/>
                            <a:t> ২৫০ </a:t>
                          </a:r>
                          <a:endParaRPr lang="en-US" dirty="0"/>
                        </a:p>
                      </a:txBody>
                      <a:tcPr/>
                    </a:tc>
                  </a:tr>
                  <a:tr h="439415">
                    <a:tc>
                      <a:txBody>
                        <a:bodyPr/>
                        <a:lstStyle/>
                        <a:p>
                          <a:r>
                            <a:rPr lang="bn-IN" dirty="0" smtClean="0"/>
                            <a:t>৭৫ </a:t>
                          </a:r>
                          <a:endParaRPr lang="en-US" dirty="0"/>
                        </a:p>
                      </a:txBody>
                      <a:tcPr/>
                    </a:tc>
                  </a:tr>
                  <a:tr h="472322">
                    <a:tc>
                      <a:txBody>
                        <a:bodyPr/>
                        <a:lstStyle/>
                        <a:p>
                          <a:r>
                            <a:rPr lang="bn-IN" dirty="0" smtClean="0"/>
                            <a:t>১২০ </a:t>
                          </a:r>
                          <a:endParaRPr lang="en-US" dirty="0"/>
                        </a:p>
                      </a:txBody>
                      <a:tcPr/>
                    </a:tc>
                  </a:tr>
                  <a:tr h="431706">
                    <a:tc>
                      <a:txBody>
                        <a:bodyPr/>
                        <a:lstStyle/>
                        <a:p>
                          <a:r>
                            <a:rPr lang="bn-IN" dirty="0" smtClean="0"/>
                            <a:t>১২৬ </a:t>
                          </a:r>
                          <a:endParaRPr lang="en-US" dirty="0"/>
                        </a:p>
                      </a:txBody>
                      <a:tcPr/>
                    </a:tc>
                  </a:tr>
                  <a:tr h="436356">
                    <a:tc>
                      <a:txBody>
                        <a:bodyPr/>
                        <a:lstStyle/>
                        <a:p>
                          <a:r>
                            <a:rPr lang="bn-IN" dirty="0" smtClean="0"/>
                            <a:t>২২৪</a:t>
                          </a:r>
                          <a:endParaRPr lang="en-US" dirty="0"/>
                        </a:p>
                      </a:txBody>
                      <a:tcPr/>
                    </a:tc>
                  </a:tr>
                  <a:tr h="461849">
                    <a:tc>
                      <a:txBody>
                        <a:bodyPr/>
                        <a:lstStyle/>
                        <a:p>
                          <a:r>
                            <a:rPr lang="bn-IN" dirty="0" smtClean="0"/>
                            <a:t>১৮০ </a:t>
                          </a:r>
                          <a:endParaRPr lang="en-US"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92362227"/>
                  </p:ext>
                </p:extLst>
              </p:nvPr>
            </p:nvGraphicFramePr>
            <p:xfrm>
              <a:off x="2286000" y="304800"/>
              <a:ext cx="838200" cy="5186249"/>
            </p:xfrm>
            <a:graphic>
              <a:graphicData uri="http://schemas.openxmlformats.org/drawingml/2006/table">
                <a:tbl>
                  <a:tblPr firstRow="1" bandRow="1">
                    <a:tableStyleId>{68D230F3-CF80-4859-8CE7-A43EE81993B5}</a:tableStyleId>
                  </a:tblPr>
                  <a:tblGrid>
                    <a:gridCol w="838200"/>
                  </a:tblGrid>
                  <a:tr h="659122">
                    <a:tc>
                      <a:txBody>
                        <a:bodyPr/>
                        <a:lstStyle/>
                        <a:p>
                          <a:endParaRPr lang="en-US"/>
                        </a:p>
                      </a:txBody>
                      <a:tcPr>
                        <a:blipFill rotWithShape="1">
                          <a:blip r:embed="rId4"/>
                          <a:stretch>
                            <a:fillRect b="-687963"/>
                          </a:stretch>
                        </a:blipFill>
                      </a:tcPr>
                    </a:tc>
                  </a:tr>
                  <a:tr h="448566">
                    <a:tc>
                      <a:txBody>
                        <a:bodyPr/>
                        <a:lstStyle/>
                        <a:p>
                          <a:r>
                            <a:rPr lang="bn-IN" dirty="0" smtClean="0"/>
                            <a:t> ১৬০ </a:t>
                          </a:r>
                          <a:endParaRPr lang="en-US" dirty="0"/>
                        </a:p>
                      </a:txBody>
                      <a:tcPr/>
                    </a:tc>
                  </a:tr>
                  <a:tr h="431706">
                    <a:tc>
                      <a:txBody>
                        <a:bodyPr/>
                        <a:lstStyle/>
                        <a:p>
                          <a:r>
                            <a:rPr lang="bn-IN" dirty="0" smtClean="0"/>
                            <a:t>২০৫ </a:t>
                          </a:r>
                          <a:endParaRPr lang="en-US" dirty="0"/>
                        </a:p>
                      </a:txBody>
                      <a:tcPr/>
                    </a:tc>
                  </a:tr>
                  <a:tr h="453141">
                    <a:tc>
                      <a:txBody>
                        <a:bodyPr/>
                        <a:lstStyle/>
                        <a:p>
                          <a:r>
                            <a:rPr lang="bn-IN" dirty="0" smtClean="0"/>
                            <a:t> ২৭০ </a:t>
                          </a:r>
                          <a:endParaRPr lang="en-US" dirty="0"/>
                        </a:p>
                      </a:txBody>
                      <a:tcPr/>
                    </a:tc>
                  </a:tr>
                  <a:tr h="439415">
                    <a:tc>
                      <a:txBody>
                        <a:bodyPr/>
                        <a:lstStyle/>
                        <a:p>
                          <a:r>
                            <a:rPr lang="bn-IN" dirty="0" smtClean="0"/>
                            <a:t> ১১২ </a:t>
                          </a:r>
                          <a:endParaRPr lang="en-US" dirty="0"/>
                        </a:p>
                      </a:txBody>
                      <a:tcPr/>
                    </a:tc>
                  </a:tr>
                  <a:tr h="512651">
                    <a:tc>
                      <a:txBody>
                        <a:bodyPr/>
                        <a:lstStyle/>
                        <a:p>
                          <a:r>
                            <a:rPr lang="bn-IN" dirty="0" smtClean="0"/>
                            <a:t> ২৫০ </a:t>
                          </a:r>
                          <a:endParaRPr lang="en-US" dirty="0"/>
                        </a:p>
                      </a:txBody>
                      <a:tcPr/>
                    </a:tc>
                  </a:tr>
                  <a:tr h="439415">
                    <a:tc>
                      <a:txBody>
                        <a:bodyPr/>
                        <a:lstStyle/>
                        <a:p>
                          <a:r>
                            <a:rPr lang="bn-IN" dirty="0" smtClean="0"/>
                            <a:t>৭৫ </a:t>
                          </a:r>
                          <a:endParaRPr lang="en-US" dirty="0"/>
                        </a:p>
                      </a:txBody>
                      <a:tcPr/>
                    </a:tc>
                  </a:tr>
                  <a:tr h="472322">
                    <a:tc>
                      <a:txBody>
                        <a:bodyPr/>
                        <a:lstStyle/>
                        <a:p>
                          <a:r>
                            <a:rPr lang="bn-IN" dirty="0" smtClean="0"/>
                            <a:t>১২০ </a:t>
                          </a:r>
                          <a:endParaRPr lang="en-US" dirty="0"/>
                        </a:p>
                      </a:txBody>
                      <a:tcPr/>
                    </a:tc>
                  </a:tr>
                  <a:tr h="431706">
                    <a:tc>
                      <a:txBody>
                        <a:bodyPr/>
                        <a:lstStyle/>
                        <a:p>
                          <a:r>
                            <a:rPr lang="bn-IN" dirty="0" smtClean="0"/>
                            <a:t>১২৬ </a:t>
                          </a:r>
                          <a:endParaRPr lang="en-US" dirty="0"/>
                        </a:p>
                      </a:txBody>
                      <a:tcPr/>
                    </a:tc>
                  </a:tr>
                  <a:tr h="436356">
                    <a:tc>
                      <a:txBody>
                        <a:bodyPr/>
                        <a:lstStyle/>
                        <a:p>
                          <a:r>
                            <a:rPr lang="bn-IN" dirty="0" smtClean="0"/>
                            <a:t>২২৪</a:t>
                          </a:r>
                          <a:endParaRPr lang="en-US" dirty="0"/>
                        </a:p>
                      </a:txBody>
                      <a:tcPr/>
                    </a:tc>
                  </a:tr>
                  <a:tr h="461849">
                    <a:tc>
                      <a:txBody>
                        <a:bodyPr/>
                        <a:lstStyle/>
                        <a:p>
                          <a:r>
                            <a:rPr lang="bn-IN" dirty="0" smtClean="0"/>
                            <a:t>১৮০ </a:t>
                          </a:r>
                          <a:endParaRPr 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9174424"/>
                  </p:ext>
                </p:extLst>
              </p:nvPr>
            </p:nvGraphicFramePr>
            <p:xfrm>
              <a:off x="3200400" y="304800"/>
              <a:ext cx="4343400" cy="4267200"/>
            </p:xfrm>
            <a:graphic>
              <a:graphicData uri="http://schemas.openxmlformats.org/drawingml/2006/table">
                <a:tbl>
                  <a:tblPr firstRow="1" bandRow="1">
                    <a:tableStyleId>{5940675A-B579-460E-94D1-54222C63F5DA}</a:tableStyleId>
                  </a:tblPr>
                  <a:tblGrid>
                    <a:gridCol w="1219200"/>
                    <a:gridCol w="1676400"/>
                    <a:gridCol w="1447800"/>
                  </a:tblGrid>
                  <a:tr h="609600">
                    <a:tc>
                      <a:txBody>
                        <a:bodyPr/>
                        <a:lstStyle/>
                        <a:p>
                          <a:pPr algn="ctr"/>
                          <a:r>
                            <a:rPr lang="bn-IN" sz="2000" dirty="0" smtClean="0"/>
                            <a:t>শ্রেণি</a:t>
                          </a:r>
                          <a:r>
                            <a:rPr lang="bn-IN" sz="2000" baseline="0" dirty="0" smtClean="0"/>
                            <a:t> ব্যাপ্তি </a:t>
                          </a:r>
                          <a:endParaRPr lang="en-US" sz="2000" dirty="0">
                            <a:latin typeface="NikoshBAN" pitchFamily="2" charset="0"/>
                            <a:cs typeface="NikoshBAN" pitchFamily="2" charset="0"/>
                          </a:endParaRPr>
                        </a:p>
                      </a:txBody>
                      <a:tcPr anchor="ctr"/>
                    </a:tc>
                    <a:tc>
                      <a:txBody>
                        <a:bodyPr/>
                        <a:lstStyle/>
                        <a:p>
                          <a:r>
                            <a:rPr lang="bn-IN" sz="1800" dirty="0" smtClean="0"/>
                            <a:t>শ্রেণি</a:t>
                          </a:r>
                          <a:r>
                            <a:rPr lang="bn-IN" sz="1800" baseline="0" dirty="0" smtClean="0"/>
                            <a:t> মধ্যমান </a:t>
                          </a:r>
                          <a14:m>
                            <m:oMath xmlns:m="http://schemas.openxmlformats.org/officeDocument/2006/math">
                              <m:sSub>
                                <m:sSubPr>
                                  <m:ctrlPr>
                                    <a:rPr lang="bn-IN" sz="1800" i="1" baseline="0" smtClean="0">
                                      <a:latin typeface="Cambria Math"/>
                                    </a:rPr>
                                  </m:ctrlPr>
                                </m:sSubPr>
                                <m:e>
                                  <m:r>
                                    <a:rPr lang="en-US" sz="1800" baseline="0" smtClean="0">
                                      <a:latin typeface="Cambria Math"/>
                                    </a:rPr>
                                    <m:t>𝑥</m:t>
                                  </m:r>
                                </m:e>
                                <m:sub>
                                  <m:r>
                                    <a:rPr lang="en-US" sz="1800" baseline="0" smtClean="0">
                                      <a:latin typeface="Cambria Math"/>
                                    </a:rPr>
                                    <m:t>𝑖</m:t>
                                  </m:r>
                                </m:sub>
                              </m:sSub>
                            </m:oMath>
                          </a14:m>
                          <a:endParaRPr lang="bn-IN" sz="1800" baseline="0" dirty="0" smtClean="0"/>
                        </a:p>
                        <a:p>
                          <a:r>
                            <a:rPr lang="bn-IN" sz="1600" baseline="0" dirty="0" smtClean="0"/>
                            <a:t>       </a:t>
                          </a:r>
                          <a:endParaRPr lang="en-US" sz="1600" dirty="0"/>
                        </a:p>
                      </a:txBody>
                      <a:tcPr anchor="ctr" anchorCtr="1"/>
                    </a:tc>
                    <a:tc>
                      <a:txBody>
                        <a:bodyPr/>
                        <a:lstStyle/>
                        <a:p>
                          <a:r>
                            <a:rPr lang="bn-IN" sz="2000" dirty="0" smtClean="0"/>
                            <a:t>গণসংখ্যা</a:t>
                          </a:r>
                          <a:r>
                            <a:rPr lang="en-US" sz="2000" dirty="0" smtClean="0"/>
                            <a:t> </a:t>
                          </a:r>
                          <a14:m>
                            <m:oMath xmlns:m="http://schemas.openxmlformats.org/officeDocument/2006/math">
                              <m:r>
                                <a:rPr lang="en-US" sz="2000" smtClean="0">
                                  <a:latin typeface="Cambria Math"/>
                                </a:rPr>
                                <m:t> </m:t>
                              </m:r>
                              <m:sSub>
                                <m:sSubPr>
                                  <m:ctrlPr>
                                    <a:rPr lang="en-US" sz="2000" i="1" smtClean="0">
                                      <a:latin typeface="Cambria Math"/>
                                    </a:rPr>
                                  </m:ctrlPr>
                                </m:sSubPr>
                                <m:e>
                                  <m:r>
                                    <a:rPr lang="en-US" sz="2000" smtClean="0">
                                      <a:latin typeface="Cambria Math"/>
                                    </a:rPr>
                                    <m:t>𝑓</m:t>
                                  </m:r>
                                </m:e>
                                <m:sub>
                                  <m:r>
                                    <a:rPr lang="en-US" sz="2000" smtClean="0">
                                      <a:latin typeface="Cambria Math"/>
                                    </a:rPr>
                                    <m:t>𝑖</m:t>
                                  </m:r>
                                </m:sub>
                              </m:sSub>
                            </m:oMath>
                          </a14:m>
                          <a:r>
                            <a:rPr lang="bn-IN" baseline="0" dirty="0" smtClean="0"/>
                            <a:t> </a:t>
                          </a:r>
                          <a:endParaRPr lang="en-US" dirty="0"/>
                        </a:p>
                      </a:txBody>
                      <a:tcPr anchor="ctr"/>
                    </a:tc>
                  </a:tr>
                  <a:tr h="484909">
                    <a:tc>
                      <a:txBody>
                        <a:bodyPr/>
                        <a:lstStyle/>
                        <a:p>
                          <a:pPr algn="ctr"/>
                          <a:r>
                            <a:rPr lang="bn-IN" sz="2000" dirty="0" smtClean="0"/>
                            <a:t>২১----৩০</a:t>
                          </a:r>
                          <a:endParaRPr lang="en-US" sz="2000" dirty="0">
                            <a:latin typeface="NikoshBAN" pitchFamily="2" charset="0"/>
                            <a:cs typeface="NikoshBAN" pitchFamily="2" charset="0"/>
                          </a:endParaRPr>
                        </a:p>
                      </a:txBody>
                      <a:tcPr/>
                    </a:tc>
                    <a:tc>
                      <a:txBody>
                        <a:bodyPr/>
                        <a:lstStyle/>
                        <a:p>
                          <a:pPr algn="ctr"/>
                          <a:endParaRPr lang="en-US" sz="2000" dirty="0">
                            <a:latin typeface="NikoshBAN" pitchFamily="2" charset="0"/>
                            <a:cs typeface="NikoshBAN" pitchFamily="2" charset="0"/>
                          </a:endParaRPr>
                        </a:p>
                      </a:txBody>
                      <a:tcPr/>
                    </a:tc>
                    <a:tc>
                      <a:txBody>
                        <a:bodyPr/>
                        <a:lstStyle/>
                        <a:p>
                          <a:pPr algn="ctr"/>
                          <a:r>
                            <a:rPr lang="bn-IN" sz="2000" dirty="0" smtClean="0"/>
                            <a:t> ৪ </a:t>
                          </a:r>
                          <a:endParaRPr lang="en-US" sz="2000" dirty="0">
                            <a:latin typeface="NikoshBAN" pitchFamily="2" charset="0"/>
                            <a:cs typeface="NikoshBAN" pitchFamily="2" charset="0"/>
                          </a:endParaRPr>
                        </a:p>
                      </a:txBody>
                      <a:tcPr/>
                    </a:tc>
                  </a:tr>
                  <a:tr h="484909">
                    <a:tc>
                      <a:txBody>
                        <a:bodyPr/>
                        <a:lstStyle/>
                        <a:p>
                          <a:pPr algn="ctr"/>
                          <a:r>
                            <a:rPr lang="bn-IN" sz="2000" dirty="0" smtClean="0"/>
                            <a:t>৩১----৪০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৭ </a:t>
                          </a:r>
                          <a:endParaRPr lang="en-US" sz="2000" dirty="0">
                            <a:latin typeface="NikoshBAN" pitchFamily="2" charset="0"/>
                            <a:cs typeface="NikoshBAN" pitchFamily="2" charset="0"/>
                          </a:endParaRPr>
                        </a:p>
                      </a:txBody>
                      <a:tcPr/>
                    </a:tc>
                  </a:tr>
                  <a:tr h="484909">
                    <a:tc>
                      <a:txBody>
                        <a:bodyPr/>
                        <a:lstStyle/>
                        <a:p>
                          <a:pPr algn="ctr"/>
                          <a:r>
                            <a:rPr lang="bn-IN" sz="2000" dirty="0" smtClean="0"/>
                            <a:t>৪১----৫০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৯ </a:t>
                          </a:r>
                          <a:endParaRPr lang="en-US" sz="2000" dirty="0">
                            <a:latin typeface="NikoshBAN" pitchFamily="2" charset="0"/>
                            <a:cs typeface="NikoshBAN" pitchFamily="2" charset="0"/>
                          </a:endParaRPr>
                        </a:p>
                      </a:txBody>
                      <a:tcPr/>
                    </a:tc>
                  </a:tr>
                  <a:tr h="484909">
                    <a:tc>
                      <a:txBody>
                        <a:bodyPr/>
                        <a:lstStyle/>
                        <a:p>
                          <a:pPr algn="ctr"/>
                          <a:r>
                            <a:rPr lang="bn-IN" sz="2000" dirty="0" smtClean="0"/>
                            <a:t>৫১----৬০</a:t>
                          </a:r>
                          <a:r>
                            <a:rPr lang="bn-IN" sz="2000" baseline="0" dirty="0" smtClean="0"/>
                            <a:t> </a:t>
                          </a:r>
                          <a:endParaRPr lang="bn-IN" sz="2000" baseline="0" dirty="0" smtClean="0">
                            <a:latin typeface="NikoshBAN" pitchFamily="2" charset="0"/>
                            <a:cs typeface="NikoshBAN" pitchFamily="2" charset="0"/>
                          </a:endParaRPr>
                        </a:p>
                      </a:txBody>
                      <a:tcPr/>
                    </a:tc>
                    <a:tc>
                      <a:txBody>
                        <a:bodyPr/>
                        <a:lstStyle/>
                        <a:p>
                          <a:pPr algn="ctr"/>
                          <a:endParaRPr lang="en-US" sz="2000" dirty="0">
                            <a:latin typeface="NikoshBAN" pitchFamily="2" charset="0"/>
                            <a:cs typeface="NikoshBAN" pitchFamily="2" charset="0"/>
                          </a:endParaRPr>
                        </a:p>
                      </a:txBody>
                      <a:tcPr/>
                    </a:tc>
                    <a:tc>
                      <a:txBody>
                        <a:bodyPr/>
                        <a:lstStyle/>
                        <a:p>
                          <a:pPr algn="ctr"/>
                          <a:r>
                            <a:rPr lang="bn-IN" sz="2000" dirty="0" smtClean="0"/>
                            <a:t>১০ </a:t>
                          </a:r>
                          <a:endParaRPr lang="en-US" sz="2000" dirty="0">
                            <a:latin typeface="NikoshBAN" pitchFamily="2" charset="0"/>
                            <a:cs typeface="NikoshBAN" pitchFamily="2" charset="0"/>
                          </a:endParaRPr>
                        </a:p>
                      </a:txBody>
                      <a:tcPr/>
                    </a:tc>
                  </a:tr>
                  <a:tr h="453044">
                    <a:tc>
                      <a:txBody>
                        <a:bodyPr/>
                        <a:lstStyle/>
                        <a:p>
                          <a:pPr algn="ctr"/>
                          <a:r>
                            <a:rPr lang="bn-IN" sz="2000" dirty="0" smtClean="0"/>
                            <a:t>৬১----৭০</a:t>
                          </a:r>
                          <a:r>
                            <a:rPr lang="bn-IN" sz="2000" baseline="0" dirty="0" smtClean="0"/>
                            <a:t>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৫ </a:t>
                          </a:r>
                          <a:endParaRPr lang="en-US" sz="2000" dirty="0">
                            <a:latin typeface="NikoshBAN" pitchFamily="2" charset="0"/>
                            <a:cs typeface="NikoshBAN" pitchFamily="2" charset="0"/>
                          </a:endParaRPr>
                        </a:p>
                      </a:txBody>
                      <a:tcPr/>
                    </a:tc>
                  </a:tr>
                  <a:tr h="533400">
                    <a:tc>
                      <a:txBody>
                        <a:bodyPr/>
                        <a:lstStyle/>
                        <a:p>
                          <a:pPr algn="ctr"/>
                          <a:r>
                            <a:rPr lang="bn-IN" sz="2000" dirty="0" smtClean="0"/>
                            <a:t>৭১--- ৮০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৩ </a:t>
                          </a:r>
                          <a:endParaRPr lang="en-US" sz="2000" dirty="0">
                            <a:latin typeface="NikoshBAN" pitchFamily="2" charset="0"/>
                            <a:cs typeface="NikoshBAN" pitchFamily="2" charset="0"/>
                          </a:endParaRPr>
                        </a:p>
                      </a:txBody>
                      <a:tcPr/>
                    </a:tc>
                  </a:tr>
                  <a:tr h="457200">
                    <a:tc>
                      <a:txBody>
                        <a:bodyPr/>
                        <a:lstStyle/>
                        <a:p>
                          <a:pPr algn="ctr"/>
                          <a:r>
                            <a:rPr lang="bn-IN" dirty="0" smtClean="0"/>
                            <a:t>৮১----৯০ </a:t>
                          </a:r>
                          <a:endParaRPr lang="en-US" dirty="0">
                            <a:latin typeface="NikoshBAN" pitchFamily="2" charset="0"/>
                            <a:cs typeface="NikoshBAN" pitchFamily="2" charset="0"/>
                          </a:endParaRPr>
                        </a:p>
                      </a:txBody>
                      <a:tcPr/>
                    </a:tc>
                    <a:tc>
                      <a:txBody>
                        <a:bodyPr/>
                        <a:lstStyle/>
                        <a:p>
                          <a:pPr algn="ctr"/>
                          <a:endParaRPr lang="en-US">
                            <a:latin typeface="NikoshBAN" pitchFamily="2" charset="0"/>
                            <a:cs typeface="NikoshBAN" pitchFamily="2" charset="0"/>
                          </a:endParaRPr>
                        </a:p>
                      </a:txBody>
                      <a:tcPr/>
                    </a:tc>
                    <a:tc>
                      <a:txBody>
                        <a:bodyPr/>
                        <a:lstStyle/>
                        <a:p>
                          <a:pPr algn="ctr"/>
                          <a:r>
                            <a:rPr lang="bn-IN" dirty="0" smtClean="0"/>
                            <a:t>২ </a:t>
                          </a:r>
                          <a:endParaRPr lang="en-US" dirty="0">
                            <a:latin typeface="NikoshBAN" pitchFamily="2" charset="0"/>
                            <a:cs typeface="NikoshBAN" pitchFamily="2" charset="0"/>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9174424"/>
                  </p:ext>
                </p:extLst>
              </p:nvPr>
            </p:nvGraphicFramePr>
            <p:xfrm>
              <a:off x="3200400" y="304800"/>
              <a:ext cx="4343400" cy="4267200"/>
            </p:xfrm>
            <a:graphic>
              <a:graphicData uri="http://schemas.openxmlformats.org/drawingml/2006/table">
                <a:tbl>
                  <a:tblPr firstRow="1" bandRow="1">
                    <a:tableStyleId>{5940675A-B579-460E-94D1-54222C63F5DA}</a:tableStyleId>
                  </a:tblPr>
                  <a:tblGrid>
                    <a:gridCol w="1219200"/>
                    <a:gridCol w="1676400"/>
                    <a:gridCol w="1447800"/>
                  </a:tblGrid>
                  <a:tr h="883920">
                    <a:tc>
                      <a:txBody>
                        <a:bodyPr/>
                        <a:lstStyle/>
                        <a:p>
                          <a:pPr algn="ctr"/>
                          <a:r>
                            <a:rPr lang="bn-IN" sz="2000" dirty="0" smtClean="0"/>
                            <a:t>শ্রেণি</a:t>
                          </a:r>
                          <a:r>
                            <a:rPr lang="bn-IN" sz="2000" baseline="0" dirty="0" smtClean="0"/>
                            <a:t> ব্যাপ্তি </a:t>
                          </a:r>
                          <a:endParaRPr lang="en-US" sz="2000" dirty="0">
                            <a:latin typeface="NikoshBAN" pitchFamily="2" charset="0"/>
                            <a:cs typeface="NikoshBAN" pitchFamily="2" charset="0"/>
                          </a:endParaRPr>
                        </a:p>
                      </a:txBody>
                      <a:tcPr anchor="ctr"/>
                    </a:tc>
                    <a:tc>
                      <a:txBody>
                        <a:bodyPr/>
                        <a:lstStyle/>
                        <a:p>
                          <a:endParaRPr lang="en-US"/>
                        </a:p>
                      </a:txBody>
                      <a:tcPr anchor="ctr" anchorCtr="1">
                        <a:blipFill rotWithShape="1">
                          <a:blip r:embed="rId5"/>
                          <a:stretch>
                            <a:fillRect l="-72727" t="-3448" r="-86545" b="-382759"/>
                          </a:stretch>
                        </a:blipFill>
                      </a:tcPr>
                    </a:tc>
                    <a:tc>
                      <a:txBody>
                        <a:bodyPr/>
                        <a:lstStyle/>
                        <a:p>
                          <a:endParaRPr lang="en-US"/>
                        </a:p>
                      </a:txBody>
                      <a:tcPr anchor="ctr">
                        <a:blipFill rotWithShape="1">
                          <a:blip r:embed="rId5"/>
                          <a:stretch>
                            <a:fillRect l="-199580" t="-3448" b="-382759"/>
                          </a:stretch>
                        </a:blipFill>
                      </a:tcPr>
                    </a:tc>
                  </a:tr>
                  <a:tr h="484909">
                    <a:tc>
                      <a:txBody>
                        <a:bodyPr/>
                        <a:lstStyle/>
                        <a:p>
                          <a:pPr algn="ctr"/>
                          <a:r>
                            <a:rPr lang="bn-IN" sz="2000" dirty="0" smtClean="0"/>
                            <a:t>২১----৩০</a:t>
                          </a:r>
                          <a:endParaRPr lang="en-US" sz="2000" dirty="0">
                            <a:latin typeface="NikoshBAN" pitchFamily="2" charset="0"/>
                            <a:cs typeface="NikoshBAN" pitchFamily="2" charset="0"/>
                          </a:endParaRPr>
                        </a:p>
                      </a:txBody>
                      <a:tcPr/>
                    </a:tc>
                    <a:tc>
                      <a:txBody>
                        <a:bodyPr/>
                        <a:lstStyle/>
                        <a:p>
                          <a:pPr algn="ctr"/>
                          <a:endParaRPr lang="en-US" sz="2000" dirty="0">
                            <a:latin typeface="NikoshBAN" pitchFamily="2" charset="0"/>
                            <a:cs typeface="NikoshBAN" pitchFamily="2" charset="0"/>
                          </a:endParaRPr>
                        </a:p>
                      </a:txBody>
                      <a:tcPr/>
                    </a:tc>
                    <a:tc>
                      <a:txBody>
                        <a:bodyPr/>
                        <a:lstStyle/>
                        <a:p>
                          <a:pPr algn="ctr"/>
                          <a:r>
                            <a:rPr lang="bn-IN" sz="2000" dirty="0" smtClean="0"/>
                            <a:t> ৪ </a:t>
                          </a:r>
                          <a:endParaRPr lang="en-US" sz="2000" dirty="0">
                            <a:latin typeface="NikoshBAN" pitchFamily="2" charset="0"/>
                            <a:cs typeface="NikoshBAN" pitchFamily="2" charset="0"/>
                          </a:endParaRPr>
                        </a:p>
                      </a:txBody>
                      <a:tcPr/>
                    </a:tc>
                  </a:tr>
                  <a:tr h="484909">
                    <a:tc>
                      <a:txBody>
                        <a:bodyPr/>
                        <a:lstStyle/>
                        <a:p>
                          <a:pPr algn="ctr"/>
                          <a:r>
                            <a:rPr lang="bn-IN" sz="2000" dirty="0" smtClean="0"/>
                            <a:t>৩১----৪০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৭ </a:t>
                          </a:r>
                          <a:endParaRPr lang="en-US" sz="2000" dirty="0">
                            <a:latin typeface="NikoshBAN" pitchFamily="2" charset="0"/>
                            <a:cs typeface="NikoshBAN" pitchFamily="2" charset="0"/>
                          </a:endParaRPr>
                        </a:p>
                      </a:txBody>
                      <a:tcPr/>
                    </a:tc>
                  </a:tr>
                  <a:tr h="484909">
                    <a:tc>
                      <a:txBody>
                        <a:bodyPr/>
                        <a:lstStyle/>
                        <a:p>
                          <a:pPr algn="ctr"/>
                          <a:r>
                            <a:rPr lang="bn-IN" sz="2000" dirty="0" smtClean="0"/>
                            <a:t>৪১----৫০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৯ </a:t>
                          </a:r>
                          <a:endParaRPr lang="en-US" sz="2000" dirty="0">
                            <a:latin typeface="NikoshBAN" pitchFamily="2" charset="0"/>
                            <a:cs typeface="NikoshBAN" pitchFamily="2" charset="0"/>
                          </a:endParaRPr>
                        </a:p>
                      </a:txBody>
                      <a:tcPr/>
                    </a:tc>
                  </a:tr>
                  <a:tr h="484909">
                    <a:tc>
                      <a:txBody>
                        <a:bodyPr/>
                        <a:lstStyle/>
                        <a:p>
                          <a:pPr algn="ctr"/>
                          <a:r>
                            <a:rPr lang="bn-IN" sz="2000" dirty="0" smtClean="0"/>
                            <a:t>৫১----৬০</a:t>
                          </a:r>
                          <a:r>
                            <a:rPr lang="bn-IN" sz="2000" baseline="0" dirty="0" smtClean="0"/>
                            <a:t> </a:t>
                          </a:r>
                          <a:endParaRPr lang="bn-IN" sz="2000" baseline="0" dirty="0" smtClean="0">
                            <a:latin typeface="NikoshBAN" pitchFamily="2" charset="0"/>
                            <a:cs typeface="NikoshBAN" pitchFamily="2" charset="0"/>
                          </a:endParaRPr>
                        </a:p>
                      </a:txBody>
                      <a:tcPr/>
                    </a:tc>
                    <a:tc>
                      <a:txBody>
                        <a:bodyPr/>
                        <a:lstStyle/>
                        <a:p>
                          <a:pPr algn="ctr"/>
                          <a:endParaRPr lang="en-US" sz="2000" dirty="0">
                            <a:latin typeface="NikoshBAN" pitchFamily="2" charset="0"/>
                            <a:cs typeface="NikoshBAN" pitchFamily="2" charset="0"/>
                          </a:endParaRPr>
                        </a:p>
                      </a:txBody>
                      <a:tcPr/>
                    </a:tc>
                    <a:tc>
                      <a:txBody>
                        <a:bodyPr/>
                        <a:lstStyle/>
                        <a:p>
                          <a:pPr algn="ctr"/>
                          <a:r>
                            <a:rPr lang="bn-IN" sz="2000" dirty="0" smtClean="0"/>
                            <a:t>১০ </a:t>
                          </a:r>
                          <a:endParaRPr lang="en-US" sz="2000" dirty="0">
                            <a:latin typeface="NikoshBAN" pitchFamily="2" charset="0"/>
                            <a:cs typeface="NikoshBAN" pitchFamily="2" charset="0"/>
                          </a:endParaRPr>
                        </a:p>
                      </a:txBody>
                      <a:tcPr/>
                    </a:tc>
                  </a:tr>
                  <a:tr h="453044">
                    <a:tc>
                      <a:txBody>
                        <a:bodyPr/>
                        <a:lstStyle/>
                        <a:p>
                          <a:pPr algn="ctr"/>
                          <a:r>
                            <a:rPr lang="bn-IN" sz="2000" dirty="0" smtClean="0"/>
                            <a:t>৬১----৭০</a:t>
                          </a:r>
                          <a:r>
                            <a:rPr lang="bn-IN" sz="2000" baseline="0" dirty="0" smtClean="0"/>
                            <a:t>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৫ </a:t>
                          </a:r>
                          <a:endParaRPr lang="en-US" sz="2000" dirty="0">
                            <a:latin typeface="NikoshBAN" pitchFamily="2" charset="0"/>
                            <a:cs typeface="NikoshBAN" pitchFamily="2" charset="0"/>
                          </a:endParaRPr>
                        </a:p>
                      </a:txBody>
                      <a:tcPr/>
                    </a:tc>
                  </a:tr>
                  <a:tr h="533400">
                    <a:tc>
                      <a:txBody>
                        <a:bodyPr/>
                        <a:lstStyle/>
                        <a:p>
                          <a:pPr algn="ctr"/>
                          <a:r>
                            <a:rPr lang="bn-IN" sz="2000" dirty="0" smtClean="0"/>
                            <a:t>৭১--- ৮০ </a:t>
                          </a:r>
                          <a:endParaRPr lang="en-US" sz="2000" dirty="0">
                            <a:latin typeface="NikoshBAN" pitchFamily="2" charset="0"/>
                            <a:cs typeface="NikoshBAN" pitchFamily="2" charset="0"/>
                          </a:endParaRPr>
                        </a:p>
                      </a:txBody>
                      <a:tcPr/>
                    </a:tc>
                    <a:tc>
                      <a:txBody>
                        <a:bodyPr/>
                        <a:lstStyle/>
                        <a:p>
                          <a:pPr algn="ctr"/>
                          <a:endParaRPr lang="en-US" sz="2000">
                            <a:latin typeface="NikoshBAN" pitchFamily="2" charset="0"/>
                            <a:cs typeface="NikoshBAN" pitchFamily="2" charset="0"/>
                          </a:endParaRPr>
                        </a:p>
                      </a:txBody>
                      <a:tcPr/>
                    </a:tc>
                    <a:tc>
                      <a:txBody>
                        <a:bodyPr/>
                        <a:lstStyle/>
                        <a:p>
                          <a:pPr algn="ctr"/>
                          <a:r>
                            <a:rPr lang="bn-IN" sz="2000" dirty="0" smtClean="0"/>
                            <a:t>৩ </a:t>
                          </a:r>
                          <a:endParaRPr lang="en-US" sz="2000" dirty="0">
                            <a:latin typeface="NikoshBAN" pitchFamily="2" charset="0"/>
                            <a:cs typeface="NikoshBAN" pitchFamily="2" charset="0"/>
                          </a:endParaRPr>
                        </a:p>
                      </a:txBody>
                      <a:tcPr/>
                    </a:tc>
                  </a:tr>
                  <a:tr h="457200">
                    <a:tc>
                      <a:txBody>
                        <a:bodyPr/>
                        <a:lstStyle/>
                        <a:p>
                          <a:pPr algn="ctr"/>
                          <a:r>
                            <a:rPr lang="bn-IN" dirty="0" smtClean="0"/>
                            <a:t>৮১----৯০ </a:t>
                          </a:r>
                          <a:endParaRPr lang="en-US" dirty="0">
                            <a:latin typeface="NikoshBAN" pitchFamily="2" charset="0"/>
                            <a:cs typeface="NikoshBAN" pitchFamily="2" charset="0"/>
                          </a:endParaRPr>
                        </a:p>
                      </a:txBody>
                      <a:tcPr/>
                    </a:tc>
                    <a:tc>
                      <a:txBody>
                        <a:bodyPr/>
                        <a:lstStyle/>
                        <a:p>
                          <a:pPr algn="ctr"/>
                          <a:endParaRPr lang="en-US">
                            <a:latin typeface="NikoshBAN" pitchFamily="2" charset="0"/>
                            <a:cs typeface="NikoshBAN" pitchFamily="2" charset="0"/>
                          </a:endParaRPr>
                        </a:p>
                      </a:txBody>
                      <a:tcPr/>
                    </a:tc>
                    <a:tc>
                      <a:txBody>
                        <a:bodyPr/>
                        <a:lstStyle/>
                        <a:p>
                          <a:pPr algn="ctr"/>
                          <a:r>
                            <a:rPr lang="bn-IN" dirty="0" smtClean="0"/>
                            <a:t>২ </a:t>
                          </a:r>
                          <a:endParaRPr lang="en-US" dirty="0">
                            <a:latin typeface="NikoshBAN" pitchFamily="2" charset="0"/>
                            <a:cs typeface="NikoshBAN" pitchFamily="2" charset="0"/>
                          </a:endParaRPr>
                        </a:p>
                      </a:txBody>
                      <a:tcPr/>
                    </a:tc>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2724414499"/>
              </p:ext>
            </p:extLst>
          </p:nvPr>
        </p:nvGraphicFramePr>
        <p:xfrm>
          <a:off x="4410075" y="1181100"/>
          <a:ext cx="1676400" cy="3390900"/>
        </p:xfrm>
        <a:graphic>
          <a:graphicData uri="http://schemas.openxmlformats.org/drawingml/2006/table">
            <a:tbl>
              <a:tblPr firstRow="1" bandRow="1">
                <a:tableStyleId>{5940675A-B579-460E-94D1-54222C63F5DA}</a:tableStyleId>
              </a:tblPr>
              <a:tblGrid>
                <a:gridCol w="1676400"/>
              </a:tblGrid>
              <a:tr h="495300">
                <a:tc>
                  <a:txBody>
                    <a:bodyPr/>
                    <a:lstStyle/>
                    <a:p>
                      <a:pPr algn="ctr"/>
                      <a:r>
                        <a:rPr lang="bn-IN" sz="2000" dirty="0" smtClean="0">
                          <a:latin typeface="NikoshBAN" pitchFamily="2" charset="0"/>
                          <a:cs typeface="NikoshBAN" pitchFamily="2" charset="0"/>
                        </a:rPr>
                        <a:t> ২৫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tc>
              </a:tr>
              <a:tr h="495300">
                <a:tc>
                  <a:txBody>
                    <a:bodyPr/>
                    <a:lstStyle/>
                    <a:p>
                      <a:pPr algn="ctr"/>
                      <a:r>
                        <a:rPr lang="bn-IN" sz="2000" dirty="0" smtClean="0">
                          <a:latin typeface="NikoshBAN" pitchFamily="2" charset="0"/>
                          <a:cs typeface="NikoshBAN" pitchFamily="2" charset="0"/>
                        </a:rPr>
                        <a:t> ৩৫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95300">
                <a:tc>
                  <a:txBody>
                    <a:bodyPr/>
                    <a:lstStyle/>
                    <a:p>
                      <a:pPr algn="ctr"/>
                      <a:r>
                        <a:rPr lang="bn-IN" sz="2000" dirty="0" smtClean="0">
                          <a:latin typeface="NikoshBAN" pitchFamily="2" charset="0"/>
                          <a:cs typeface="NikoshBAN" pitchFamily="2" charset="0"/>
                        </a:rPr>
                        <a:t>৪৫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53147">
                <a:tc>
                  <a:txBody>
                    <a:bodyPr/>
                    <a:lstStyle/>
                    <a:p>
                      <a:pPr algn="ctr"/>
                      <a:r>
                        <a:rPr lang="bn-IN" sz="2000" dirty="0" smtClean="0">
                          <a:latin typeface="NikoshBAN" pitchFamily="2" charset="0"/>
                          <a:cs typeface="NikoshBAN" pitchFamily="2" charset="0"/>
                        </a:rPr>
                        <a:t>৫৫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57200">
                <a:tc>
                  <a:txBody>
                    <a:bodyPr/>
                    <a:lstStyle/>
                    <a:p>
                      <a:pPr algn="ctr"/>
                      <a:r>
                        <a:rPr lang="bn-IN" sz="2000" dirty="0" smtClean="0">
                          <a:latin typeface="NikoshBAN" pitchFamily="2" charset="0"/>
                          <a:cs typeface="NikoshBAN" pitchFamily="2" charset="0"/>
                        </a:rPr>
                        <a:t>৬৫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33400">
                <a:tc>
                  <a:txBody>
                    <a:bodyPr/>
                    <a:lstStyle/>
                    <a:p>
                      <a:pPr algn="ctr"/>
                      <a:r>
                        <a:rPr lang="bn-IN" sz="2000" dirty="0" smtClean="0">
                          <a:latin typeface="NikoshBAN" pitchFamily="2" charset="0"/>
                          <a:cs typeface="NikoshBAN" pitchFamily="2" charset="0"/>
                        </a:rPr>
                        <a:t>৭৫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61253">
                <a:tc>
                  <a:txBody>
                    <a:bodyPr/>
                    <a:lstStyle/>
                    <a:p>
                      <a:pPr algn="ctr"/>
                      <a:r>
                        <a:rPr lang="bn-IN" sz="2000" dirty="0" smtClean="0">
                          <a:latin typeface="NikoshBAN" pitchFamily="2" charset="0"/>
                          <a:cs typeface="NikoshBAN" pitchFamily="2" charset="0"/>
                        </a:rPr>
                        <a:t>৮৫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bl>
          </a:graphicData>
        </a:graphic>
      </p:graphicFrame>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19092386"/>
                  </p:ext>
                </p:extLst>
              </p:nvPr>
            </p:nvGraphicFramePr>
            <p:xfrm>
              <a:off x="7543800" y="304801"/>
              <a:ext cx="1428750" cy="4267199"/>
            </p:xfrm>
            <a:graphic>
              <a:graphicData uri="http://schemas.openxmlformats.org/drawingml/2006/table">
                <a:tbl>
                  <a:tblPr firstRow="1" bandRow="1">
                    <a:tableStyleId>{5940675A-B579-460E-94D1-54222C63F5DA}</a:tableStyleId>
                  </a:tblPr>
                  <a:tblGrid>
                    <a:gridCol w="1428750"/>
                  </a:tblGrid>
                  <a:tr h="898358">
                    <a:tc>
                      <a:txBody>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sSub>
                                  <m:sSubPr>
                                    <m:ctrlPr>
                                      <a:rPr lang="en-US" sz="2000" b="0" i="1" smtClean="0">
                                        <a:latin typeface="Cambria Math"/>
                                      </a:rPr>
                                    </m:ctrlPr>
                                  </m:sSubPr>
                                  <m:e>
                                    <m:r>
                                      <a:rPr lang="en-US" sz="2000" b="0" i="1" smtClean="0">
                                        <a:latin typeface="Cambria Math"/>
                                      </a:rPr>
                                      <m:t>𝑓</m:t>
                                    </m:r>
                                  </m:e>
                                  <m:sub>
                                    <m:r>
                                      <a:rPr lang="en-US" sz="2000" b="0" i="1" smtClean="0">
                                        <a:latin typeface="Cambria Math"/>
                                      </a:rPr>
                                      <m:t>𝑖</m:t>
                                    </m:r>
                                  </m:sub>
                                </m:sSub>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𝑖</m:t>
                                    </m:r>
                                  </m:sub>
                                </m:sSub>
                              </m:oMath>
                            </m:oMathPara>
                          </a14:m>
                          <a:endParaRPr lang="en-US" sz="2000" dirty="0">
                            <a:latin typeface="NikoshBAN" pitchFamily="2" charset="0"/>
                            <a:cs typeface="NikoshBAN" pitchFamily="2" charset="0"/>
                          </a:endParaRPr>
                        </a:p>
                      </a:txBody>
                      <a:tcPr anchor="ctr"/>
                    </a:tc>
                  </a:tr>
                  <a:tr h="449179">
                    <a:tc>
                      <a:txBody>
                        <a:bodyPr/>
                        <a:lstStyle/>
                        <a:p>
                          <a:pPr algn="ctr"/>
                          <a:r>
                            <a:rPr lang="bn-IN" sz="2000" dirty="0" smtClean="0">
                              <a:latin typeface="NikoshBAN" pitchFamily="2" charset="0"/>
                              <a:cs typeface="NikoshBAN" pitchFamily="2" charset="0"/>
                            </a:rPr>
                            <a:t>১০২</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24042">
                    <a:tc>
                      <a:txBody>
                        <a:bodyPr/>
                        <a:lstStyle/>
                        <a:p>
                          <a:pPr algn="ctr"/>
                          <a:r>
                            <a:rPr lang="bn-IN" sz="2000" dirty="0" smtClean="0">
                              <a:latin typeface="NikoshBAN" pitchFamily="2" charset="0"/>
                              <a:cs typeface="NikoshBAN" pitchFamily="2" charset="0"/>
                            </a:rPr>
                            <a:t>২৪৫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49179">
                    <a:tc>
                      <a:txBody>
                        <a:bodyPr/>
                        <a:lstStyle/>
                        <a:p>
                          <a:pPr algn="ctr"/>
                          <a:r>
                            <a:rPr lang="bn-IN" sz="2000" dirty="0" smtClean="0">
                              <a:latin typeface="NikoshBAN" pitchFamily="2" charset="0"/>
                              <a:cs typeface="NikoshBAN" pitchFamily="2" charset="0"/>
                            </a:rPr>
                            <a:t>৪০৯</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98642">
                    <a:tc>
                      <a:txBody>
                        <a:bodyPr/>
                        <a:lstStyle/>
                        <a:p>
                          <a:pPr algn="ctr"/>
                          <a:r>
                            <a:rPr lang="bn-IN" sz="2000" dirty="0" smtClean="0">
                              <a:latin typeface="NikoshBAN" pitchFamily="2" charset="0"/>
                              <a:cs typeface="NikoshBAN" pitchFamily="2" charset="0"/>
                            </a:rPr>
                            <a:t>৫৫৫ </a:t>
                          </a:r>
                          <a:endParaRPr lang="en-US" sz="2000" dirty="0">
                            <a:latin typeface="NikoshBAN" pitchFamily="2" charset="0"/>
                            <a:cs typeface="NikoshBAN" pitchFamily="2" charset="0"/>
                          </a:endParaRPr>
                        </a:p>
                      </a:txBody>
                      <a:tcPr/>
                    </a:tc>
                  </a:tr>
                  <a:tr h="457200">
                    <a:tc>
                      <a:txBody>
                        <a:bodyPr/>
                        <a:lstStyle/>
                        <a:p>
                          <a:pPr algn="ctr"/>
                          <a:r>
                            <a:rPr lang="bn-IN" sz="2000" dirty="0" smtClean="0">
                              <a:latin typeface="NikoshBAN" pitchFamily="2" charset="0"/>
                              <a:cs typeface="NikoshBAN" pitchFamily="2" charset="0"/>
                            </a:rPr>
                            <a:t>৩২৭</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524042">
                    <a:tc>
                      <a:txBody>
                        <a:bodyPr/>
                        <a:lstStyle/>
                        <a:p>
                          <a:pPr algn="ctr"/>
                          <a:r>
                            <a:rPr lang="bn-IN" sz="2000" dirty="0" smtClean="0">
                              <a:latin typeface="NikoshBAN" pitchFamily="2" charset="0"/>
                              <a:cs typeface="NikoshBAN" pitchFamily="2" charset="0"/>
                            </a:rPr>
                            <a:t>২২৬</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66557">
                    <a:tc>
                      <a:txBody>
                        <a:bodyPr/>
                        <a:lstStyle/>
                        <a:p>
                          <a:pPr algn="ctr"/>
                          <a:r>
                            <a:rPr lang="bn-IN" sz="2000" dirty="0" smtClean="0">
                              <a:latin typeface="NikoshBAN" pitchFamily="2" charset="0"/>
                              <a:cs typeface="NikoshBAN" pitchFamily="2" charset="0"/>
                            </a:rPr>
                            <a:t>১৭১ </a:t>
                          </a:r>
                          <a:endParaRPr lang="en-US" sz="2000" dirty="0">
                            <a:latin typeface="NikoshBAN" pitchFamily="2" charset="0"/>
                            <a:cs typeface="NikoshBAN" pitchFamily="2" charset="0"/>
                          </a:endParaRPr>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819092386"/>
                  </p:ext>
                </p:extLst>
              </p:nvPr>
            </p:nvGraphicFramePr>
            <p:xfrm>
              <a:off x="7543800" y="304801"/>
              <a:ext cx="1428750" cy="4267199"/>
            </p:xfrm>
            <a:graphic>
              <a:graphicData uri="http://schemas.openxmlformats.org/drawingml/2006/table">
                <a:tbl>
                  <a:tblPr firstRow="1" bandRow="1">
                    <a:tableStyleId>{5940675A-B579-460E-94D1-54222C63F5DA}</a:tableStyleId>
                  </a:tblPr>
                  <a:tblGrid>
                    <a:gridCol w="1428750"/>
                  </a:tblGrid>
                  <a:tr h="898358">
                    <a:tc>
                      <a:txBody>
                        <a:bodyPr/>
                        <a:lstStyle/>
                        <a:p>
                          <a:endParaRPr lang="en-US"/>
                        </a:p>
                      </a:txBody>
                      <a:tcPr anchor="ctr">
                        <a:blipFill rotWithShape="1">
                          <a:blip r:embed="rId6"/>
                          <a:stretch>
                            <a:fillRect l="-427" b="-380272"/>
                          </a:stretch>
                        </a:blipFill>
                      </a:tcPr>
                    </a:tc>
                  </a:tr>
                  <a:tr h="449179">
                    <a:tc>
                      <a:txBody>
                        <a:bodyPr/>
                        <a:lstStyle/>
                        <a:p>
                          <a:pPr algn="ctr"/>
                          <a:r>
                            <a:rPr lang="bn-IN" sz="2000" dirty="0" smtClean="0">
                              <a:latin typeface="NikoshBAN" pitchFamily="2" charset="0"/>
                              <a:cs typeface="NikoshBAN" pitchFamily="2" charset="0"/>
                            </a:rPr>
                            <a:t>১০২</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24042">
                    <a:tc>
                      <a:txBody>
                        <a:bodyPr/>
                        <a:lstStyle/>
                        <a:p>
                          <a:pPr algn="ctr"/>
                          <a:r>
                            <a:rPr lang="bn-IN" sz="2000" dirty="0" smtClean="0">
                              <a:latin typeface="NikoshBAN" pitchFamily="2" charset="0"/>
                              <a:cs typeface="NikoshBAN" pitchFamily="2" charset="0"/>
                            </a:rPr>
                            <a:t>২৪৫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49179">
                    <a:tc>
                      <a:txBody>
                        <a:bodyPr/>
                        <a:lstStyle/>
                        <a:p>
                          <a:pPr algn="ctr"/>
                          <a:r>
                            <a:rPr lang="bn-IN" sz="2000" dirty="0" smtClean="0">
                              <a:latin typeface="NikoshBAN" pitchFamily="2" charset="0"/>
                              <a:cs typeface="NikoshBAN" pitchFamily="2" charset="0"/>
                            </a:rPr>
                            <a:t>৪০৯</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98642">
                    <a:tc>
                      <a:txBody>
                        <a:bodyPr/>
                        <a:lstStyle/>
                        <a:p>
                          <a:pPr algn="ctr"/>
                          <a:r>
                            <a:rPr lang="bn-IN" sz="2000" dirty="0" smtClean="0">
                              <a:latin typeface="NikoshBAN" pitchFamily="2" charset="0"/>
                              <a:cs typeface="NikoshBAN" pitchFamily="2" charset="0"/>
                            </a:rPr>
                            <a:t>৫৫৫ </a:t>
                          </a:r>
                          <a:endParaRPr lang="en-US" sz="2000" dirty="0">
                            <a:latin typeface="NikoshBAN" pitchFamily="2" charset="0"/>
                            <a:cs typeface="NikoshBAN" pitchFamily="2" charset="0"/>
                          </a:endParaRPr>
                        </a:p>
                      </a:txBody>
                      <a:tcPr/>
                    </a:tc>
                  </a:tr>
                  <a:tr h="457200">
                    <a:tc>
                      <a:txBody>
                        <a:bodyPr/>
                        <a:lstStyle/>
                        <a:p>
                          <a:pPr algn="ctr"/>
                          <a:r>
                            <a:rPr lang="bn-IN" sz="2000" dirty="0" smtClean="0">
                              <a:latin typeface="NikoshBAN" pitchFamily="2" charset="0"/>
                              <a:cs typeface="NikoshBAN" pitchFamily="2" charset="0"/>
                            </a:rPr>
                            <a:t>৩২৭</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524042">
                    <a:tc>
                      <a:txBody>
                        <a:bodyPr/>
                        <a:lstStyle/>
                        <a:p>
                          <a:pPr algn="ctr"/>
                          <a:r>
                            <a:rPr lang="bn-IN" sz="2000" dirty="0" smtClean="0">
                              <a:latin typeface="NikoshBAN" pitchFamily="2" charset="0"/>
                              <a:cs typeface="NikoshBAN" pitchFamily="2" charset="0"/>
                            </a:rPr>
                            <a:t>২২৬</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tc>
                  </a:tr>
                  <a:tr h="466557">
                    <a:tc>
                      <a:txBody>
                        <a:bodyPr/>
                        <a:lstStyle/>
                        <a:p>
                          <a:pPr algn="ctr"/>
                          <a:r>
                            <a:rPr lang="bn-IN" sz="2000" dirty="0" smtClean="0">
                              <a:latin typeface="NikoshBAN" pitchFamily="2" charset="0"/>
                              <a:cs typeface="NikoshBAN" pitchFamily="2" charset="0"/>
                            </a:rPr>
                            <a:t>১৭১ </a:t>
                          </a:r>
                          <a:endParaRPr lang="en-US" sz="2000" dirty="0">
                            <a:latin typeface="NikoshBAN" pitchFamily="2" charset="0"/>
                            <a:cs typeface="NikoshBAN" pitchFamily="2" charset="0"/>
                          </a:endParaRPr>
                        </a:p>
                      </a:txBody>
                      <a:tcPr/>
                    </a:tc>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3200400" y="4572000"/>
                <a:ext cx="5791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latin typeface="NikoshBAN" pitchFamily="2" charset="0"/>
                    <a:cs typeface="NikoshBAN" pitchFamily="2" charset="0"/>
                  </a:rPr>
                  <a:t>K=</a:t>
                </a:r>
                <a:r>
                  <a:rPr lang="bn-IN" sz="5400" dirty="0" smtClean="0">
                    <a:latin typeface="NikoshBAN" pitchFamily="2" charset="0"/>
                    <a:cs typeface="NikoshBAN" pitchFamily="2" charset="0"/>
                  </a:rPr>
                  <a:t>৭</a:t>
                </a:r>
                <a:r>
                  <a:rPr lang="bn-IN" sz="3200" dirty="0" smtClean="0">
                    <a:latin typeface="NikoshBAN" pitchFamily="2" charset="0"/>
                    <a:cs typeface="NikoshBAN" pitchFamily="2" charset="0"/>
                  </a:rPr>
                  <a:t> </a:t>
                </a:r>
                <a:r>
                  <a:rPr lang="en-US" sz="3200" dirty="0" smtClean="0">
                    <a:latin typeface="NikoshBAN" pitchFamily="2" charset="0"/>
                    <a:cs typeface="NikoshBAN" pitchFamily="2" charset="0"/>
                  </a:rPr>
                  <a:t>, n=</a:t>
                </a:r>
                <a:r>
                  <a:rPr lang="bn-IN" sz="3200" dirty="0" smtClean="0">
                    <a:latin typeface="NikoshBAN" pitchFamily="2" charset="0"/>
                    <a:cs typeface="NikoshBAN" pitchFamily="2" charset="0"/>
                  </a:rPr>
                  <a:t>৪০ , </a:t>
                </a:r>
                <a14:m>
                  <m:oMath xmlns:m="http://schemas.openxmlformats.org/officeDocument/2006/math">
                    <m:nary>
                      <m:naryPr>
                        <m:chr m:val="∑"/>
                        <m:ctrlPr>
                          <a:rPr lang="bn-IN" sz="3200" i="1" smtClean="0">
                            <a:latin typeface="Cambria Math"/>
                            <a:cs typeface="NikoshBAN" pitchFamily="2" charset="0"/>
                          </a:rPr>
                        </m:ctrlPr>
                      </m:naryPr>
                      <m:sub>
                        <m:r>
                          <m:rPr>
                            <m:brk m:alnAt="23"/>
                          </m:rPr>
                          <a:rPr lang="en-US" sz="3200" i="1">
                            <a:latin typeface="Cambria Math"/>
                            <a:cs typeface="NikoshBAN" pitchFamily="2" charset="0"/>
                          </a:rPr>
                          <m:t>𝑖</m:t>
                        </m:r>
                        <m:r>
                          <m:rPr>
                            <m:brk m:alnAt="23"/>
                          </m:rPr>
                          <a:rPr lang="en-US" sz="3200" i="1">
                            <a:latin typeface="Cambria Math"/>
                            <a:cs typeface="NikoshBAN" pitchFamily="2" charset="0"/>
                          </a:rPr>
                          <m:t>=</m:t>
                        </m:r>
                        <m:r>
                          <m:rPr>
                            <m:brk m:alnAt="23"/>
                          </m:rPr>
                          <a:rPr lang="en-US" sz="3200" i="1">
                            <a:latin typeface="Cambria Math"/>
                            <a:cs typeface="NikoshBAN" pitchFamily="2" charset="0"/>
                          </a:rPr>
                          <m:t>1</m:t>
                        </m:r>
                      </m:sub>
                      <m:sup>
                        <m:r>
                          <a:rPr lang="en-US" sz="3200" i="1">
                            <a:latin typeface="Cambria Math"/>
                            <a:cs typeface="NikoshBAN" pitchFamily="2" charset="0"/>
                          </a:rPr>
                          <m:t>𝑘</m:t>
                        </m:r>
                      </m:sup>
                      <m:e>
                        <m:sSub>
                          <m:sSubPr>
                            <m:ctrlPr>
                              <a:rPr lang="bn-IN" sz="3200" i="1">
                                <a:latin typeface="Cambria Math"/>
                                <a:cs typeface="NikoshBAN" pitchFamily="2" charset="0"/>
                              </a:rPr>
                            </m:ctrlPr>
                          </m:sSubPr>
                          <m:e>
                            <m:r>
                              <a:rPr lang="en-US" sz="3200" i="1">
                                <a:latin typeface="Cambria Math"/>
                                <a:cs typeface="NikoshBAN" pitchFamily="2" charset="0"/>
                              </a:rPr>
                              <m:t>𝑓</m:t>
                            </m:r>
                          </m:e>
                          <m:sub>
                            <m:r>
                              <a:rPr lang="en-US" sz="3200" i="1">
                                <a:latin typeface="Cambria Math"/>
                                <a:cs typeface="NikoshBAN" pitchFamily="2" charset="0"/>
                              </a:rPr>
                              <m:t>𝑖</m:t>
                            </m:r>
                          </m:sub>
                        </m:sSub>
                        <m:sSub>
                          <m:sSubPr>
                            <m:ctrlPr>
                              <a:rPr lang="bn-IN" sz="3200" i="1">
                                <a:latin typeface="Cambria Math"/>
                                <a:cs typeface="NikoshBAN" pitchFamily="2" charset="0"/>
                              </a:rPr>
                            </m:ctrlPr>
                          </m:sSubPr>
                          <m:e>
                            <m:r>
                              <a:rPr lang="en-US" sz="3200" i="1">
                                <a:latin typeface="Cambria Math"/>
                                <a:cs typeface="NikoshBAN" pitchFamily="2" charset="0"/>
                              </a:rPr>
                              <m:t>𝑥</m:t>
                            </m:r>
                          </m:e>
                          <m:sub>
                            <m:r>
                              <a:rPr lang="en-US" sz="3200" i="1">
                                <a:latin typeface="Cambria Math"/>
                                <a:cs typeface="NikoshBAN" pitchFamily="2" charset="0"/>
                              </a:rPr>
                              <m:t>𝑖</m:t>
                            </m:r>
                          </m:sub>
                        </m:sSub>
                        <m:r>
                          <a:rPr lang="en-US" sz="3200" i="1">
                            <a:latin typeface="Cambria Math"/>
                            <a:cs typeface="NikoshBAN" pitchFamily="2" charset="0"/>
                          </a:rPr>
                          <m:t>=</m:t>
                        </m:r>
                        <m:r>
                          <a:rPr lang="bn-IN" sz="3200" i="1">
                            <a:latin typeface="Cambria Math"/>
                            <a:cs typeface="NikoshBAN" pitchFamily="2" charset="0"/>
                          </a:rPr>
                          <m:t>২০৪০</m:t>
                        </m:r>
                        <m:r>
                          <a:rPr lang="bn-IN" sz="3200" i="1">
                            <a:latin typeface="Cambria Math"/>
                            <a:cs typeface="NikoshBAN" pitchFamily="2" charset="0"/>
                          </a:rPr>
                          <m:t>      </m:t>
                        </m:r>
                      </m:e>
                    </m:nary>
                  </m:oMath>
                </a14:m>
                <a:r>
                  <a:rPr lang="bn-IN" sz="3200" dirty="0" smtClean="0">
                    <a:latin typeface="NikoshBAN" pitchFamily="2" charset="0"/>
                    <a:cs typeface="NikoshBAN" pitchFamily="2" charset="0"/>
                  </a:rPr>
                  <a:t>                                         </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00400" y="4572000"/>
                <a:ext cx="5791200" cy="923330"/>
              </a:xfrm>
              <a:prstGeom prst="rect">
                <a:avLst/>
              </a:prstGeom>
              <a:blipFill rotWithShape="1">
                <a:blip r:embed="rId7"/>
                <a:stretch>
                  <a:fillRect/>
                </a:stretch>
              </a:blipFill>
            </p:spPr>
            <p:txBody>
              <a:bodyPr/>
              <a:lstStyle/>
              <a:p>
                <a:r>
                  <a:rPr lang="en-US">
                    <a:noFill/>
                  </a:rPr>
                  <a:t> </a:t>
                </a:r>
              </a:p>
            </p:txBody>
          </p:sp>
        </mc:Fallback>
      </mc:AlternateContent>
      <p:sp>
        <p:nvSpPr>
          <p:cNvPr id="9" name="Rectangle 8"/>
          <p:cNvSpPr/>
          <p:nvPr/>
        </p:nvSpPr>
        <p:spPr>
          <a:xfrm>
            <a:off x="152400" y="5495330"/>
            <a:ext cx="2895600" cy="1057870"/>
          </a:xfrm>
          <a:prstGeom prst="rect">
            <a:avLst/>
          </a:prstGeom>
          <a:blipFill>
            <a:blip r:embed="rId8"/>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152400" y="5755794"/>
                <a:ext cx="2905125" cy="536942"/>
              </a:xfrm>
              <a:prstGeom prst="rect">
                <a:avLst/>
              </a:prstGeom>
              <a:noFill/>
            </p:spPr>
            <p:txBody>
              <a:bodyPr wrap="square" rtlCol="0">
                <a:spAutoFit/>
              </a:bodyPr>
              <a:lstStyle/>
              <a:p>
                <a14:m>
                  <m:oMath xmlns:m="http://schemas.openxmlformats.org/officeDocument/2006/math">
                    <m:r>
                      <a:rPr lang="bn-IN" sz="2000" b="1" i="1" smtClean="0">
                        <a:latin typeface="Cambria Math"/>
                      </a:rPr>
                      <m:t> </m:t>
                    </m:r>
                    <m:r>
                      <a:rPr lang="en-US" sz="2000" b="1" i="1" smtClean="0">
                        <a:latin typeface="Cambria Math"/>
                        <a:ea typeface="Cambria Math"/>
                      </a:rPr>
                      <m:t>∴</m:t>
                    </m:r>
                    <m:acc>
                      <m:accPr>
                        <m:chr m:val="⃐"/>
                        <m:ctrlPr>
                          <a:rPr lang="en-US" sz="2000" b="1" i="1" smtClean="0">
                            <a:latin typeface="Cambria Math"/>
                            <a:ea typeface="Cambria Math"/>
                          </a:rPr>
                        </m:ctrlPr>
                      </m:accPr>
                      <m:e>
                        <m:r>
                          <a:rPr lang="en-US" sz="2000" b="1" i="1" smtClean="0">
                            <a:latin typeface="Cambria Math"/>
                            <a:ea typeface="Cambria Math"/>
                          </a:rPr>
                          <m:t>𝒙</m:t>
                        </m:r>
                      </m:e>
                    </m:acc>
                  </m:oMath>
                </a14:m>
                <a:r>
                  <a:rPr lang="en-US" sz="2000" b="1" dirty="0" smtClean="0">
                    <a:latin typeface="NikoshBAN" pitchFamily="2" charset="0"/>
                    <a:cs typeface="NikoshBAN" pitchFamily="2" charset="0"/>
                  </a:rPr>
                  <a:t> =</a:t>
                </a:r>
                <a14:m>
                  <m:oMath xmlns:m="http://schemas.openxmlformats.org/officeDocument/2006/math">
                    <m:f>
                      <m:fPr>
                        <m:ctrlPr>
                          <a:rPr lang="en-US" sz="2000" b="1" i="1" dirty="0" smtClean="0">
                            <a:latin typeface="Cambria Math"/>
                          </a:rPr>
                        </m:ctrlPr>
                      </m:fPr>
                      <m:num>
                        <m:r>
                          <a:rPr lang="en-US" sz="2000" b="1" i="1" dirty="0" smtClean="0">
                            <a:latin typeface="Cambria Math"/>
                          </a:rPr>
                          <m:t>𝟏</m:t>
                        </m:r>
                      </m:num>
                      <m:den>
                        <m:r>
                          <a:rPr lang="en-US" sz="2000" b="1" i="1" dirty="0" smtClean="0">
                            <a:latin typeface="Cambria Math"/>
                          </a:rPr>
                          <m:t>𝒏</m:t>
                        </m:r>
                      </m:den>
                    </m:f>
                    <m:nary>
                      <m:naryPr>
                        <m:chr m:val="∑"/>
                        <m:ctrlPr>
                          <a:rPr lang="en-US" sz="2000" b="1" i="1" dirty="0" smtClean="0">
                            <a:latin typeface="Cambria Math"/>
                          </a:rPr>
                        </m:ctrlPr>
                      </m:naryPr>
                      <m:sub>
                        <m:r>
                          <m:rPr>
                            <m:brk m:alnAt="23"/>
                          </m:rPr>
                          <a:rPr lang="en-US" sz="2000" b="1" i="1" dirty="0" smtClean="0">
                            <a:latin typeface="Cambria Math"/>
                          </a:rPr>
                          <m:t>𝒊</m:t>
                        </m:r>
                        <m:r>
                          <m:rPr>
                            <m:brk m:alnAt="23"/>
                          </m:rPr>
                          <a:rPr lang="en-US" sz="2000" b="1" i="1" dirty="0" smtClean="0">
                            <a:latin typeface="Cambria Math"/>
                          </a:rPr>
                          <m:t>=</m:t>
                        </m:r>
                        <m:r>
                          <m:rPr>
                            <m:brk m:alnAt="23"/>
                          </m:rPr>
                          <a:rPr lang="en-US" sz="2000" b="1" i="1" dirty="0" smtClean="0">
                            <a:latin typeface="Cambria Math"/>
                          </a:rPr>
                          <m:t>𝟏</m:t>
                        </m:r>
                      </m:sub>
                      <m:sup>
                        <m:r>
                          <a:rPr lang="en-US" sz="2000" b="1" i="1" dirty="0" smtClean="0">
                            <a:latin typeface="Cambria Math"/>
                          </a:rPr>
                          <m:t>𝒌</m:t>
                        </m:r>
                      </m:sup>
                      <m:e>
                        <m:r>
                          <a:rPr lang="en-US" sz="2000" b="1" i="1" dirty="0" smtClean="0">
                            <a:latin typeface="Cambria Math"/>
                          </a:rPr>
                          <m:t> </m:t>
                        </m:r>
                        <m:sSub>
                          <m:sSubPr>
                            <m:ctrlPr>
                              <a:rPr lang="en-US" sz="2000" b="1" i="1" dirty="0" smtClean="0">
                                <a:latin typeface="Cambria Math"/>
                              </a:rPr>
                            </m:ctrlPr>
                          </m:sSubPr>
                          <m:e>
                            <m:r>
                              <a:rPr lang="en-US" sz="2000" b="1" i="1" dirty="0" smtClean="0">
                                <a:latin typeface="Cambria Math"/>
                              </a:rPr>
                              <m:t>𝒇</m:t>
                            </m:r>
                          </m:e>
                          <m:sub>
                            <m:r>
                              <a:rPr lang="en-US" sz="2000" b="1" i="1" dirty="0" smtClean="0">
                                <a:latin typeface="Cambria Math"/>
                              </a:rPr>
                              <m:t>𝒊</m:t>
                            </m:r>
                          </m:sub>
                        </m:sSub>
                        <m:sSub>
                          <m:sSubPr>
                            <m:ctrlPr>
                              <a:rPr lang="en-US" sz="2000" b="1" i="1" dirty="0" smtClean="0">
                                <a:latin typeface="Cambria Math"/>
                              </a:rPr>
                            </m:ctrlPr>
                          </m:sSubPr>
                          <m:e>
                            <m:r>
                              <a:rPr lang="en-US" sz="2000" b="1" i="1" dirty="0" smtClean="0">
                                <a:latin typeface="Cambria Math"/>
                              </a:rPr>
                              <m:t>𝒙</m:t>
                            </m:r>
                          </m:e>
                          <m:sub>
                            <m:r>
                              <a:rPr lang="en-US" sz="2000" b="1" i="1" dirty="0" smtClean="0">
                                <a:latin typeface="Cambria Math"/>
                              </a:rPr>
                              <m:t>𝒊</m:t>
                            </m:r>
                          </m:sub>
                        </m:sSub>
                        <m:r>
                          <a:rPr lang="en-US" sz="2000" b="1" i="1" dirty="0" smtClean="0">
                            <a:latin typeface="Cambria Math"/>
                          </a:rPr>
                          <m:t>          </m:t>
                        </m:r>
                      </m:e>
                    </m:nary>
                  </m:oMath>
                </a14:m>
                <a:endParaRPr lang="en-US" b="1" dirty="0">
                  <a:latin typeface="NikoshBAN" pitchFamily="2"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2400" y="5755794"/>
                <a:ext cx="2905125" cy="536942"/>
              </a:xfrm>
              <a:prstGeom prst="rect">
                <a:avLst/>
              </a:prstGeom>
              <a:blipFill rotWithShape="1">
                <a:blip r:embed="rId9"/>
                <a:stretch>
                  <a:fillRect b="-10227"/>
                </a:stretch>
              </a:blipFill>
            </p:spPr>
            <p:txBody>
              <a:bodyPr/>
              <a:lstStyle/>
              <a:p>
                <a:r>
                  <a:rPr lang="en-US">
                    <a:noFill/>
                  </a:rPr>
                  <a:t> </a:t>
                </a:r>
              </a:p>
            </p:txBody>
          </p:sp>
        </mc:Fallback>
      </mc:AlternateContent>
      <p:sp>
        <p:nvSpPr>
          <p:cNvPr id="11" name="TextBox 10"/>
          <p:cNvSpPr txBox="1"/>
          <p:nvPr/>
        </p:nvSpPr>
        <p:spPr>
          <a:xfrm>
            <a:off x="3181350" y="5638800"/>
            <a:ext cx="5791200" cy="1354217"/>
          </a:xfrm>
          <a:prstGeom prst="rect">
            <a:avLst/>
          </a:prstGeom>
          <a:noFill/>
        </p:spPr>
        <p:txBody>
          <a:bodyPr wrap="square" rtlCol="0">
            <a:spAutoFit/>
          </a:bodyPr>
          <a:lstStyle/>
          <a:p>
            <a:r>
              <a:rPr lang="bn-IN" sz="3200" dirty="0" smtClean="0">
                <a:solidFill>
                  <a:srgbClr val="002060"/>
                </a:solidFill>
                <a:latin typeface="NikoshBAN" pitchFamily="2" charset="0"/>
                <a:cs typeface="NikoshBAN" pitchFamily="2" charset="0"/>
              </a:rPr>
              <a:t>                    বিন্যস্ত উপাত্তের গড়</a:t>
            </a:r>
          </a:p>
          <a:p>
            <a:r>
              <a:rPr lang="bn-IN" sz="3200" dirty="0">
                <a:solidFill>
                  <a:srgbClr val="002060"/>
                </a:solidFill>
                <a:latin typeface="NikoshBAN" pitchFamily="2" charset="0"/>
                <a:cs typeface="NikoshBAN" pitchFamily="2" charset="0"/>
              </a:rPr>
              <a:t> </a:t>
            </a:r>
            <a:r>
              <a:rPr lang="bn-IN" sz="3200" dirty="0" smtClean="0">
                <a:solidFill>
                  <a:srgbClr val="002060"/>
                </a:solidFill>
                <a:latin typeface="NikoshBAN" pitchFamily="2" charset="0"/>
                <a:cs typeface="NikoshBAN" pitchFamily="2" charset="0"/>
              </a:rPr>
              <a:t>                   গড় ণির্ণয় পদ্ধতি                </a:t>
            </a:r>
          </a:p>
          <a:p>
            <a:r>
              <a:rPr lang="bn-IN" dirty="0"/>
              <a:t> </a:t>
            </a:r>
            <a:endParaRPr lang="en-US" dirty="0"/>
          </a:p>
        </p:txBody>
      </p:sp>
    </p:spTree>
    <p:extLst>
      <p:ext uri="{BB962C8B-B14F-4D97-AF65-F5344CB8AC3E}">
        <p14:creationId xmlns:p14="http://schemas.microsoft.com/office/powerpoint/2010/main" val="105714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100"/>
                                        <p:tgtEl>
                                          <p:spTgt spid="3"/>
                                        </p:tgtEl>
                                      </p:cBhvr>
                                    </p:animEffect>
                                  </p:childTnLst>
                                </p:cTn>
                              </p:par>
                            </p:childTnLst>
                          </p:cTn>
                        </p:par>
                        <p:par>
                          <p:cTn id="13" fill="hold">
                            <p:stCondLst>
                              <p:cond delay="11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2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4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9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2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9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wipe(left)">
                                      <p:cBhvr>
                                        <p:cTn id="51" dur="900"/>
                                        <p:tgtEl>
                                          <p:spTgt spid="11">
                                            <p:txEl>
                                              <p:pRg st="0" end="0"/>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Effect transition="in" filter="wipe(left)">
                                      <p:cBhvr>
                                        <p:cTn id="54"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t="10648" b="8796"/>
          <a:stretch/>
        </p:blipFill>
        <p:spPr>
          <a:xfrm>
            <a:off x="76200" y="109436"/>
            <a:ext cx="1828800" cy="1657350"/>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val="0"/>
              </a:ext>
            </a:extLst>
          </a:blip>
          <a:stretch>
            <a:fillRect/>
          </a:stretch>
        </p:blipFill>
        <p:spPr>
          <a:xfrm>
            <a:off x="4460080" y="3546509"/>
            <a:ext cx="1643063" cy="152325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7484" y="3581400"/>
            <a:ext cx="1809517" cy="1513731"/>
          </a:xfrm>
          <a:prstGeom prst="rect">
            <a:avLst/>
          </a:prstGeom>
        </p:spPr>
      </p:pic>
      <p:pic>
        <p:nvPicPr>
          <p:cNvPr id="5" name="Picture 4"/>
          <p:cNvPicPr>
            <a:picLocks noChangeAspect="1"/>
          </p:cNvPicPr>
          <p:nvPr/>
        </p:nvPicPr>
        <p:blipFill>
          <a:blip r:embed="rId8" cstate="print">
            <a:extLst>
              <a:ext uri="{BEBA8EAE-BF5A-486C-A8C5-ECC9F3942E4B}">
                <a14:imgProps xmlns:a14="http://schemas.microsoft.com/office/drawing/2010/main">
                  <a14:imgLayer r:embed="rId9">
                    <a14:imgEffect>
                      <a14:artisticPastelsSmooth/>
                    </a14:imgEffect>
                  </a14:imgLayer>
                </a14:imgProps>
              </a:ext>
              <a:ext uri="{28A0092B-C50C-407E-A947-70E740481C1C}">
                <a14:useLocalDpi xmlns:a14="http://schemas.microsoft.com/office/drawing/2010/main" val="0"/>
              </a:ext>
            </a:extLst>
          </a:blip>
          <a:stretch>
            <a:fillRect/>
          </a:stretch>
        </p:blipFill>
        <p:spPr>
          <a:xfrm>
            <a:off x="4452937" y="90386"/>
            <a:ext cx="2024063" cy="1693748"/>
          </a:xfrm>
          <a:prstGeom prst="rect">
            <a:avLst/>
          </a:prstGeom>
        </p:spPr>
      </p:pic>
      <p:pic>
        <p:nvPicPr>
          <p:cNvPr id="6" name="Picture 5"/>
          <p:cNvPicPr>
            <a:picLocks noChangeAspect="1"/>
          </p:cNvPicPr>
          <p:nvPr/>
        </p:nvPicPr>
        <p:blipFill rotWithShape="1">
          <a:blip r:embed="rId10" cstate="print">
            <a:extLst>
              <a:ext uri="{BEBA8EAE-BF5A-486C-A8C5-ECC9F3942E4B}">
                <a14:imgProps xmlns:a14="http://schemas.microsoft.com/office/drawing/2010/main">
                  <a14:imgLayer r:embed="rId11">
                    <a14:imgEffect>
                      <a14:artisticPaintStrokes/>
                    </a14:imgEffect>
                  </a14:imgLayer>
                </a14:imgProps>
              </a:ext>
              <a:ext uri="{28A0092B-C50C-407E-A947-70E740481C1C}">
                <a14:useLocalDpi xmlns:a14="http://schemas.microsoft.com/office/drawing/2010/main" val="0"/>
              </a:ext>
            </a:extLst>
          </a:blip>
          <a:srcRect l="7460" t="7609" r="9174"/>
          <a:stretch/>
        </p:blipFill>
        <p:spPr>
          <a:xfrm>
            <a:off x="2241176" y="90386"/>
            <a:ext cx="1873624" cy="1676400"/>
          </a:xfrm>
          <a:prstGeom prst="rect">
            <a:avLst/>
          </a:prstGeom>
        </p:spPr>
      </p:pic>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15367" r="11393"/>
          <a:stretch/>
        </p:blipFill>
        <p:spPr>
          <a:xfrm>
            <a:off x="6858000" y="90387"/>
            <a:ext cx="1828800" cy="1698172"/>
          </a:xfrm>
          <a:prstGeom prst="rect">
            <a:avLst/>
          </a:prstGeom>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22591" r="6824"/>
          <a:stretch/>
        </p:blipFill>
        <p:spPr>
          <a:xfrm>
            <a:off x="327077" y="3583539"/>
            <a:ext cx="1911455" cy="1523256"/>
          </a:xfrm>
          <a:prstGeom prst="rect">
            <a:avLst/>
          </a:prstGeom>
        </p:spPr>
      </p:pic>
      <p:pic>
        <p:nvPicPr>
          <p:cNvPr id="8" name="Picture 7"/>
          <p:cNvPicPr>
            <a:picLocks noChangeAspect="1"/>
          </p:cNvPicPr>
          <p:nvPr/>
        </p:nvPicPr>
        <p:blipFill rotWithShape="1">
          <a:blip r:embed="rId14">
            <a:extLst>
              <a:ext uri="{BEBA8EAE-BF5A-486C-A8C5-ECC9F3942E4B}">
                <a14:imgProps xmlns:a14="http://schemas.microsoft.com/office/drawing/2010/main">
                  <a14:imgLayer r:embed="rId15">
                    <a14:imgEffect>
                      <a14:artisticLineDrawing/>
                    </a14:imgEffect>
                  </a14:imgLayer>
                </a14:imgProps>
              </a:ext>
              <a:ext uri="{28A0092B-C50C-407E-A947-70E740481C1C}">
                <a14:useLocalDpi xmlns:a14="http://schemas.microsoft.com/office/drawing/2010/main" val="0"/>
              </a:ext>
            </a:extLst>
          </a:blip>
          <a:srcRect l="3261" t="9016" r="2899" b="10109"/>
          <a:stretch/>
        </p:blipFill>
        <p:spPr>
          <a:xfrm>
            <a:off x="6486525" y="3574013"/>
            <a:ext cx="2286000" cy="1495751"/>
          </a:xfrm>
          <a:prstGeom prst="rect">
            <a:avLst/>
          </a:prstGeom>
        </p:spPr>
      </p:pic>
      <p:sp>
        <p:nvSpPr>
          <p:cNvPr id="11" name="Rectangle 10"/>
          <p:cNvSpPr/>
          <p:nvPr/>
        </p:nvSpPr>
        <p:spPr>
          <a:xfrm>
            <a:off x="38100" y="1859484"/>
            <a:ext cx="1866900" cy="421241"/>
          </a:xfrm>
          <a:prstGeom prst="rect">
            <a:avLst/>
          </a:prstGeom>
          <a:blipFill>
            <a:blip r:embed="rId16"/>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63588" y="1828800"/>
            <a:ext cx="1828800" cy="421241"/>
          </a:xfrm>
          <a:prstGeom prst="rect">
            <a:avLst/>
          </a:prstGeom>
          <a:blipFill>
            <a:blip r:embed="rId16"/>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t>     ২১ </a:t>
            </a:r>
            <a:endParaRPr lang="en-US" dirty="0"/>
          </a:p>
        </p:txBody>
      </p:sp>
      <p:sp>
        <p:nvSpPr>
          <p:cNvPr id="20" name="Rectangle 19"/>
          <p:cNvSpPr/>
          <p:nvPr/>
        </p:nvSpPr>
        <p:spPr>
          <a:xfrm>
            <a:off x="4452936" y="1874331"/>
            <a:ext cx="2024063" cy="421241"/>
          </a:xfrm>
          <a:prstGeom prst="rect">
            <a:avLst/>
          </a:prstGeom>
          <a:blipFill>
            <a:blip r:embed="rId16"/>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dirty="0" smtClean="0"/>
              <a:t>৩১</a:t>
            </a:r>
            <a:endParaRPr lang="en-US" dirty="0"/>
          </a:p>
        </p:txBody>
      </p:sp>
      <p:sp>
        <p:nvSpPr>
          <p:cNvPr id="21" name="Rectangle 20"/>
          <p:cNvSpPr/>
          <p:nvPr/>
        </p:nvSpPr>
        <p:spPr>
          <a:xfrm>
            <a:off x="6886575" y="1852619"/>
            <a:ext cx="1828800" cy="421241"/>
          </a:xfrm>
          <a:prstGeom prst="rect">
            <a:avLst/>
          </a:prstGeom>
          <a:blipFill>
            <a:blip r:embed="rId16"/>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077" y="3096692"/>
            <a:ext cx="1892405" cy="421241"/>
          </a:xfrm>
          <a:prstGeom prst="rect">
            <a:avLst/>
          </a:prstGeom>
          <a:blipFill>
            <a:blip r:embed="rId17"/>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87484" y="3096693"/>
            <a:ext cx="1828800" cy="421241"/>
          </a:xfrm>
          <a:prstGeom prst="rect">
            <a:avLst/>
          </a:prstGeom>
          <a:blipFill>
            <a:blip r:embed="rId17"/>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60080" y="3079782"/>
            <a:ext cx="1643062" cy="421241"/>
          </a:xfrm>
          <a:prstGeom prst="rect">
            <a:avLst/>
          </a:prstGeom>
          <a:blipFill>
            <a:blip r:embed="rId17"/>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477000" y="3079781"/>
            <a:ext cx="2209800" cy="421241"/>
          </a:xfrm>
          <a:prstGeom prst="rect">
            <a:avLst/>
          </a:prstGeom>
          <a:blipFill>
            <a:blip r:embed="rId17"/>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150" y="1876440"/>
            <a:ext cx="18288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(১১------২০)  </a:t>
            </a:r>
            <a:endParaRPr lang="en-US" sz="2400" dirty="0">
              <a:latin typeface="NikoshBAN" pitchFamily="2" charset="0"/>
              <a:cs typeface="NikoshBAN" pitchFamily="2" charset="0"/>
            </a:endParaRPr>
          </a:p>
        </p:txBody>
      </p:sp>
      <p:sp>
        <p:nvSpPr>
          <p:cNvPr id="10" name="TextBox 9"/>
          <p:cNvSpPr txBox="1"/>
          <p:nvPr/>
        </p:nvSpPr>
        <p:spPr>
          <a:xfrm>
            <a:off x="2286000" y="1852619"/>
            <a:ext cx="1828800" cy="461665"/>
          </a:xfrm>
          <a:prstGeom prst="rect">
            <a:avLst/>
          </a:prstGeom>
          <a:noFill/>
        </p:spPr>
        <p:txBody>
          <a:bodyPr wrap="square" rtlCol="0">
            <a:spAutoFit/>
          </a:bodyPr>
          <a:lstStyle/>
          <a:p>
            <a:r>
              <a:rPr lang="bn-IN" dirty="0" smtClean="0"/>
              <a:t>  </a:t>
            </a:r>
            <a:r>
              <a:rPr lang="bn-IN" sz="2400" dirty="0" smtClean="0">
                <a:latin typeface="NikoshBAN" pitchFamily="2" charset="0"/>
                <a:cs typeface="NikoshBAN" pitchFamily="2" charset="0"/>
              </a:rPr>
              <a:t>(২১-------৩০) </a:t>
            </a:r>
            <a:endParaRPr lang="en-US" dirty="0">
              <a:latin typeface="NikoshBAN" pitchFamily="2" charset="0"/>
              <a:cs typeface="NikoshBAN" pitchFamily="2" charset="0"/>
            </a:endParaRPr>
          </a:p>
        </p:txBody>
      </p:sp>
      <p:sp>
        <p:nvSpPr>
          <p:cNvPr id="12" name="TextBox 11"/>
          <p:cNvSpPr txBox="1"/>
          <p:nvPr/>
        </p:nvSpPr>
        <p:spPr>
          <a:xfrm>
            <a:off x="4469606" y="1920471"/>
            <a:ext cx="2016919" cy="461665"/>
          </a:xfrm>
          <a:prstGeom prst="rect">
            <a:avLst/>
          </a:prstGeom>
          <a:noFill/>
        </p:spPr>
        <p:txBody>
          <a:bodyPr wrap="square" rtlCol="0">
            <a:spAutoFit/>
          </a:bodyPr>
          <a:lstStyle/>
          <a:p>
            <a:r>
              <a:rPr lang="bn-IN" dirty="0" smtClean="0"/>
              <a:t>  </a:t>
            </a:r>
            <a:r>
              <a:rPr lang="bn-IN" sz="2400" dirty="0" smtClean="0">
                <a:latin typeface="NikoshBAN" pitchFamily="2" charset="0"/>
                <a:cs typeface="NikoshBAN" pitchFamily="2" charset="0"/>
              </a:rPr>
              <a:t>(৩১-------৪০)</a:t>
            </a:r>
            <a:endParaRPr lang="en-US" sz="2400" dirty="0">
              <a:latin typeface="NikoshBAN" pitchFamily="2" charset="0"/>
              <a:cs typeface="NikoshBAN" pitchFamily="2" charset="0"/>
            </a:endParaRPr>
          </a:p>
        </p:txBody>
      </p:sp>
      <p:sp>
        <p:nvSpPr>
          <p:cNvPr id="13" name="TextBox 12"/>
          <p:cNvSpPr txBox="1"/>
          <p:nvPr/>
        </p:nvSpPr>
        <p:spPr>
          <a:xfrm>
            <a:off x="6896100" y="1876440"/>
            <a:ext cx="1752600" cy="369332"/>
          </a:xfrm>
          <a:prstGeom prst="rect">
            <a:avLst/>
          </a:prstGeom>
          <a:noFill/>
        </p:spPr>
        <p:txBody>
          <a:bodyPr wrap="square" rtlCol="0">
            <a:spAutoFit/>
          </a:bodyPr>
          <a:lstStyle/>
          <a:p>
            <a:r>
              <a:rPr lang="bn-IN" dirty="0" smtClean="0"/>
              <a:t> (৪১------৫০) </a:t>
            </a:r>
            <a:endParaRPr lang="en-US" dirty="0"/>
          </a:p>
        </p:txBody>
      </p:sp>
      <p:sp>
        <p:nvSpPr>
          <p:cNvPr id="15" name="TextBox 14"/>
          <p:cNvSpPr txBox="1"/>
          <p:nvPr/>
        </p:nvSpPr>
        <p:spPr>
          <a:xfrm>
            <a:off x="355653" y="3076480"/>
            <a:ext cx="1854304" cy="461665"/>
          </a:xfrm>
          <a:prstGeom prst="rect">
            <a:avLst/>
          </a:prstGeom>
          <a:noFill/>
        </p:spPr>
        <p:txBody>
          <a:bodyPr wrap="square" rtlCol="0">
            <a:spAutoFit/>
          </a:bodyPr>
          <a:lstStyle/>
          <a:p>
            <a:r>
              <a:rPr lang="bn-IN" sz="2400" dirty="0" smtClean="0">
                <a:latin typeface="NikoshBAN" pitchFamily="2" charset="0"/>
                <a:cs typeface="NikoshBAN" pitchFamily="2" charset="0"/>
              </a:rPr>
              <a:t> (৫১--------৬০)</a:t>
            </a:r>
            <a:endParaRPr lang="en-US" sz="2400" dirty="0">
              <a:latin typeface="NikoshBAN" pitchFamily="2" charset="0"/>
              <a:cs typeface="NikoshBAN" pitchFamily="2" charset="0"/>
            </a:endParaRPr>
          </a:p>
        </p:txBody>
      </p:sp>
      <p:sp>
        <p:nvSpPr>
          <p:cNvPr id="16" name="TextBox 15"/>
          <p:cNvSpPr txBox="1"/>
          <p:nvPr/>
        </p:nvSpPr>
        <p:spPr>
          <a:xfrm>
            <a:off x="2497008" y="3056269"/>
            <a:ext cx="1809517" cy="461665"/>
          </a:xfrm>
          <a:prstGeom prst="rect">
            <a:avLst/>
          </a:prstGeom>
          <a:noFill/>
        </p:spPr>
        <p:txBody>
          <a:bodyPr wrap="square" rtlCol="0">
            <a:spAutoFit/>
          </a:bodyPr>
          <a:lstStyle/>
          <a:p>
            <a:r>
              <a:rPr lang="bn-IN" sz="2400" dirty="0" smtClean="0">
                <a:latin typeface="NikoshBAN" pitchFamily="2" charset="0"/>
                <a:cs typeface="NikoshBAN" pitchFamily="2" charset="0"/>
              </a:rPr>
              <a:t>  (৬১-------৭০) </a:t>
            </a:r>
            <a:endParaRPr lang="en-US" sz="2400" dirty="0">
              <a:latin typeface="NikoshBAN" pitchFamily="2" charset="0"/>
              <a:cs typeface="NikoshBAN" pitchFamily="2" charset="0"/>
            </a:endParaRPr>
          </a:p>
        </p:txBody>
      </p:sp>
      <p:sp>
        <p:nvSpPr>
          <p:cNvPr id="17" name="TextBox 16"/>
          <p:cNvSpPr txBox="1"/>
          <p:nvPr/>
        </p:nvSpPr>
        <p:spPr>
          <a:xfrm>
            <a:off x="4469607" y="3095376"/>
            <a:ext cx="1633536" cy="400110"/>
          </a:xfrm>
          <a:prstGeom prst="rect">
            <a:avLst/>
          </a:prstGeom>
          <a:noFill/>
        </p:spPr>
        <p:txBody>
          <a:bodyPr wrap="square" rtlCol="0">
            <a:spAutoFit/>
          </a:bodyPr>
          <a:lstStyle/>
          <a:p>
            <a:r>
              <a:rPr lang="bn-IN" sz="2000" dirty="0" smtClean="0">
                <a:latin typeface="NikoshBAN" pitchFamily="2" charset="0"/>
                <a:cs typeface="NikoshBAN" pitchFamily="2" charset="0"/>
              </a:rPr>
              <a:t>  (৭১-------৮০) </a:t>
            </a:r>
            <a:endParaRPr lang="en-US" sz="2000" dirty="0">
              <a:latin typeface="NikoshBAN" pitchFamily="2" charset="0"/>
              <a:cs typeface="NikoshBAN" pitchFamily="2" charset="0"/>
            </a:endParaRPr>
          </a:p>
        </p:txBody>
      </p:sp>
      <p:sp>
        <p:nvSpPr>
          <p:cNvPr id="18" name="TextBox 17"/>
          <p:cNvSpPr txBox="1"/>
          <p:nvPr/>
        </p:nvSpPr>
        <p:spPr>
          <a:xfrm>
            <a:off x="6505575" y="3059569"/>
            <a:ext cx="2200275" cy="461665"/>
          </a:xfrm>
          <a:prstGeom prst="rect">
            <a:avLst/>
          </a:prstGeom>
          <a:noFill/>
        </p:spPr>
        <p:txBody>
          <a:bodyPr wrap="square" rtlCol="0">
            <a:spAutoFit/>
          </a:bodyPr>
          <a:lstStyle/>
          <a:p>
            <a:r>
              <a:rPr lang="bn-IN" sz="2400" dirty="0" smtClean="0">
                <a:latin typeface="NikoshBAN" pitchFamily="2" charset="0"/>
                <a:cs typeface="NikoshBAN" pitchFamily="2" charset="0"/>
              </a:rPr>
              <a:t>   (৮১---------৯০)</a:t>
            </a:r>
            <a:endParaRPr lang="en-US" sz="2400" dirty="0">
              <a:latin typeface="NikoshBAN" pitchFamily="2" charset="0"/>
              <a:cs typeface="NikoshBAN" pitchFamily="2" charset="0"/>
            </a:endParaRPr>
          </a:p>
        </p:txBody>
      </p:sp>
      <p:sp>
        <p:nvSpPr>
          <p:cNvPr id="27" name="Rectangle 26"/>
          <p:cNvSpPr/>
          <p:nvPr/>
        </p:nvSpPr>
        <p:spPr>
          <a:xfrm>
            <a:off x="228600" y="5334000"/>
            <a:ext cx="8686800" cy="1143000"/>
          </a:xfrm>
          <a:prstGeom prst="rect">
            <a:avLst/>
          </a:prstGeom>
          <a:blipFill>
            <a:blip r:embed="rId18"/>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56418" y="5396805"/>
            <a:ext cx="8711382" cy="1384995"/>
          </a:xfrm>
          <a:prstGeom prst="rect">
            <a:avLst/>
          </a:prstGeom>
          <a:noFill/>
        </p:spPr>
        <p:txBody>
          <a:bodyPr wrap="square" rtlCol="0">
            <a:spAutoFit/>
          </a:bodyPr>
          <a:lstStyle/>
          <a:p>
            <a:r>
              <a:rPr lang="bn-IN" dirty="0" smtClean="0"/>
              <a:t>  </a:t>
            </a:r>
            <a:r>
              <a:rPr lang="bn-IN" sz="2800" dirty="0" smtClean="0">
                <a:latin typeface="NikoshBAN" pitchFamily="2" charset="0"/>
                <a:cs typeface="NikoshBAN" pitchFamily="2" charset="0"/>
              </a:rPr>
              <a:t>৪২টি মিষ্টির ওজন (গ্রামে) দেওয়া আছে । গণসংখ্যা নিবেশন সারণি তৈরি </a:t>
            </a:r>
          </a:p>
          <a:p>
            <a:r>
              <a:rPr lang="bn-IN" sz="2800" dirty="0">
                <a:latin typeface="NikoshBAN" pitchFamily="2" charset="0"/>
                <a:cs typeface="NikoshBAN" pitchFamily="2" charset="0"/>
              </a:rPr>
              <a:t> </a:t>
            </a:r>
            <a:r>
              <a:rPr lang="bn-IN" sz="2800" dirty="0" smtClean="0">
                <a:latin typeface="NikoshBAN" pitchFamily="2" charset="0"/>
                <a:cs typeface="NikoshBAN" pitchFamily="2" charset="0"/>
              </a:rPr>
              <a:t>করে গাণিতিক গড় নির্নয় কর।                 </a:t>
            </a:r>
          </a:p>
          <a:p>
            <a:r>
              <a:rPr lang="bn-IN" sz="2800" dirty="0">
                <a:latin typeface="NikoshBAN" pitchFamily="2" charset="0"/>
                <a:cs typeface="NikoshBAN" pitchFamily="2" charset="0"/>
              </a:rPr>
              <a:t> </a:t>
            </a:r>
            <a:r>
              <a:rPr lang="bn-IN" sz="2800" dirty="0" smtClean="0">
                <a:latin typeface="NikoshBAN" pitchFamily="2" charset="0"/>
                <a:cs typeface="NikoshBAN" pitchFamily="2" charset="0"/>
              </a:rPr>
              <a:t>  </a:t>
            </a:r>
            <a:endParaRPr lang="en-US" sz="2800" dirty="0"/>
          </a:p>
        </p:txBody>
      </p:sp>
    </p:spTree>
    <p:extLst>
      <p:ext uri="{BB962C8B-B14F-4D97-AF65-F5344CB8AC3E}">
        <p14:creationId xmlns:p14="http://schemas.microsoft.com/office/powerpoint/2010/main" val="6740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00"/>
                                        <p:tgtEl>
                                          <p:spTgt spid="4"/>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00"/>
                                        <p:tgtEl>
                                          <p:spTgt spid="8"/>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wipe(left)">
                                      <p:cBhvr>
                                        <p:cTn id="95" dur="500"/>
                                        <p:tgtEl>
                                          <p:spTgt spid="25"/>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left)">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wipe(left)">
                                      <p:cBhvr>
                                        <p:cTn id="104" dur="11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left)">
                                      <p:cBhvr>
                                        <p:cTn id="109"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animBg="1"/>
      <p:bldP spid="21" grpId="0" animBg="1"/>
      <p:bldP spid="22" grpId="0" animBg="1"/>
      <p:bldP spid="23" grpId="0" animBg="1"/>
      <p:bldP spid="24" grpId="0" animBg="1"/>
      <p:bldP spid="25" grpId="0" animBg="1"/>
      <p:bldP spid="14" grpId="0"/>
      <p:bldP spid="10" grpId="0"/>
      <p:bldP spid="12" grpId="0"/>
      <p:bldP spid="13" grpId="0"/>
      <p:bldP spid="15" grpId="0"/>
      <p:bldP spid="16" grpId="0"/>
      <p:bldP spid="17" grpId="0"/>
      <p:bldP spid="18" grpId="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52400"/>
            <a:ext cx="6553200" cy="838200"/>
          </a:xfrm>
          <a:prstGeom prst="rect">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0" y="228600"/>
            <a:ext cx="2667000" cy="707886"/>
          </a:xfrm>
          <a:prstGeom prst="rect">
            <a:avLst/>
          </a:prstGeom>
          <a:noFill/>
        </p:spPr>
        <p:txBody>
          <a:bodyPr wrap="square" rtlCol="0">
            <a:spAutoFit/>
          </a:bodyPr>
          <a:lstStyle/>
          <a:p>
            <a:pPr algn="ctr"/>
            <a:r>
              <a:rPr lang="bn-IN" sz="4000" b="1" dirty="0" smtClean="0">
                <a:solidFill>
                  <a:srgbClr val="7030A0"/>
                </a:solidFill>
                <a:latin typeface="NikoshBAN" pitchFamily="2" charset="0"/>
                <a:cs typeface="NikoshBAN" pitchFamily="2" charset="0"/>
              </a:rPr>
              <a:t>দলীয় কাজ  </a:t>
            </a:r>
            <a:endParaRPr lang="en-US" sz="4000" b="1" dirty="0">
              <a:solidFill>
                <a:srgbClr val="7030A0"/>
              </a:solidFill>
              <a:latin typeface="NikoshBAN" pitchFamily="2" charset="0"/>
              <a:cs typeface="NikoshBAN"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2427"/>
          <a:stretch/>
        </p:blipFill>
        <p:spPr>
          <a:xfrm>
            <a:off x="59530" y="1066800"/>
            <a:ext cx="6231137" cy="4419600"/>
          </a:xfrm>
          <a:prstGeom prst="rect">
            <a:avLst/>
          </a:prstGeom>
        </p:spPr>
      </p:pic>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802937009"/>
                  </p:ext>
                </p:extLst>
              </p:nvPr>
            </p:nvGraphicFramePr>
            <p:xfrm>
              <a:off x="6324600" y="1066800"/>
              <a:ext cx="2667000" cy="4419600"/>
            </p:xfrm>
            <a:graphic>
              <a:graphicData uri="http://schemas.openxmlformats.org/drawingml/2006/table">
                <a:tbl>
                  <a:tblPr firstRow="1" bandRow="1">
                    <a:tableStyleId>{5DA37D80-6434-44D0-A028-1B22A696006F}</a:tableStyleId>
                  </a:tblPr>
                  <a:tblGrid>
                    <a:gridCol w="1482184"/>
                    <a:gridCol w="1184816"/>
                  </a:tblGrid>
                  <a:tr h="552450">
                    <a:tc>
                      <a:txBody>
                        <a:bodyPr/>
                        <a:lstStyle/>
                        <a:p>
                          <a:r>
                            <a:rPr lang="bn-IN" sz="1800" dirty="0" smtClean="0">
                              <a:latin typeface="NikoshBAN" pitchFamily="2" charset="0"/>
                              <a:cs typeface="NikoshBAN" pitchFamily="2" charset="0"/>
                            </a:rPr>
                            <a:t>  </a:t>
                          </a:r>
                          <a:r>
                            <a:rPr lang="bn-IN" sz="2000" dirty="0" smtClean="0">
                              <a:latin typeface="NikoshBAN" pitchFamily="2" charset="0"/>
                              <a:cs typeface="NikoshBAN" pitchFamily="2" charset="0"/>
                            </a:rPr>
                            <a:t>শ্রেণি</a:t>
                          </a:r>
                          <a:r>
                            <a:rPr lang="bn-IN" sz="2000" baseline="0" dirty="0" smtClean="0">
                              <a:latin typeface="NikoshBAN" pitchFamily="2" charset="0"/>
                              <a:cs typeface="NikoshBAN" pitchFamily="2" charset="0"/>
                            </a:rPr>
                            <a:t>   ব্যাপ্তি     </a:t>
                          </a:r>
                          <a:endParaRPr lang="en-US" sz="1800" dirty="0">
                            <a:latin typeface="NikoshBAN" pitchFamily="2" charset="0"/>
                            <a:cs typeface="NikoshBAN" pitchFamily="2"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bn-IN" sz="2400" b="1" i="1" smtClean="0">
                                        <a:latin typeface="Cambria Math"/>
                                      </a:rPr>
                                    </m:ctrlPr>
                                  </m:sSubPr>
                                  <m:e>
                                    <m:r>
                                      <a:rPr lang="en-US" sz="2400" b="1" i="1" smtClean="0">
                                        <a:latin typeface="Cambria Math"/>
                                      </a:rPr>
                                      <m:t>𝒇</m:t>
                                    </m:r>
                                  </m:e>
                                  <m:sub>
                                    <m:r>
                                      <a:rPr lang="en-US" sz="2400" b="1" i="1" smtClean="0">
                                        <a:latin typeface="Cambria Math"/>
                                      </a:rPr>
                                      <m:t>𝒊</m:t>
                                    </m:r>
                                  </m:sub>
                                </m:sSub>
                              </m:oMath>
                            </m:oMathPara>
                          </a14:m>
                          <a:endParaRPr lang="en-US" sz="2400" dirty="0">
                            <a:latin typeface="NikoshBAN" pitchFamily="2" charset="0"/>
                            <a:cs typeface="NikoshBAN" pitchFamily="2" charset="0"/>
                          </a:endParaRPr>
                        </a:p>
                      </a:txBody>
                      <a:tcPr/>
                    </a:tc>
                  </a:tr>
                  <a:tr h="552450">
                    <a:tc>
                      <a:txBody>
                        <a:bodyPr/>
                        <a:lstStyle/>
                        <a:p>
                          <a:pPr algn="ctr"/>
                          <a:r>
                            <a:rPr lang="en-US" sz="1800" dirty="0" smtClean="0">
                              <a:latin typeface="NikoshBAN" pitchFamily="2" charset="0"/>
                              <a:cs typeface="NikoshBAN" pitchFamily="2" charset="0"/>
                            </a:rPr>
                            <a:t> 21-----30</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৫</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৩১-----৪০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৯</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 ৪১-----৫০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১২</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৫১-----৬০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১৫</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৬১-----৭০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১১</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৭১-----৮০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৮</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৮১-----৯০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৭ </a:t>
                          </a:r>
                          <a:endParaRPr lang="en-US" sz="2000" dirty="0">
                            <a:latin typeface="NikoshBAN" pitchFamily="2" charset="0"/>
                            <a:cs typeface="NikoshBAN" pitchFamily="2" charset="0"/>
                          </a:endParaRPr>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802937009"/>
                  </p:ext>
                </p:extLst>
              </p:nvPr>
            </p:nvGraphicFramePr>
            <p:xfrm>
              <a:off x="6324600" y="1066800"/>
              <a:ext cx="2667000" cy="4419600"/>
            </p:xfrm>
            <a:graphic>
              <a:graphicData uri="http://schemas.openxmlformats.org/drawingml/2006/table">
                <a:tbl>
                  <a:tblPr firstRow="1" bandRow="1">
                    <a:tableStyleId>{5DA37D80-6434-44D0-A028-1B22A696006F}</a:tableStyleId>
                  </a:tblPr>
                  <a:tblGrid>
                    <a:gridCol w="1482184"/>
                    <a:gridCol w="1184816"/>
                  </a:tblGrid>
                  <a:tr h="552450">
                    <a:tc>
                      <a:txBody>
                        <a:bodyPr/>
                        <a:lstStyle/>
                        <a:p>
                          <a:r>
                            <a:rPr lang="bn-IN" sz="1800" dirty="0" smtClean="0">
                              <a:latin typeface="NikoshBAN" pitchFamily="2" charset="0"/>
                              <a:cs typeface="NikoshBAN" pitchFamily="2" charset="0"/>
                            </a:rPr>
                            <a:t>  </a:t>
                          </a:r>
                          <a:r>
                            <a:rPr lang="bn-IN" sz="2000" dirty="0" smtClean="0">
                              <a:latin typeface="NikoshBAN" pitchFamily="2" charset="0"/>
                              <a:cs typeface="NikoshBAN" pitchFamily="2" charset="0"/>
                            </a:rPr>
                            <a:t>শ্রেণি</a:t>
                          </a:r>
                          <a:r>
                            <a:rPr lang="bn-IN" sz="2000" baseline="0" dirty="0" smtClean="0">
                              <a:latin typeface="NikoshBAN" pitchFamily="2" charset="0"/>
                              <a:cs typeface="NikoshBAN" pitchFamily="2" charset="0"/>
                            </a:rPr>
                            <a:t>   ব্যাপ্তি     </a:t>
                          </a:r>
                          <a:endParaRPr lang="en-US" sz="1800" dirty="0">
                            <a:latin typeface="NikoshBAN" pitchFamily="2" charset="0"/>
                            <a:cs typeface="NikoshBAN" pitchFamily="2" charset="0"/>
                          </a:endParaRPr>
                        </a:p>
                      </a:txBody>
                      <a:tcPr/>
                    </a:tc>
                    <a:tc>
                      <a:txBody>
                        <a:bodyPr/>
                        <a:lstStyle/>
                        <a:p>
                          <a:endParaRPr lang="en-US"/>
                        </a:p>
                      </a:txBody>
                      <a:tcPr>
                        <a:blipFill rotWithShape="1">
                          <a:blip r:embed="rId4"/>
                          <a:stretch>
                            <a:fillRect l="-125773" t="-5495" b="-696703"/>
                          </a:stretch>
                        </a:blipFill>
                      </a:tcPr>
                    </a:tc>
                  </a:tr>
                  <a:tr h="552450">
                    <a:tc>
                      <a:txBody>
                        <a:bodyPr/>
                        <a:lstStyle/>
                        <a:p>
                          <a:pPr algn="ctr"/>
                          <a:r>
                            <a:rPr lang="en-US" sz="1800" dirty="0" smtClean="0">
                              <a:latin typeface="NikoshBAN" pitchFamily="2" charset="0"/>
                              <a:cs typeface="NikoshBAN" pitchFamily="2" charset="0"/>
                            </a:rPr>
                            <a:t> 21-----30</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৫</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৩১-----৪০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৯</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 ৪১-----৫০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১২</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৫১-----৬০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১৫</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৬১-----৭০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১১</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৭১-----৮০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৮</a:t>
                          </a:r>
                          <a:endParaRPr lang="en-US" sz="2000" dirty="0">
                            <a:latin typeface="NikoshBAN" pitchFamily="2" charset="0"/>
                            <a:cs typeface="NikoshBAN" pitchFamily="2" charset="0"/>
                          </a:endParaRPr>
                        </a:p>
                      </a:txBody>
                      <a:tcPr/>
                    </a:tc>
                  </a:tr>
                  <a:tr h="552450">
                    <a:tc>
                      <a:txBody>
                        <a:bodyPr/>
                        <a:lstStyle/>
                        <a:p>
                          <a:pPr algn="ctr"/>
                          <a:r>
                            <a:rPr lang="bn-IN" sz="1800" dirty="0" smtClean="0">
                              <a:latin typeface="NikoshBAN" pitchFamily="2" charset="0"/>
                              <a:cs typeface="NikoshBAN" pitchFamily="2" charset="0"/>
                            </a:rPr>
                            <a:t>৮১-----৯০</a:t>
                          </a:r>
                          <a:endParaRPr lang="en-US" sz="1800"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৭ </a:t>
                          </a:r>
                          <a:endParaRPr lang="en-US" sz="2000" dirty="0">
                            <a:latin typeface="NikoshBAN" pitchFamily="2" charset="0"/>
                            <a:cs typeface="NikoshBAN" pitchFamily="2" charset="0"/>
                          </a:endParaRPr>
                        </a:p>
                      </a:txBody>
                      <a:tcPr/>
                    </a:tc>
                  </a:tr>
                </a:tbl>
              </a:graphicData>
            </a:graphic>
          </p:graphicFrame>
        </mc:Fallback>
      </mc:AlternateContent>
      <p:sp>
        <p:nvSpPr>
          <p:cNvPr id="8" name="Rectangle 7"/>
          <p:cNvSpPr/>
          <p:nvPr/>
        </p:nvSpPr>
        <p:spPr>
          <a:xfrm>
            <a:off x="609600" y="5629275"/>
            <a:ext cx="7772400" cy="1066800"/>
          </a:xfrm>
          <a:prstGeom prst="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9" name="TextBox 8"/>
          <p:cNvSpPr txBox="1"/>
          <p:nvPr/>
        </p:nvSpPr>
        <p:spPr>
          <a:xfrm>
            <a:off x="923925" y="5701010"/>
            <a:ext cx="7086600" cy="461665"/>
          </a:xfrm>
          <a:prstGeom prst="rect">
            <a:avLst/>
          </a:prstGeom>
          <a:noFill/>
        </p:spPr>
        <p:txBody>
          <a:bodyPr wrap="square" rtlCol="0">
            <a:spAutoFit/>
          </a:bodyPr>
          <a:lstStyle/>
          <a:p>
            <a:r>
              <a:rPr lang="bn-IN" dirty="0" smtClean="0"/>
              <a:t>     </a:t>
            </a:r>
            <a:r>
              <a:rPr lang="bn-IN" dirty="0" smtClean="0">
                <a:latin typeface="NikoshBAN" pitchFamily="2" charset="0"/>
                <a:cs typeface="NikoshBAN" pitchFamily="2" charset="0"/>
              </a:rPr>
              <a:t> </a:t>
            </a:r>
            <a:r>
              <a:rPr lang="bn-IN" sz="2400" dirty="0" smtClean="0">
                <a:latin typeface="NikoshBAN" pitchFamily="2" charset="0"/>
                <a:cs typeface="NikoshBAN" pitchFamily="2" charset="0"/>
              </a:rPr>
              <a:t>গরুগুলোর ওজন (কেজিতে) দেওয়া আছে ।  গণসংখ্যা সারণি তৈরি করে </a:t>
            </a:r>
            <a:endParaRPr lang="en-US" sz="2400" dirty="0"/>
          </a:p>
        </p:txBody>
      </p:sp>
      <p:sp>
        <p:nvSpPr>
          <p:cNvPr id="10" name="TextBox 9"/>
          <p:cNvSpPr txBox="1"/>
          <p:nvPr/>
        </p:nvSpPr>
        <p:spPr>
          <a:xfrm>
            <a:off x="1552574" y="6172200"/>
            <a:ext cx="6219825" cy="523220"/>
          </a:xfrm>
          <a:prstGeom prst="rect">
            <a:avLst/>
          </a:prstGeom>
          <a:noFill/>
        </p:spPr>
        <p:txBody>
          <a:bodyPr wrap="square" rtlCol="0">
            <a:spAutoFit/>
          </a:bodyPr>
          <a:lstStyle/>
          <a:p>
            <a:r>
              <a:rPr lang="bn-IN" dirty="0" smtClean="0"/>
              <a:t>   </a:t>
            </a:r>
            <a:r>
              <a:rPr lang="bn-IN" sz="2800" dirty="0" smtClean="0">
                <a:latin typeface="NikoshBAN" pitchFamily="2" charset="0"/>
                <a:cs typeface="NikoshBAN" pitchFamily="2" charset="0"/>
              </a:rPr>
              <a:t>গড় নির্ণয় কর             </a:t>
            </a:r>
            <a:endParaRPr lang="en-US" dirty="0"/>
          </a:p>
        </p:txBody>
      </p:sp>
    </p:spTree>
    <p:extLst>
      <p:ext uri="{BB962C8B-B14F-4D97-AF65-F5344CB8AC3E}">
        <p14:creationId xmlns:p14="http://schemas.microsoft.com/office/powerpoint/2010/main" val="2804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600" fill="hold"/>
                                        <p:tgtEl>
                                          <p:spTgt spid="2"/>
                                        </p:tgtEl>
                                        <p:attrNameLst>
                                          <p:attrName>ppt_w</p:attrName>
                                        </p:attrNameLst>
                                      </p:cBhvr>
                                      <p:tavLst>
                                        <p:tav tm="0">
                                          <p:val>
                                            <p:fltVal val="0"/>
                                          </p:val>
                                        </p:tav>
                                        <p:tav tm="100000">
                                          <p:val>
                                            <p:strVal val="#ppt_w"/>
                                          </p:val>
                                        </p:tav>
                                      </p:tavLst>
                                    </p:anim>
                                    <p:anim calcmode="lin" valueType="num">
                                      <p:cBhvr>
                                        <p:cTn id="8" dur="1600" fill="hold"/>
                                        <p:tgtEl>
                                          <p:spTgt spid="2"/>
                                        </p:tgtEl>
                                        <p:attrNameLst>
                                          <p:attrName>ppt_h</p:attrName>
                                        </p:attrNameLst>
                                      </p:cBhvr>
                                      <p:tavLst>
                                        <p:tav tm="0">
                                          <p:val>
                                            <p:fltVal val="0"/>
                                          </p:val>
                                        </p:tav>
                                        <p:tav tm="100000">
                                          <p:val>
                                            <p:strVal val="#ppt_h"/>
                                          </p:val>
                                        </p:tav>
                                      </p:tavLst>
                                    </p:anim>
                                    <p:animEffect transition="in" filter="fade">
                                      <p:cBhvr>
                                        <p:cTn id="9" dur="16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500" fill="hold"/>
                                        <p:tgtEl>
                                          <p:spTgt spid="3"/>
                                        </p:tgtEl>
                                        <p:attrNameLst>
                                          <p:attrName>ppt_w</p:attrName>
                                        </p:attrNameLst>
                                      </p:cBhvr>
                                      <p:tavLst>
                                        <p:tav tm="0">
                                          <p:val>
                                            <p:fltVal val="0"/>
                                          </p:val>
                                        </p:tav>
                                        <p:tav tm="100000">
                                          <p:val>
                                            <p:strVal val="#ppt_w"/>
                                          </p:val>
                                        </p:tav>
                                      </p:tavLst>
                                    </p:anim>
                                    <p:anim calcmode="lin" valueType="num">
                                      <p:cBhvr>
                                        <p:cTn id="13" dur="1500" fill="hold"/>
                                        <p:tgtEl>
                                          <p:spTgt spid="3"/>
                                        </p:tgtEl>
                                        <p:attrNameLst>
                                          <p:attrName>ppt_h</p:attrName>
                                        </p:attrNameLst>
                                      </p:cBhvr>
                                      <p:tavLst>
                                        <p:tav tm="0">
                                          <p:val>
                                            <p:fltVal val="0"/>
                                          </p:val>
                                        </p:tav>
                                        <p:tav tm="100000">
                                          <p:val>
                                            <p:strVal val="#ppt_h"/>
                                          </p:val>
                                        </p:tav>
                                      </p:tavLst>
                                    </p:anim>
                                    <p:animEffect transition="in" filter="fade">
                                      <p:cBhvr>
                                        <p:cTn id="14" dur="1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090483262"/>
                  </p:ext>
                </p:extLst>
              </p:nvPr>
            </p:nvGraphicFramePr>
            <p:xfrm>
              <a:off x="152400" y="838200"/>
              <a:ext cx="2133600" cy="4191000"/>
            </p:xfrm>
            <a:graphic>
              <a:graphicData uri="http://schemas.openxmlformats.org/drawingml/2006/table">
                <a:tbl>
                  <a:tblPr firstRow="1" bandRow="1">
                    <a:tableStyleId>{BDBED569-4797-4DF1-A0F4-6AAB3CD982D8}</a:tableStyleId>
                  </a:tblPr>
                  <a:tblGrid>
                    <a:gridCol w="1143000"/>
                    <a:gridCol w="990600"/>
                  </a:tblGrid>
                  <a:tr h="523875">
                    <a:tc>
                      <a:txBody>
                        <a:bodyPr/>
                        <a:lstStyle/>
                        <a:p>
                          <a:pPr algn="ctr"/>
                          <a:r>
                            <a:rPr lang="bn-IN" sz="1800" dirty="0" smtClean="0">
                              <a:latin typeface="NikoshBAN" pitchFamily="2" charset="0"/>
                              <a:cs typeface="NikoshBAN" pitchFamily="2" charset="0"/>
                            </a:rPr>
                            <a:t> </a:t>
                          </a:r>
                          <a:r>
                            <a:rPr lang="bn-IN" sz="1800" b="0" dirty="0" smtClean="0">
                              <a:latin typeface="NikoshBAN" pitchFamily="2" charset="0"/>
                              <a:cs typeface="NikoshBAN" pitchFamily="2" charset="0"/>
                            </a:rPr>
                            <a:t>শ্রেণি</a:t>
                          </a:r>
                          <a:r>
                            <a:rPr lang="bn-IN" sz="1800" b="0" baseline="0" dirty="0" smtClean="0">
                              <a:latin typeface="NikoshBAN" pitchFamily="2" charset="0"/>
                              <a:cs typeface="NikoshBAN" pitchFamily="2" charset="0"/>
                            </a:rPr>
                            <a:t> ব্যাপ্তি </a:t>
                          </a:r>
                          <a:endParaRPr lang="en-US" sz="1800" b="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dirty="0" smtClean="0">
                              <a:latin typeface="NikoshBAN" pitchFamily="2" charset="0"/>
                              <a:cs typeface="NikoshBAN" pitchFamily="2" charset="0"/>
                            </a:rPr>
                            <a:t>  </a:t>
                          </a:r>
                          <a14:m>
                            <m:oMath xmlns:m="http://schemas.openxmlformats.org/officeDocument/2006/math">
                              <m:r>
                                <a:rPr lang="bn-IN" b="1" i="1" smtClean="0">
                                  <a:latin typeface="Cambria Math"/>
                                </a:rPr>
                                <m:t> </m:t>
                              </m:r>
                              <m:sSub>
                                <m:sSubPr>
                                  <m:ctrlPr>
                                    <a:rPr lang="bn-IN" b="1" i="1" smtClean="0">
                                      <a:latin typeface="Cambria Math"/>
                                    </a:rPr>
                                  </m:ctrlPr>
                                </m:sSubPr>
                                <m:e>
                                  <m:r>
                                    <a:rPr lang="en-US" b="1" i="1" smtClean="0">
                                      <a:latin typeface="Cambria Math"/>
                                    </a:rPr>
                                    <m:t>𝒇</m:t>
                                  </m:r>
                                </m:e>
                                <m:sub>
                                  <m:r>
                                    <a:rPr lang="en-US" b="1" i="1" smtClean="0">
                                      <a:latin typeface="Cambria Math"/>
                                    </a:rPr>
                                    <m:t>𝒊</m:t>
                                  </m:r>
                                </m:sub>
                              </m:sSub>
                            </m:oMath>
                          </a14:m>
                          <a:endParaRPr lang="en-US"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২১----৩০</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 ৪</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 ৩১----৪০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 ৬</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 ৪১----৫০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৮</a:t>
                          </a:r>
                          <a:r>
                            <a:rPr lang="bn-IN"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৫১----৬০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 ১০</a:t>
                          </a:r>
                          <a:r>
                            <a:rPr lang="bn-IN"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৬১----৭০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৯</a:t>
                          </a:r>
                          <a:r>
                            <a:rPr lang="bn-IN"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 ৭১----৮০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৬</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৮১----৯০</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৫ </a:t>
                          </a:r>
                          <a:endParaRPr lang="en-US" sz="2400" dirty="0">
                            <a:latin typeface="NikoshBAN" pitchFamily="2" charset="0"/>
                            <a:cs typeface="NikoshBAN" pitchFamily="2" charset="0"/>
                          </a:endParaRPr>
                        </a:p>
                      </a:txBody>
                      <a:tcPr>
                        <a:solidFill>
                          <a:schemeClr val="bg2">
                            <a:lumMod val="90000"/>
                          </a:schemeClr>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090483262"/>
                  </p:ext>
                </p:extLst>
              </p:nvPr>
            </p:nvGraphicFramePr>
            <p:xfrm>
              <a:off x="152400" y="838200"/>
              <a:ext cx="2133600" cy="4191000"/>
            </p:xfrm>
            <a:graphic>
              <a:graphicData uri="http://schemas.openxmlformats.org/drawingml/2006/table">
                <a:tbl>
                  <a:tblPr firstRow="1" bandRow="1">
                    <a:tableStyleId>{BDBED569-4797-4DF1-A0F4-6AAB3CD982D8}</a:tableStyleId>
                  </a:tblPr>
                  <a:tblGrid>
                    <a:gridCol w="1143000"/>
                    <a:gridCol w="990600"/>
                  </a:tblGrid>
                  <a:tr h="523875">
                    <a:tc>
                      <a:txBody>
                        <a:bodyPr/>
                        <a:lstStyle/>
                        <a:p>
                          <a:pPr algn="ctr"/>
                          <a:r>
                            <a:rPr lang="bn-IN" sz="1800" dirty="0" smtClean="0">
                              <a:latin typeface="NikoshBAN" pitchFamily="2" charset="0"/>
                              <a:cs typeface="NikoshBAN" pitchFamily="2" charset="0"/>
                            </a:rPr>
                            <a:t> </a:t>
                          </a:r>
                          <a:r>
                            <a:rPr lang="bn-IN" sz="1800" b="0" dirty="0" smtClean="0">
                              <a:latin typeface="NikoshBAN" pitchFamily="2" charset="0"/>
                              <a:cs typeface="NikoshBAN" pitchFamily="2" charset="0"/>
                            </a:rPr>
                            <a:t>শ্রেণি</a:t>
                          </a:r>
                          <a:r>
                            <a:rPr lang="bn-IN" sz="1800" b="0" baseline="0" dirty="0" smtClean="0">
                              <a:latin typeface="NikoshBAN" pitchFamily="2" charset="0"/>
                              <a:cs typeface="NikoshBAN" pitchFamily="2" charset="0"/>
                            </a:rPr>
                            <a:t> ব্যাপ্তি </a:t>
                          </a:r>
                          <a:endParaRPr lang="en-US" sz="1800" b="0" dirty="0">
                            <a:latin typeface="NikoshBAN" pitchFamily="2" charset="0"/>
                            <a:cs typeface="NikoshBAN" pitchFamily="2" charset="0"/>
                          </a:endParaRPr>
                        </a:p>
                      </a:txBody>
                      <a:tcPr>
                        <a:solidFill>
                          <a:schemeClr val="accent2">
                            <a:lumMod val="60000"/>
                            <a:lumOff val="40000"/>
                          </a:schemeClr>
                        </a:solidFill>
                      </a:tcPr>
                    </a:tc>
                    <a:tc>
                      <a:txBody>
                        <a:bodyPr/>
                        <a:lstStyle/>
                        <a:p>
                          <a:endParaRPr lang="en-US"/>
                        </a:p>
                      </a:txBody>
                      <a:tcPr>
                        <a:blipFill rotWithShape="1">
                          <a:blip r:embed="rId3"/>
                          <a:stretch>
                            <a:fillRect l="-116049" t="-5814" b="-712791"/>
                          </a:stretch>
                        </a:blipFill>
                      </a:tcPr>
                    </a:tc>
                  </a:tr>
                  <a:tr h="523875">
                    <a:tc>
                      <a:txBody>
                        <a:bodyPr/>
                        <a:lstStyle/>
                        <a:p>
                          <a:pPr algn="ctr"/>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২১----৩০</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 ৪</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 ৩১----৪০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 ৬</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 ৪১----৫০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৮</a:t>
                          </a:r>
                          <a:r>
                            <a:rPr lang="bn-IN"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৫১----৬০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 ১০</a:t>
                          </a:r>
                          <a:r>
                            <a:rPr lang="bn-IN"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৬১----৭০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৯</a:t>
                          </a:r>
                          <a:r>
                            <a:rPr lang="bn-IN" sz="2400" baseline="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 ৭১----৮০ </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৬</a:t>
                          </a:r>
                          <a:endParaRPr lang="en-US" sz="2400" dirty="0">
                            <a:latin typeface="NikoshBAN" pitchFamily="2" charset="0"/>
                            <a:cs typeface="NikoshBAN" pitchFamily="2" charset="0"/>
                          </a:endParaRPr>
                        </a:p>
                      </a:txBody>
                      <a:tcPr>
                        <a:solidFill>
                          <a:schemeClr val="bg2">
                            <a:lumMod val="90000"/>
                          </a:schemeClr>
                        </a:solidFill>
                      </a:tcPr>
                    </a:tc>
                  </a:tr>
                  <a:tr h="523875">
                    <a:tc>
                      <a:txBody>
                        <a:bodyPr/>
                        <a:lstStyle/>
                        <a:p>
                          <a:pPr algn="ctr"/>
                          <a:r>
                            <a:rPr lang="bn-IN" sz="2000" dirty="0" smtClean="0">
                              <a:latin typeface="NikoshBAN" pitchFamily="2" charset="0"/>
                              <a:cs typeface="NikoshBAN" pitchFamily="2" charset="0"/>
                            </a:rPr>
                            <a:t>৮১----৯০</a:t>
                          </a:r>
                          <a:endParaRPr lang="en-US" sz="2000" dirty="0">
                            <a:latin typeface="NikoshBAN" pitchFamily="2" charset="0"/>
                            <a:cs typeface="NikoshBAN" pitchFamily="2" charset="0"/>
                          </a:endParaRPr>
                        </a:p>
                      </a:txBody>
                      <a:tcPr>
                        <a:solidFill>
                          <a:schemeClr val="accent2">
                            <a:lumMod val="60000"/>
                            <a:lumOff val="40000"/>
                          </a:schemeClr>
                        </a:solidFill>
                      </a:tcPr>
                    </a:tc>
                    <a:tc>
                      <a:txBody>
                        <a:bodyPr/>
                        <a:lstStyle/>
                        <a:p>
                          <a:pPr algn="ctr"/>
                          <a:r>
                            <a:rPr lang="bn-IN" sz="2400" dirty="0" smtClean="0">
                              <a:latin typeface="NikoshBAN" pitchFamily="2" charset="0"/>
                              <a:cs typeface="NikoshBAN" pitchFamily="2" charset="0"/>
                            </a:rPr>
                            <a:t>৫ </a:t>
                          </a:r>
                          <a:endParaRPr lang="en-US" sz="2400" dirty="0">
                            <a:latin typeface="NikoshBAN" pitchFamily="2" charset="0"/>
                            <a:cs typeface="NikoshBAN" pitchFamily="2" charset="0"/>
                          </a:endParaRPr>
                        </a:p>
                      </a:txBody>
                      <a:tcPr>
                        <a:solidFill>
                          <a:schemeClr val="bg2">
                            <a:lumMod val="90000"/>
                          </a:schemeClr>
                        </a:solidFill>
                      </a:tcPr>
                    </a:tc>
                  </a:tr>
                </a:tbl>
              </a:graphicData>
            </a:graphic>
          </p:graphicFrame>
        </mc:Fallback>
      </mc:AlternateContent>
      <p:sp>
        <p:nvSpPr>
          <p:cNvPr id="3" name="Rectangle 2"/>
          <p:cNvSpPr/>
          <p:nvPr/>
        </p:nvSpPr>
        <p:spPr>
          <a:xfrm>
            <a:off x="1066800" y="152400"/>
            <a:ext cx="6248400" cy="609600"/>
          </a:xfrm>
          <a:prstGeom prst="rect">
            <a:avLst/>
          </a:prstGeom>
          <a:blipFill>
            <a:blip r:embed="rId4"/>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4600" y="152400"/>
            <a:ext cx="3581400" cy="584775"/>
          </a:xfrm>
          <a:prstGeom prst="rect">
            <a:avLst/>
          </a:prstGeom>
          <a:noFill/>
        </p:spPr>
        <p:txBody>
          <a:bodyPr wrap="square" rtlCol="0">
            <a:spAutoFit/>
          </a:bodyPr>
          <a:lstStyle/>
          <a:p>
            <a:pPr algn="ctr"/>
            <a:r>
              <a:rPr lang="bn-IN" sz="3200" dirty="0" smtClean="0">
                <a:solidFill>
                  <a:srgbClr val="002060"/>
                </a:solidFill>
                <a:latin typeface="NikoshBAN" pitchFamily="2" charset="0"/>
                <a:cs typeface="NikoshBAN" pitchFamily="2" charset="0"/>
              </a:rPr>
              <a:t>মূল্যায়ন </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8" name="Rectangle 7"/>
          <p:cNvSpPr/>
          <p:nvPr/>
        </p:nvSpPr>
        <p:spPr>
          <a:xfrm>
            <a:off x="5029200" y="1447800"/>
            <a:ext cx="3352800" cy="533400"/>
          </a:xfrm>
          <a:prstGeom prst="rect">
            <a:avLst/>
          </a:prstGeom>
          <a:blipFill>
            <a:blip r:embed="rId5"/>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5181600" y="1483667"/>
                <a:ext cx="3162300" cy="461665"/>
              </a:xfrm>
              <a:prstGeom prst="rect">
                <a:avLst/>
              </a:prstGeom>
              <a:noFill/>
            </p:spPr>
            <p:txBody>
              <a:bodyPr wrap="square" rtlCol="0">
                <a:spAutoFit/>
              </a:bodyPr>
              <a:lstStyle/>
              <a:p>
                <a:r>
                  <a:rPr lang="bn-IN" sz="2400" dirty="0" smtClean="0">
                    <a:latin typeface="NikoshBAN" pitchFamily="2" charset="0"/>
                    <a:cs typeface="NikoshBAN" pitchFamily="2" charset="0"/>
                  </a:rPr>
                  <a:t>    ১।</a:t>
                </a:r>
                <a:r>
                  <a:rPr lang="en-US" sz="2400" dirty="0" smtClean="0">
                    <a:latin typeface="NikoshBAN" pitchFamily="2" charset="0"/>
                    <a:cs typeface="NikoshBAN" pitchFamily="2" charset="0"/>
                  </a:rPr>
                  <a:t> </a:t>
                </a:r>
                <a14:m>
                  <m:oMath xmlns:m="http://schemas.openxmlformats.org/officeDocument/2006/math">
                    <m:r>
                      <a:rPr lang="en-US" sz="2400" b="0" i="1" smtClean="0">
                        <a:latin typeface="Cambria Math"/>
                      </a:rPr>
                      <m:t> </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oMath>
                </a14:m>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কত? </a:t>
                </a:r>
                <a:endParaRPr lang="en-US" sz="2400" dirty="0">
                  <a:latin typeface="NikoshBAN" pitchFamily="2" charset="0"/>
                  <a:cs typeface="NikoshBAN" pitchFamily="2"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181600" y="1483667"/>
                <a:ext cx="3162300" cy="461665"/>
              </a:xfrm>
              <a:prstGeom prst="rect">
                <a:avLst/>
              </a:prstGeom>
              <a:blipFill rotWithShape="1">
                <a:blip r:embed="rId6"/>
                <a:stretch>
                  <a:fillRect l="-2890" t="-9211" b="-30263"/>
                </a:stretch>
              </a:blipFill>
            </p:spPr>
            <p:txBody>
              <a:bodyPr/>
              <a:lstStyle/>
              <a:p>
                <a:r>
                  <a:rPr lang="en-US">
                    <a:noFill/>
                  </a:rPr>
                  <a:t> </a:t>
                </a:r>
              </a:p>
            </p:txBody>
          </p:sp>
        </mc:Fallback>
      </mc:AlternateContent>
      <p:sp>
        <p:nvSpPr>
          <p:cNvPr id="10" name="Rectangle 9"/>
          <p:cNvSpPr/>
          <p:nvPr/>
        </p:nvSpPr>
        <p:spPr>
          <a:xfrm>
            <a:off x="5029200" y="2000250"/>
            <a:ext cx="3352800" cy="533400"/>
          </a:xfrm>
          <a:prstGeom prst="rect">
            <a:avLst/>
          </a:prstGeom>
          <a:blipFill>
            <a:blip r:embed="rId7"/>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5124450" y="2036117"/>
                <a:ext cx="3162300" cy="461665"/>
              </a:xfrm>
              <a:prstGeom prst="rect">
                <a:avLst/>
              </a:prstGeom>
              <a:noFill/>
            </p:spPr>
            <p:txBody>
              <a:bodyPr wrap="square" rtlCol="0">
                <a:spAutoFit/>
              </a:bodyPr>
              <a:lstStyle/>
              <a:p>
                <a:r>
                  <a:rPr lang="bn-IN" dirty="0" smtClean="0"/>
                  <a:t> </a:t>
                </a:r>
                <a:r>
                  <a:rPr lang="bn-IN" sz="2000" dirty="0" smtClean="0">
                    <a:latin typeface="NikoshBAN" pitchFamily="2" charset="0"/>
                    <a:cs typeface="NikoshBAN" pitchFamily="2" charset="0"/>
                  </a:rPr>
                  <a:t>     </a:t>
                </a:r>
                <a:r>
                  <a:rPr lang="bn-IN" sz="2400" dirty="0" smtClean="0">
                    <a:latin typeface="NikoshBAN" pitchFamily="2" charset="0"/>
                    <a:cs typeface="NikoshBAN" pitchFamily="2" charset="0"/>
                  </a:rPr>
                  <a:t>২।  </a:t>
                </a:r>
                <a14:m>
                  <m:oMath xmlns:m="http://schemas.openxmlformats.org/officeDocument/2006/math">
                    <m:r>
                      <a:rPr lang="bn-IN" sz="2400" b="0" i="1" smtClean="0">
                        <a:latin typeface="Cambria Math"/>
                        <a:cs typeface="NikoshBAN" pitchFamily="2" charset="0"/>
                      </a:rPr>
                      <m:t> </m:t>
                    </m:r>
                    <m:sSub>
                      <m:sSubPr>
                        <m:ctrlPr>
                          <a:rPr lang="bn-IN" sz="2400" b="0" i="1" smtClean="0">
                            <a:latin typeface="Cambria Math"/>
                            <a:cs typeface="NikoshBAN" pitchFamily="2" charset="0"/>
                          </a:rPr>
                        </m:ctrlPr>
                      </m:sSubPr>
                      <m:e>
                        <m:r>
                          <a:rPr lang="en-US" sz="2400" b="0" i="1" smtClean="0">
                            <a:latin typeface="Cambria Math"/>
                            <a:cs typeface="NikoshBAN" pitchFamily="2" charset="0"/>
                          </a:rPr>
                          <m:t>𝑓</m:t>
                        </m:r>
                      </m:e>
                      <m:sub>
                        <m:r>
                          <a:rPr lang="en-US" sz="2400" b="0" i="1" smtClean="0">
                            <a:latin typeface="Cambria Math"/>
                            <a:cs typeface="NikoshBAN" pitchFamily="2" charset="0"/>
                          </a:rPr>
                          <m:t>𝑖</m:t>
                        </m:r>
                      </m:sub>
                    </m:sSub>
                    <m:sSub>
                      <m:sSubPr>
                        <m:ctrlPr>
                          <a:rPr lang="bn-IN" sz="2400" b="0" i="1" smtClean="0">
                            <a:latin typeface="Cambria Math"/>
                            <a:cs typeface="NikoshBAN" pitchFamily="2" charset="0"/>
                          </a:rPr>
                        </m:ctrlPr>
                      </m:sSubPr>
                      <m:e>
                        <m:r>
                          <a:rPr lang="en-US" sz="2400" b="0" i="1" smtClean="0">
                            <a:latin typeface="Cambria Math"/>
                            <a:cs typeface="NikoshBAN" pitchFamily="2" charset="0"/>
                          </a:rPr>
                          <m:t>𝑥</m:t>
                        </m:r>
                      </m:e>
                      <m:sub>
                        <m:r>
                          <a:rPr lang="en-US" sz="2400" b="0" i="1" smtClean="0">
                            <a:latin typeface="Cambria Math"/>
                            <a:cs typeface="NikoshBAN" pitchFamily="2" charset="0"/>
                          </a:rPr>
                          <m:t>𝑖</m:t>
                        </m:r>
                      </m:sub>
                    </m:sSub>
                    <m:r>
                      <a:rPr lang="en-US" sz="2400" b="0" i="0" smtClean="0">
                        <a:latin typeface="Cambria Math"/>
                        <a:cs typeface="NikoshBAN" pitchFamily="2" charset="0"/>
                      </a:rPr>
                      <m:t>=</m:t>
                    </m:r>
                    <m:r>
                      <a:rPr lang="bn-IN" sz="2400" b="0" i="0" smtClean="0">
                        <a:latin typeface="Cambria Math"/>
                        <a:cs typeface="NikoshBAN" pitchFamily="2" charset="0"/>
                      </a:rPr>
                      <m:t>কত</m:t>
                    </m:r>
                    <m:r>
                      <a:rPr lang="bn-IN" sz="2400" b="0" i="0" smtClean="0">
                        <a:latin typeface="Cambria Math"/>
                        <a:cs typeface="NikoshBAN" pitchFamily="2" charset="0"/>
                      </a:rPr>
                      <m:t>? </m:t>
                    </m:r>
                  </m:oMath>
                </a14:m>
                <a:endParaRPr lang="en-US"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124450" y="2036117"/>
                <a:ext cx="3162300" cy="461665"/>
              </a:xfrm>
              <a:prstGeom prst="rect">
                <a:avLst/>
              </a:prstGeom>
              <a:blipFill rotWithShape="1">
                <a:blip r:embed="rId8"/>
                <a:stretch>
                  <a:fillRect l="-1737"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276328602"/>
                  </p:ext>
                </p:extLst>
              </p:nvPr>
            </p:nvGraphicFramePr>
            <p:xfrm>
              <a:off x="2286000" y="838200"/>
              <a:ext cx="2438400" cy="4191000"/>
            </p:xfrm>
            <a:graphic>
              <a:graphicData uri="http://schemas.openxmlformats.org/drawingml/2006/table">
                <a:tbl>
                  <a:tblPr firstRow="1" bandRow="1">
                    <a:tableStyleId>{5940675A-B579-460E-94D1-54222C63F5DA}</a:tableStyleId>
                  </a:tblPr>
                  <a:tblGrid>
                    <a:gridCol w="1143000"/>
                    <a:gridCol w="1295400"/>
                  </a:tblGrid>
                  <a:tr h="523875">
                    <a:tc>
                      <a:txBody>
                        <a:bodyPr/>
                        <a:lstStyle/>
                        <a:p>
                          <a:r>
                            <a:rPr lang="bn-IN" sz="2400" dirty="0" smtClean="0">
                              <a:latin typeface="NikoshBAN" pitchFamily="2" charset="0"/>
                              <a:cs typeface="NikoshBAN" pitchFamily="2" charset="0"/>
                            </a:rPr>
                            <a:t>   </a:t>
                          </a:r>
                          <a14:m>
                            <m:oMath xmlns:m="http://schemas.openxmlformats.org/officeDocument/2006/math">
                              <m:r>
                                <a:rPr lang="bn-IN" sz="2400" b="0" i="1" smtClean="0">
                                  <a:latin typeface="Cambria Math"/>
                                </a:rPr>
                                <m:t> </m:t>
                              </m:r>
                              <m:sSub>
                                <m:sSubPr>
                                  <m:ctrlPr>
                                    <a:rPr lang="bn-IN" sz="2400" b="0" i="1" smtClean="0">
                                      <a:latin typeface="Cambria Math"/>
                                    </a:rPr>
                                  </m:ctrlPr>
                                </m:sSubPr>
                                <m:e>
                                  <m:r>
                                    <a:rPr lang="en-US" sz="2400" b="0" i="1" smtClean="0">
                                      <a:latin typeface="Cambria Math"/>
                                    </a:rPr>
                                    <m:t>𝑥</m:t>
                                  </m:r>
                                </m:e>
                                <m:sub>
                                  <m:r>
                                    <a:rPr lang="en-US" sz="2400" b="0" i="1" smtClean="0">
                                      <a:latin typeface="Cambria Math"/>
                                    </a:rPr>
                                    <m:t>𝑖</m:t>
                                  </m:r>
                                </m:sub>
                              </m:sSub>
                            </m:oMath>
                          </a14:m>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tc>
                    <a:tc>
                      <a:txBody>
                        <a:bodyPr/>
                        <a:lstStyle/>
                        <a:p>
                          <a:r>
                            <a:rPr lang="en-US" sz="2400" dirty="0" smtClean="0">
                              <a:latin typeface="NikoshBAN" pitchFamily="2" charset="0"/>
                              <a:cs typeface="NikoshBAN" pitchFamily="2" charset="0"/>
                            </a:rPr>
                            <a:t>  </a:t>
                          </a:r>
                          <a14:m>
                            <m:oMath xmlns:m="http://schemas.openxmlformats.org/officeDocument/2006/math">
                              <m:r>
                                <a:rPr lang="en-US" sz="2400" b="0" i="1" smtClean="0">
                                  <a:latin typeface="Cambria Math"/>
                                </a:rPr>
                                <m:t> </m:t>
                              </m:r>
                              <m:sSub>
                                <m:sSubPr>
                                  <m:ctrlPr>
                                    <a:rPr lang="en-US" sz="2400" b="0" i="1" smtClean="0">
                                      <a:latin typeface="Cambria Math"/>
                                    </a:rPr>
                                  </m:ctrlPr>
                                </m:sSubPr>
                                <m:e>
                                  <m:r>
                                    <a:rPr lang="en-US" sz="2400" b="0" i="1" smtClean="0">
                                      <a:latin typeface="Cambria Math"/>
                                    </a:rPr>
                                    <m:t>𝑓</m:t>
                                  </m:r>
                                </m:e>
                                <m:sub>
                                  <m:r>
                                    <a:rPr lang="en-US" sz="2400" b="0" i="1" smtClean="0">
                                      <a:latin typeface="Cambria Math"/>
                                    </a:rPr>
                                    <m:t>𝑖</m:t>
                                  </m:r>
                                </m:sub>
                              </m:sSub>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𝑖</m:t>
                                  </m:r>
                                </m:sub>
                              </m:sSub>
                            </m:oMath>
                          </a14:m>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tc>
                  </a:tr>
                  <a:tr h="523875">
                    <a:tc>
                      <a:txBody>
                        <a:bodyPr/>
                        <a:lstStyle/>
                        <a:p>
                          <a:endParaRPr lang="en-US"/>
                        </a:p>
                      </a:txBody>
                      <a:tcPr/>
                    </a:tc>
                    <a:tc>
                      <a:txBody>
                        <a:bodyPr/>
                        <a:lstStyle/>
                        <a:p>
                          <a:endParaRPr lang="en-US"/>
                        </a:p>
                      </a:txBody>
                      <a:tcPr/>
                    </a:tc>
                  </a:tr>
                  <a:tr h="523875">
                    <a:tc>
                      <a:txBody>
                        <a:bodyPr/>
                        <a:lstStyle/>
                        <a:p>
                          <a:endParaRPr lang="en-US"/>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a:p>
                      </a:txBody>
                      <a:tcPr/>
                    </a:tc>
                    <a:tc>
                      <a:txBody>
                        <a:bodyPr/>
                        <a:lstStyle/>
                        <a:p>
                          <a:endParaRPr lang="en-US" dirty="0"/>
                        </a:p>
                      </a:txBody>
                      <a:tcPr/>
                    </a:tc>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276328602"/>
                  </p:ext>
                </p:extLst>
              </p:nvPr>
            </p:nvGraphicFramePr>
            <p:xfrm>
              <a:off x="2286000" y="838200"/>
              <a:ext cx="2438400" cy="4191000"/>
            </p:xfrm>
            <a:graphic>
              <a:graphicData uri="http://schemas.openxmlformats.org/drawingml/2006/table">
                <a:tbl>
                  <a:tblPr firstRow="1" bandRow="1">
                    <a:tableStyleId>{5940675A-B579-460E-94D1-54222C63F5DA}</a:tableStyleId>
                  </a:tblPr>
                  <a:tblGrid>
                    <a:gridCol w="1143000"/>
                    <a:gridCol w="1295400"/>
                  </a:tblGrid>
                  <a:tr h="523875">
                    <a:tc>
                      <a:txBody>
                        <a:bodyPr/>
                        <a:lstStyle/>
                        <a:p>
                          <a:endParaRPr lang="en-US"/>
                        </a:p>
                      </a:txBody>
                      <a:tcPr>
                        <a:blipFill rotWithShape="1">
                          <a:blip r:embed="rId9"/>
                          <a:stretch>
                            <a:fillRect t="-8140" r="-112766" b="-698837"/>
                          </a:stretch>
                        </a:blipFill>
                      </a:tcPr>
                    </a:tc>
                    <a:tc>
                      <a:txBody>
                        <a:bodyPr/>
                        <a:lstStyle/>
                        <a:p>
                          <a:endParaRPr lang="en-US"/>
                        </a:p>
                      </a:txBody>
                      <a:tcPr>
                        <a:blipFill rotWithShape="1">
                          <a:blip r:embed="rId9"/>
                          <a:stretch>
                            <a:fillRect l="-88679" t="-8140" b="-698837"/>
                          </a:stretch>
                        </a:blipFill>
                      </a:tcPr>
                    </a:tc>
                  </a:tr>
                  <a:tr h="523875">
                    <a:tc>
                      <a:txBody>
                        <a:bodyPr/>
                        <a:lstStyle/>
                        <a:p>
                          <a:endParaRPr lang="en-US"/>
                        </a:p>
                      </a:txBody>
                      <a:tcPr/>
                    </a:tc>
                    <a:tc>
                      <a:txBody>
                        <a:bodyPr/>
                        <a:lstStyle/>
                        <a:p>
                          <a:endParaRPr lang="en-US"/>
                        </a:p>
                      </a:txBody>
                      <a:tcPr/>
                    </a:tc>
                  </a:tr>
                  <a:tr h="523875">
                    <a:tc>
                      <a:txBody>
                        <a:bodyPr/>
                        <a:lstStyle/>
                        <a:p>
                          <a:endParaRPr lang="en-US"/>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dirty="0"/>
                        </a:p>
                      </a:txBody>
                      <a:tcPr/>
                    </a:tc>
                    <a:tc>
                      <a:txBody>
                        <a:bodyPr/>
                        <a:lstStyle/>
                        <a:p>
                          <a:endParaRPr lang="en-US"/>
                        </a:p>
                      </a:txBody>
                      <a:tcPr/>
                    </a:tc>
                  </a:tr>
                  <a:tr h="523875">
                    <a:tc>
                      <a:txBody>
                        <a:bodyPr/>
                        <a:lstStyle/>
                        <a:p>
                          <a:endParaRPr lang="en-US"/>
                        </a:p>
                      </a:txBody>
                      <a:tcPr/>
                    </a:tc>
                    <a:tc>
                      <a:txBody>
                        <a:bodyPr/>
                        <a:lstStyle/>
                        <a:p>
                          <a:endParaRPr 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2149530160"/>
                  </p:ext>
                </p:extLst>
              </p:nvPr>
            </p:nvGraphicFramePr>
            <p:xfrm>
              <a:off x="2286000" y="838200"/>
              <a:ext cx="1143000" cy="4191000"/>
            </p:xfrm>
            <a:graphic>
              <a:graphicData uri="http://schemas.openxmlformats.org/drawingml/2006/table">
                <a:tbl>
                  <a:tblPr firstRow="1" bandRow="1">
                    <a:tableStyleId>{5DA37D80-6434-44D0-A028-1B22A696006F}</a:tableStyleId>
                  </a:tblPr>
                  <a:tblGrid>
                    <a:gridCol w="1143000"/>
                  </a:tblGrid>
                  <a:tr h="533400">
                    <a:tc>
                      <a:txBody>
                        <a:bodyPr/>
                        <a:lstStyle/>
                        <a:p>
                          <a:r>
                            <a:rPr lang="en-US" sz="2000" dirty="0" smtClean="0">
                              <a:latin typeface="NikoshBAN" pitchFamily="2" charset="0"/>
                              <a:cs typeface="NikoshBAN" pitchFamily="2" charset="0"/>
                            </a:rPr>
                            <a:t>  </a:t>
                          </a:r>
                          <a14:m>
                            <m:oMath xmlns:m="http://schemas.openxmlformats.org/officeDocument/2006/math">
                              <m:r>
                                <a:rPr lang="en-US" sz="2000" b="1" i="1" smtClean="0">
                                  <a:latin typeface="Cambria Math"/>
                                </a:rPr>
                                <m:t>   </m:t>
                              </m:r>
                              <m:sSub>
                                <m:sSubPr>
                                  <m:ctrlPr>
                                    <a:rPr lang="en-US" sz="2000" b="1" i="1" smtClean="0">
                                      <a:latin typeface="Cambria Math"/>
                                    </a:rPr>
                                  </m:ctrlPr>
                                </m:sSubPr>
                                <m:e>
                                  <m:r>
                                    <a:rPr lang="en-US" sz="2000" b="1" i="1" smtClean="0">
                                      <a:latin typeface="Cambria Math"/>
                                    </a:rPr>
                                    <m:t>𝒙</m:t>
                                  </m:r>
                                </m:e>
                                <m:sub>
                                  <m:r>
                                    <a:rPr lang="en-US" sz="2000" b="1" i="1" smtClean="0">
                                      <a:latin typeface="Cambria Math"/>
                                    </a:rPr>
                                    <m:t>𝒊</m:t>
                                  </m:r>
                                </m:sub>
                              </m:sSub>
                            </m:oMath>
                          </a14:m>
                          <a:r>
                            <a:rPr lang="en-US" sz="200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২৫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৩৫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02723">
                    <a:tc>
                      <a:txBody>
                        <a:bodyPr/>
                        <a:lstStyle/>
                        <a:p>
                          <a:pPr algn="ctr"/>
                          <a:r>
                            <a:rPr lang="bn-IN" sz="2000" dirty="0" smtClean="0">
                              <a:latin typeface="NikoshBAN" pitchFamily="2" charset="0"/>
                              <a:cs typeface="NikoshBAN" pitchFamily="2" charset="0"/>
                            </a:rPr>
                            <a:t>৪৫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02723">
                    <a:tc>
                      <a:txBody>
                        <a:bodyPr/>
                        <a:lstStyle/>
                        <a:p>
                          <a:pPr algn="ctr"/>
                          <a:r>
                            <a:rPr lang="bn-IN" sz="2000" dirty="0" smtClean="0">
                              <a:latin typeface="NikoshBAN" pitchFamily="2" charset="0"/>
                              <a:cs typeface="NikoshBAN" pitchFamily="2" charset="0"/>
                            </a:rPr>
                            <a:t>৫৫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18554">
                    <a:tc>
                      <a:txBody>
                        <a:bodyPr/>
                        <a:lstStyle/>
                        <a:p>
                          <a:pPr algn="ctr"/>
                          <a:r>
                            <a:rPr lang="bn-IN" sz="2000" dirty="0" smtClean="0">
                              <a:latin typeface="NikoshBAN" pitchFamily="2" charset="0"/>
                              <a:cs typeface="NikoshBAN" pitchFamily="2" charset="0"/>
                            </a:rPr>
                            <a:t>৬৫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৭৫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৮৫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solidFill>
                          <a:schemeClr val="accent6">
                            <a:lumMod val="40000"/>
                            <a:lumOff val="60000"/>
                          </a:schemeClr>
                        </a:solidFill>
                      </a:tcP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2149530160"/>
                  </p:ext>
                </p:extLst>
              </p:nvPr>
            </p:nvGraphicFramePr>
            <p:xfrm>
              <a:off x="2286000" y="838200"/>
              <a:ext cx="1143000" cy="4191000"/>
            </p:xfrm>
            <a:graphic>
              <a:graphicData uri="http://schemas.openxmlformats.org/drawingml/2006/table">
                <a:tbl>
                  <a:tblPr firstRow="1" bandRow="1">
                    <a:tableStyleId>{5DA37D80-6434-44D0-A028-1B22A696006F}</a:tableStyleId>
                  </a:tblPr>
                  <a:tblGrid>
                    <a:gridCol w="1143000"/>
                  </a:tblGrid>
                  <a:tr h="533400">
                    <a:tc>
                      <a:txBody>
                        <a:bodyPr/>
                        <a:lstStyle/>
                        <a:p>
                          <a:endParaRPr lang="en-US"/>
                        </a:p>
                      </a:txBody>
                      <a:tcPr>
                        <a:blipFill rotWithShape="1">
                          <a:blip r:embed="rId10"/>
                          <a:stretch>
                            <a:fillRect t="-1149" b="-689655"/>
                          </a:stretch>
                        </a:blipFill>
                      </a:tcPr>
                    </a:tc>
                  </a:tr>
                  <a:tr h="533400">
                    <a:tc>
                      <a:txBody>
                        <a:bodyPr/>
                        <a:lstStyle/>
                        <a:p>
                          <a:pPr algn="ctr"/>
                          <a:r>
                            <a:rPr lang="bn-IN" sz="2000" dirty="0" smtClean="0">
                              <a:latin typeface="NikoshBAN" pitchFamily="2" charset="0"/>
                              <a:cs typeface="NikoshBAN" pitchFamily="2" charset="0"/>
                            </a:rPr>
                            <a:t>২৫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৩৫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02723">
                    <a:tc>
                      <a:txBody>
                        <a:bodyPr/>
                        <a:lstStyle/>
                        <a:p>
                          <a:pPr algn="ctr"/>
                          <a:r>
                            <a:rPr lang="bn-IN" sz="2000" dirty="0" smtClean="0">
                              <a:latin typeface="NikoshBAN" pitchFamily="2" charset="0"/>
                              <a:cs typeface="NikoshBAN" pitchFamily="2" charset="0"/>
                            </a:rPr>
                            <a:t>৪৫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02723">
                    <a:tc>
                      <a:txBody>
                        <a:bodyPr/>
                        <a:lstStyle/>
                        <a:p>
                          <a:pPr algn="ctr"/>
                          <a:r>
                            <a:rPr lang="bn-IN" sz="2000" dirty="0" smtClean="0">
                              <a:latin typeface="NikoshBAN" pitchFamily="2" charset="0"/>
                              <a:cs typeface="NikoshBAN" pitchFamily="2" charset="0"/>
                            </a:rPr>
                            <a:t>৫৫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18554">
                    <a:tc>
                      <a:txBody>
                        <a:bodyPr/>
                        <a:lstStyle/>
                        <a:p>
                          <a:pPr algn="ctr"/>
                          <a:r>
                            <a:rPr lang="bn-IN" sz="2000" dirty="0" smtClean="0">
                              <a:latin typeface="NikoshBAN" pitchFamily="2" charset="0"/>
                              <a:cs typeface="NikoshBAN" pitchFamily="2" charset="0"/>
                            </a:rPr>
                            <a:t>৬৫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৭৫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solidFill>
                          <a:schemeClr val="accent6">
                            <a:lumMod val="40000"/>
                            <a:lumOff val="60000"/>
                          </a:schemeClr>
                        </a:solidFill>
                      </a:tcPr>
                    </a:tc>
                  </a:tr>
                  <a:tr h="533400">
                    <a:tc>
                      <a:txBody>
                        <a:bodyPr/>
                        <a:lstStyle/>
                        <a:p>
                          <a:pPr algn="ctr"/>
                          <a:r>
                            <a:rPr lang="bn-IN" sz="2000" dirty="0" smtClean="0">
                              <a:latin typeface="NikoshBAN" pitchFamily="2" charset="0"/>
                              <a:cs typeface="NikoshBAN" pitchFamily="2" charset="0"/>
                            </a:rPr>
                            <a:t>৮৫</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৫ </a:t>
                          </a:r>
                          <a:endParaRPr lang="en-US" sz="2000" dirty="0">
                            <a:latin typeface="NikoshBAN" pitchFamily="2" charset="0"/>
                            <a:cs typeface="NikoshBAN" pitchFamily="2" charset="0"/>
                          </a:endParaRPr>
                        </a:p>
                      </a:txBody>
                      <a:tcPr>
                        <a:solidFill>
                          <a:schemeClr val="accent6">
                            <a:lumMod val="40000"/>
                            <a:lumOff val="60000"/>
                          </a:schemeClr>
                        </a:solid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500783823"/>
                  </p:ext>
                </p:extLst>
              </p:nvPr>
            </p:nvGraphicFramePr>
            <p:xfrm>
              <a:off x="3429000" y="854459"/>
              <a:ext cx="1295400" cy="4156249"/>
            </p:xfrm>
            <a:graphic>
              <a:graphicData uri="http://schemas.openxmlformats.org/drawingml/2006/table">
                <a:tbl>
                  <a:tblPr firstRow="1" bandRow="1">
                    <a:tableStyleId>{BDBED569-4797-4DF1-A0F4-6AAB3CD982D8}</a:tableStyleId>
                  </a:tblPr>
                  <a:tblGrid>
                    <a:gridCol w="1295400"/>
                  </a:tblGrid>
                  <a:tr h="524154">
                    <a:tc>
                      <a:txBody>
                        <a:bodyPr/>
                        <a:lstStyle/>
                        <a:p>
                          <a:r>
                            <a:rPr lang="bn-IN" sz="2400" dirty="0" smtClean="0">
                              <a:latin typeface="NikoshBAN" pitchFamily="2" charset="0"/>
                              <a:cs typeface="NikoshBAN" pitchFamily="2" charset="0"/>
                            </a:rPr>
                            <a:t>  </a:t>
                          </a:r>
                          <a14:m>
                            <m:oMath xmlns:m="http://schemas.openxmlformats.org/officeDocument/2006/math">
                              <m:r>
                                <a:rPr lang="bn-IN" sz="2400" b="1" i="1" smtClean="0">
                                  <a:latin typeface="Cambria Math"/>
                                </a:rPr>
                                <m:t> </m:t>
                              </m:r>
                              <m:sSub>
                                <m:sSubPr>
                                  <m:ctrlPr>
                                    <a:rPr lang="bn-IN" sz="2400" b="1" i="1" smtClean="0">
                                      <a:latin typeface="Cambria Math"/>
                                    </a:rPr>
                                  </m:ctrlPr>
                                </m:sSubPr>
                                <m:e>
                                  <m:r>
                                    <a:rPr lang="en-US" sz="2400" b="1" i="1" smtClean="0">
                                      <a:latin typeface="Cambria Math"/>
                                    </a:rPr>
                                    <m:t>𝒇</m:t>
                                  </m:r>
                                </m:e>
                                <m:sub>
                                  <m:r>
                                    <a:rPr lang="en-US" sz="2400" b="1" i="1" smtClean="0">
                                      <a:latin typeface="Cambria Math"/>
                                    </a:rPr>
                                    <m:t>𝒊</m:t>
                                  </m:r>
                                </m:sub>
                              </m:sSub>
                              <m:sSub>
                                <m:sSubPr>
                                  <m:ctrlPr>
                                    <a:rPr lang="bn-IN" sz="2400" b="1" i="1" smtClean="0">
                                      <a:latin typeface="Cambria Math"/>
                                    </a:rPr>
                                  </m:ctrlPr>
                                </m:sSubPr>
                                <m:e>
                                  <m:r>
                                    <a:rPr lang="en-US" sz="2400" b="1" i="1" smtClean="0">
                                      <a:latin typeface="Cambria Math"/>
                                    </a:rPr>
                                    <m:t>𝒙</m:t>
                                  </m:r>
                                </m:e>
                                <m:sub>
                                  <m:r>
                                    <a:rPr lang="en-US" sz="2400" b="1" i="1" smtClean="0">
                                      <a:latin typeface="Cambria Math"/>
                                    </a:rPr>
                                    <m:t>𝒊</m:t>
                                  </m:r>
                                </m:sub>
                              </m:sSub>
                            </m:oMath>
                          </a14:m>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a:txBody>
                      <a:tcPr>
                        <a:blipFill>
                          <a:blip r:embed="rId11"/>
                          <a:tile tx="0" ty="0" sx="100000" sy="100000" flip="none" algn="tl"/>
                        </a:blipFill>
                      </a:tcPr>
                    </a:tc>
                  </a:tr>
                  <a:tr h="524154">
                    <a:tc>
                      <a:txBody>
                        <a:bodyPr/>
                        <a:lstStyle/>
                        <a:p>
                          <a:pPr algn="ctr"/>
                          <a:r>
                            <a:rPr lang="en-US" sz="2000" dirty="0" smtClean="0">
                              <a:latin typeface="NikoshBAN" pitchFamily="2" charset="0"/>
                              <a:cs typeface="NikoshBAN" pitchFamily="2" charset="0"/>
                            </a:rPr>
                            <a:t> ১০২</a:t>
                          </a:r>
                          <a:endParaRPr lang="en-US" sz="2000" dirty="0">
                            <a:latin typeface="NikoshBAN" pitchFamily="2" charset="0"/>
                            <a:cs typeface="NikoshBAN" pitchFamily="2" charset="0"/>
                          </a:endParaRPr>
                        </a:p>
                      </a:txBody>
                      <a:tcPr>
                        <a:blipFill>
                          <a:blip r:embed="rId11"/>
                          <a:tile tx="0" ty="0" sx="100000" sy="100000" flip="none" algn="tl"/>
                        </a:blipFill>
                      </a:tcPr>
                    </a:tc>
                  </a:tr>
                  <a:tr h="554125">
                    <a:tc>
                      <a:txBody>
                        <a:bodyPr/>
                        <a:lstStyle/>
                        <a:p>
                          <a:pPr algn="ctr"/>
                          <a:r>
                            <a:rPr lang="en-US" sz="2000" dirty="0" smtClean="0">
                              <a:latin typeface="NikoshBAN" pitchFamily="2" charset="0"/>
                              <a:cs typeface="NikoshBAN" pitchFamily="2" charset="0"/>
                            </a:rPr>
                            <a:t> ২১৩</a:t>
                          </a:r>
                          <a:endParaRPr lang="en-US" sz="2000" dirty="0">
                            <a:latin typeface="NikoshBAN" pitchFamily="2" charset="0"/>
                            <a:cs typeface="NikoshBAN" pitchFamily="2" charset="0"/>
                          </a:endParaRPr>
                        </a:p>
                      </a:txBody>
                      <a:tcPr>
                        <a:blipFill>
                          <a:blip r:embed="rId11"/>
                          <a:tile tx="0" ty="0" sx="100000" sy="100000" flip="none" algn="tl"/>
                        </a:blipFill>
                      </a:tcPr>
                    </a:tc>
                  </a:tr>
                  <a:tr h="514908">
                    <a:tc>
                      <a:txBody>
                        <a:bodyPr/>
                        <a:lstStyle/>
                        <a:p>
                          <a:pPr algn="ctr"/>
                          <a:r>
                            <a:rPr lang="en-US" sz="2000" dirty="0" smtClean="0">
                              <a:latin typeface="NikoshBAN" pitchFamily="2" charset="0"/>
                              <a:cs typeface="NikoshBAN" pitchFamily="2" charset="0"/>
                            </a:rPr>
                            <a:t> ৩৬৪ </a:t>
                          </a:r>
                          <a:endParaRPr lang="en-US" sz="2000" dirty="0">
                            <a:latin typeface="NikoshBAN" pitchFamily="2" charset="0"/>
                            <a:cs typeface="NikoshBAN" pitchFamily="2" charset="0"/>
                          </a:endParaRPr>
                        </a:p>
                      </a:txBody>
                      <a:tcPr>
                        <a:blipFill>
                          <a:blip r:embed="rId11"/>
                          <a:tile tx="0" ty="0" sx="100000" sy="100000" flip="none" algn="tl"/>
                        </a:blipFill>
                      </a:tcPr>
                    </a:tc>
                  </a:tr>
                  <a:tr h="457200">
                    <a:tc>
                      <a:txBody>
                        <a:bodyPr/>
                        <a:lstStyle/>
                        <a:p>
                          <a:pPr algn="ctr"/>
                          <a:r>
                            <a:rPr lang="en-US" sz="2000" dirty="0" smtClean="0">
                              <a:latin typeface="NikoshBAN" pitchFamily="2" charset="0"/>
                              <a:cs typeface="NikoshBAN" pitchFamily="2" charset="0"/>
                            </a:rPr>
                            <a:t> ৫৫৫</a:t>
                          </a:r>
                          <a:endParaRPr lang="en-US" sz="2000" dirty="0">
                            <a:latin typeface="NikoshBAN" pitchFamily="2" charset="0"/>
                            <a:cs typeface="NikoshBAN" pitchFamily="2" charset="0"/>
                          </a:endParaRPr>
                        </a:p>
                      </a:txBody>
                      <a:tcPr>
                        <a:blipFill>
                          <a:blip r:embed="rId11"/>
                          <a:tile tx="0" ty="0" sx="100000" sy="100000" flip="none" algn="tl"/>
                        </a:blipFill>
                      </a:tcPr>
                    </a:tc>
                  </a:tr>
                  <a:tr h="533400">
                    <a:tc>
                      <a:txBody>
                        <a:bodyPr/>
                        <a:lstStyle/>
                        <a:p>
                          <a:pPr algn="ctr"/>
                          <a:r>
                            <a:rPr lang="en-US" sz="2000" dirty="0" smtClean="0">
                              <a:latin typeface="NikoshBAN" pitchFamily="2" charset="0"/>
                              <a:cs typeface="NikoshBAN" pitchFamily="2" charset="0"/>
                            </a:rPr>
                            <a:t>৫৮৯</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blipFill>
                          <a:blip r:embed="rId11"/>
                          <a:tile tx="0" ty="0" sx="100000" sy="100000" flip="none" algn="tl"/>
                        </a:blipFill>
                      </a:tcPr>
                    </a:tc>
                  </a:tr>
                  <a:tr h="524154">
                    <a:tc>
                      <a:txBody>
                        <a:bodyPr/>
                        <a:lstStyle/>
                        <a:p>
                          <a:pPr algn="ctr"/>
                          <a:r>
                            <a:rPr lang="bn-IN" sz="2000" dirty="0" smtClean="0">
                              <a:latin typeface="NikoshBAN" pitchFamily="2" charset="0"/>
                              <a:cs typeface="NikoshBAN" pitchFamily="2" charset="0"/>
                            </a:rPr>
                            <a:t> ৪৫৩</a:t>
                          </a:r>
                          <a:endParaRPr lang="en-US" sz="2000" dirty="0">
                            <a:latin typeface="NikoshBAN" pitchFamily="2" charset="0"/>
                            <a:cs typeface="NikoshBAN" pitchFamily="2" charset="0"/>
                          </a:endParaRPr>
                        </a:p>
                      </a:txBody>
                      <a:tcPr>
                        <a:blipFill>
                          <a:blip r:embed="rId11"/>
                          <a:tile tx="0" ty="0" sx="100000" sy="100000" flip="none" algn="tl"/>
                        </a:blipFill>
                      </a:tcPr>
                    </a:tc>
                  </a:tr>
                  <a:tr h="524154">
                    <a:tc>
                      <a:txBody>
                        <a:bodyPr/>
                        <a:lstStyle/>
                        <a:p>
                          <a:pPr algn="ctr"/>
                          <a:r>
                            <a:rPr lang="bn-IN" sz="2000" dirty="0" smtClean="0">
                              <a:latin typeface="NikoshBAN" pitchFamily="2" charset="0"/>
                              <a:cs typeface="NikoshBAN" pitchFamily="2" charset="0"/>
                            </a:rPr>
                            <a:t> ৪২৭.৫ </a:t>
                          </a:r>
                          <a:endParaRPr lang="en-US" sz="2000" dirty="0">
                            <a:latin typeface="NikoshBAN" pitchFamily="2" charset="0"/>
                            <a:cs typeface="NikoshBAN" pitchFamily="2" charset="0"/>
                          </a:endParaRPr>
                        </a:p>
                      </a:txBody>
                      <a:tcPr>
                        <a:blipFill>
                          <a:blip r:embed="rId11"/>
                          <a:tile tx="0" ty="0" sx="100000" sy="100000" flip="none" algn="tl"/>
                        </a:blipFill>
                      </a:tcPr>
                    </a:tc>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500783823"/>
                  </p:ext>
                </p:extLst>
              </p:nvPr>
            </p:nvGraphicFramePr>
            <p:xfrm>
              <a:off x="3429000" y="854459"/>
              <a:ext cx="1295400" cy="4156249"/>
            </p:xfrm>
            <a:graphic>
              <a:graphicData uri="http://schemas.openxmlformats.org/drawingml/2006/table">
                <a:tbl>
                  <a:tblPr firstRow="1" bandRow="1">
                    <a:tableStyleId>{BDBED569-4797-4DF1-A0F4-6AAB3CD982D8}</a:tableStyleId>
                  </a:tblPr>
                  <a:tblGrid>
                    <a:gridCol w="1295400"/>
                  </a:tblGrid>
                  <a:tr h="524154">
                    <a:tc>
                      <a:txBody>
                        <a:bodyPr/>
                        <a:lstStyle/>
                        <a:p>
                          <a:endParaRPr lang="en-US"/>
                        </a:p>
                      </a:txBody>
                      <a:tcPr>
                        <a:blipFill rotWithShape="1">
                          <a:blip r:embed="rId12"/>
                          <a:stretch>
                            <a:fillRect l="-472" t="-8140" b="-693023"/>
                          </a:stretch>
                        </a:blipFill>
                      </a:tcPr>
                    </a:tc>
                  </a:tr>
                  <a:tr h="524154">
                    <a:tc>
                      <a:txBody>
                        <a:bodyPr/>
                        <a:lstStyle/>
                        <a:p>
                          <a:pPr algn="ctr"/>
                          <a:r>
                            <a:rPr lang="en-US" sz="2000" dirty="0" smtClean="0">
                              <a:latin typeface="NikoshBAN" pitchFamily="2" charset="0"/>
                              <a:cs typeface="NikoshBAN" pitchFamily="2" charset="0"/>
                            </a:rPr>
                            <a:t> ১০২</a:t>
                          </a:r>
                          <a:endParaRPr lang="en-US" sz="2000" dirty="0">
                            <a:latin typeface="NikoshBAN" pitchFamily="2" charset="0"/>
                            <a:cs typeface="NikoshBAN" pitchFamily="2" charset="0"/>
                          </a:endParaRPr>
                        </a:p>
                      </a:txBody>
                      <a:tcPr>
                        <a:blipFill>
                          <a:blip r:embed="rId13"/>
                          <a:tile tx="0" ty="0" sx="100000" sy="100000" flip="none" algn="tl"/>
                        </a:blipFill>
                      </a:tcPr>
                    </a:tc>
                  </a:tr>
                  <a:tr h="554125">
                    <a:tc>
                      <a:txBody>
                        <a:bodyPr/>
                        <a:lstStyle/>
                        <a:p>
                          <a:pPr algn="ctr"/>
                          <a:r>
                            <a:rPr lang="en-US" sz="2000" dirty="0" smtClean="0">
                              <a:latin typeface="NikoshBAN" pitchFamily="2" charset="0"/>
                              <a:cs typeface="NikoshBAN" pitchFamily="2" charset="0"/>
                            </a:rPr>
                            <a:t> ২১৩</a:t>
                          </a:r>
                          <a:endParaRPr lang="en-US" sz="2000" dirty="0">
                            <a:latin typeface="NikoshBAN" pitchFamily="2" charset="0"/>
                            <a:cs typeface="NikoshBAN" pitchFamily="2" charset="0"/>
                          </a:endParaRPr>
                        </a:p>
                      </a:txBody>
                      <a:tcPr>
                        <a:blipFill>
                          <a:blip r:embed="rId13"/>
                          <a:tile tx="0" ty="0" sx="100000" sy="100000" flip="none" algn="tl"/>
                        </a:blipFill>
                      </a:tcPr>
                    </a:tc>
                  </a:tr>
                  <a:tr h="514908">
                    <a:tc>
                      <a:txBody>
                        <a:bodyPr/>
                        <a:lstStyle/>
                        <a:p>
                          <a:pPr algn="ctr"/>
                          <a:r>
                            <a:rPr lang="en-US" sz="2000" dirty="0" smtClean="0">
                              <a:latin typeface="NikoshBAN" pitchFamily="2" charset="0"/>
                              <a:cs typeface="NikoshBAN" pitchFamily="2" charset="0"/>
                            </a:rPr>
                            <a:t> ৩৬৪ </a:t>
                          </a:r>
                          <a:endParaRPr lang="en-US" sz="2000" dirty="0">
                            <a:latin typeface="NikoshBAN" pitchFamily="2" charset="0"/>
                            <a:cs typeface="NikoshBAN" pitchFamily="2" charset="0"/>
                          </a:endParaRPr>
                        </a:p>
                      </a:txBody>
                      <a:tcPr>
                        <a:blipFill>
                          <a:blip r:embed="rId13"/>
                          <a:tile tx="0" ty="0" sx="100000" sy="100000" flip="none" algn="tl"/>
                        </a:blipFill>
                      </a:tcPr>
                    </a:tc>
                  </a:tr>
                  <a:tr h="457200">
                    <a:tc>
                      <a:txBody>
                        <a:bodyPr/>
                        <a:lstStyle/>
                        <a:p>
                          <a:pPr algn="ctr"/>
                          <a:r>
                            <a:rPr lang="en-US" sz="2000" dirty="0" smtClean="0">
                              <a:latin typeface="NikoshBAN" pitchFamily="2" charset="0"/>
                              <a:cs typeface="NikoshBAN" pitchFamily="2" charset="0"/>
                            </a:rPr>
                            <a:t> ৫৫৫</a:t>
                          </a:r>
                          <a:endParaRPr lang="en-US" sz="2000" dirty="0">
                            <a:latin typeface="NikoshBAN" pitchFamily="2" charset="0"/>
                            <a:cs typeface="NikoshBAN" pitchFamily="2" charset="0"/>
                          </a:endParaRPr>
                        </a:p>
                      </a:txBody>
                      <a:tcPr>
                        <a:blipFill>
                          <a:blip r:embed="rId13"/>
                          <a:tile tx="0" ty="0" sx="100000" sy="100000" flip="none" algn="tl"/>
                        </a:blipFill>
                      </a:tcPr>
                    </a:tc>
                  </a:tr>
                  <a:tr h="533400">
                    <a:tc>
                      <a:txBody>
                        <a:bodyPr/>
                        <a:lstStyle/>
                        <a:p>
                          <a:pPr algn="ctr"/>
                          <a:r>
                            <a:rPr lang="en-US" sz="2000" dirty="0" smtClean="0">
                              <a:latin typeface="NikoshBAN" pitchFamily="2" charset="0"/>
                              <a:cs typeface="NikoshBAN" pitchFamily="2" charset="0"/>
                            </a:rPr>
                            <a:t>৫৮৯</a:t>
                          </a:r>
                          <a:r>
                            <a:rPr lang="bn-IN" sz="2000" dirty="0" smtClean="0">
                              <a:latin typeface="NikoshBAN" pitchFamily="2" charset="0"/>
                              <a:cs typeface="NikoshBAN" pitchFamily="2" charset="0"/>
                            </a:rPr>
                            <a:t>.৫</a:t>
                          </a:r>
                          <a:endParaRPr lang="en-US" sz="2000" dirty="0">
                            <a:latin typeface="NikoshBAN" pitchFamily="2" charset="0"/>
                            <a:cs typeface="NikoshBAN" pitchFamily="2" charset="0"/>
                          </a:endParaRPr>
                        </a:p>
                      </a:txBody>
                      <a:tcPr>
                        <a:blipFill>
                          <a:blip r:embed="rId13"/>
                          <a:tile tx="0" ty="0" sx="100000" sy="100000" flip="none" algn="tl"/>
                        </a:blipFill>
                      </a:tcPr>
                    </a:tc>
                  </a:tr>
                  <a:tr h="524154">
                    <a:tc>
                      <a:txBody>
                        <a:bodyPr/>
                        <a:lstStyle/>
                        <a:p>
                          <a:pPr algn="ctr"/>
                          <a:r>
                            <a:rPr lang="bn-IN" sz="2000" dirty="0" smtClean="0">
                              <a:latin typeface="NikoshBAN" pitchFamily="2" charset="0"/>
                              <a:cs typeface="NikoshBAN" pitchFamily="2" charset="0"/>
                            </a:rPr>
                            <a:t> ৪৫৩</a:t>
                          </a:r>
                          <a:endParaRPr lang="en-US" sz="2000" dirty="0">
                            <a:latin typeface="NikoshBAN" pitchFamily="2" charset="0"/>
                            <a:cs typeface="NikoshBAN" pitchFamily="2" charset="0"/>
                          </a:endParaRPr>
                        </a:p>
                      </a:txBody>
                      <a:tcPr>
                        <a:blipFill>
                          <a:blip r:embed="rId13"/>
                          <a:tile tx="0" ty="0" sx="100000" sy="100000" flip="none" algn="tl"/>
                        </a:blipFill>
                      </a:tcPr>
                    </a:tc>
                  </a:tr>
                  <a:tr h="524154">
                    <a:tc>
                      <a:txBody>
                        <a:bodyPr/>
                        <a:lstStyle/>
                        <a:p>
                          <a:pPr algn="ctr"/>
                          <a:r>
                            <a:rPr lang="bn-IN" sz="2000" dirty="0" smtClean="0">
                              <a:latin typeface="NikoshBAN" pitchFamily="2" charset="0"/>
                              <a:cs typeface="NikoshBAN" pitchFamily="2" charset="0"/>
                            </a:rPr>
                            <a:t> ৪২৭.৫ </a:t>
                          </a:r>
                          <a:endParaRPr lang="en-US" sz="2000" dirty="0">
                            <a:latin typeface="NikoshBAN" pitchFamily="2" charset="0"/>
                            <a:cs typeface="NikoshBAN" pitchFamily="2" charset="0"/>
                          </a:endParaRPr>
                        </a:p>
                      </a:txBody>
                      <a:tcPr>
                        <a:blipFill>
                          <a:blip r:embed="rId13"/>
                          <a:tile tx="0" ty="0" sx="100000" sy="100000" flip="none" algn="tl"/>
                        </a:blipFill>
                      </a:tcPr>
                    </a:tc>
                  </a:tr>
                </a:tbl>
              </a:graphicData>
            </a:graphic>
          </p:graphicFrame>
        </mc:Fallback>
      </mc:AlternateContent>
      <p:sp>
        <p:nvSpPr>
          <p:cNvPr id="15" name="Rectangle 14"/>
          <p:cNvSpPr/>
          <p:nvPr/>
        </p:nvSpPr>
        <p:spPr>
          <a:xfrm>
            <a:off x="5029200" y="2705100"/>
            <a:ext cx="3352800" cy="533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5086350" y="2740967"/>
                <a:ext cx="3219450" cy="461665"/>
              </a:xfrm>
              <a:prstGeom prst="rect">
                <a:avLst/>
              </a:prstGeom>
              <a:noFill/>
            </p:spPr>
            <p:txBody>
              <a:bodyPr wrap="square" rtlCol="0" anchor="ctr">
                <a:spAutoFit/>
              </a:bodyPr>
              <a:lstStyle/>
              <a:p>
                <a:r>
                  <a:rPr lang="bn-IN" sz="2400" dirty="0" smtClean="0">
                    <a:latin typeface="NikoshBAN" pitchFamily="2" charset="0"/>
                    <a:cs typeface="NikoshBAN" pitchFamily="2" charset="0"/>
                  </a:rPr>
                  <a:t>  </a:t>
                </a:r>
                <a:r>
                  <a:rPr lang="en-US" sz="2400" dirty="0" smtClean="0">
                    <a:latin typeface="NikoshBAN" pitchFamily="2" charset="0"/>
                    <a:cs typeface="NikoshBAN" pitchFamily="2" charset="0"/>
                  </a:rPr>
                  <a:t>৩।  </a:t>
                </a:r>
                <a14:m>
                  <m:oMath xmlns:m="http://schemas.openxmlformats.org/officeDocument/2006/math">
                    <m:r>
                      <a:rPr lang="bn-IN" sz="2400" b="0" i="1" smtClean="0">
                        <a:latin typeface="Cambria Math"/>
                      </a:rPr>
                      <m:t> </m:t>
                    </m:r>
                    <m:nary>
                      <m:naryPr>
                        <m:chr m:val="∑"/>
                        <m:subHide m:val="on"/>
                        <m:supHide m:val="on"/>
                        <m:ctrlPr>
                          <a:rPr lang="bn-IN" sz="2400" b="0" i="1" smtClean="0">
                            <a:latin typeface="Cambria Math"/>
                          </a:rPr>
                        </m:ctrlPr>
                      </m:naryPr>
                      <m:sub/>
                      <m:sup/>
                      <m:e>
                        <m:sSub>
                          <m:sSubPr>
                            <m:ctrlPr>
                              <a:rPr lang="bn-IN" sz="2400" b="0" i="1" smtClean="0">
                                <a:latin typeface="Cambria Math"/>
                              </a:rPr>
                            </m:ctrlPr>
                          </m:sSubPr>
                          <m:e>
                            <m:r>
                              <a:rPr lang="en-US" sz="2400" b="0" i="1" smtClean="0">
                                <a:latin typeface="Cambria Math"/>
                              </a:rPr>
                              <m:t>𝑓</m:t>
                            </m:r>
                          </m:e>
                          <m:sub>
                            <m:r>
                              <a:rPr lang="en-US" sz="2400" b="0" i="1" smtClean="0">
                                <a:latin typeface="Cambria Math"/>
                              </a:rPr>
                              <m:t>𝑖</m:t>
                            </m:r>
                          </m:sub>
                        </m:sSub>
                        <m:sSub>
                          <m:sSubPr>
                            <m:ctrlPr>
                              <a:rPr lang="bn-IN" sz="2400" b="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b="0" i="1" smtClean="0">
                            <a:latin typeface="Cambria Math"/>
                          </a:rPr>
                          <m:t>= </m:t>
                        </m:r>
                        <m:r>
                          <a:rPr lang="bn-IN" sz="2400" b="0" i="1" smtClean="0">
                            <a:latin typeface="Cambria Math"/>
                          </a:rPr>
                          <m:t>কত</m:t>
                        </m:r>
                        <m:r>
                          <a:rPr lang="bn-IN" sz="2400" b="0" i="1" smtClean="0">
                            <a:latin typeface="Cambria Math"/>
                          </a:rPr>
                          <m:t>?       </m:t>
                        </m:r>
                      </m:e>
                    </m:nary>
                  </m:oMath>
                </a14:m>
                <a:endParaRPr lang="en-US" sz="2400" dirty="0">
                  <a:latin typeface="NikoshBAN" pitchFamily="2" charset="0"/>
                  <a:cs typeface="NikoshBAN" pitchFamily="2"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086350" y="2740967"/>
                <a:ext cx="3219450" cy="461665"/>
              </a:xfrm>
              <a:prstGeom prst="rect">
                <a:avLst/>
              </a:prstGeom>
              <a:blipFill rotWithShape="1">
                <a:blip r:embed="rId14"/>
                <a:stretch>
                  <a:fillRect l="-2836" t="-134667" b="-196000"/>
                </a:stretch>
              </a:blipFill>
            </p:spPr>
            <p:txBody>
              <a:bodyPr/>
              <a:lstStyle/>
              <a:p>
                <a:r>
                  <a:rPr lang="en-US">
                    <a:noFill/>
                  </a:rPr>
                  <a:t> </a:t>
                </a:r>
              </a:p>
            </p:txBody>
          </p:sp>
        </mc:Fallback>
      </mc:AlternateContent>
      <p:sp>
        <p:nvSpPr>
          <p:cNvPr id="6" name="Rectangle 5"/>
          <p:cNvSpPr/>
          <p:nvPr/>
        </p:nvSpPr>
        <p:spPr>
          <a:xfrm>
            <a:off x="5029200" y="3286125"/>
            <a:ext cx="3352800" cy="533400"/>
          </a:xfrm>
          <a:prstGeom prst="rect">
            <a:avLst/>
          </a:prstGeom>
          <a:blipFill>
            <a:blip r:embed="rId15"/>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95875" y="3321992"/>
            <a:ext cx="3219450" cy="461665"/>
          </a:xfrm>
          <a:prstGeom prst="rect">
            <a:avLst/>
          </a:prstGeom>
          <a:noFill/>
        </p:spPr>
        <p:txBody>
          <a:bodyPr wrap="square" rtlCol="0">
            <a:spAutoFit/>
          </a:bodyPr>
          <a:lstStyle/>
          <a:p>
            <a:pPr algn="ctr"/>
            <a:r>
              <a:rPr lang="bn-IN" sz="2400" b="1" dirty="0" smtClean="0">
                <a:solidFill>
                  <a:srgbClr val="002060"/>
                </a:solidFill>
                <a:latin typeface="NikoshBAN" pitchFamily="2" charset="0"/>
                <a:cs typeface="NikoshBAN" pitchFamily="2" charset="0"/>
              </a:rPr>
              <a:t>  ২৭০৪</a:t>
            </a:r>
            <a:endParaRPr lang="en-US" sz="2400" b="1" dirty="0">
              <a:solidFill>
                <a:srgbClr val="002060"/>
              </a:solidFill>
              <a:latin typeface="NikoshBAN" pitchFamily="2" charset="0"/>
              <a:cs typeface="NikoshBAN" pitchFamily="2" charset="0"/>
            </a:endParaRPr>
          </a:p>
        </p:txBody>
      </p:sp>
      <p:sp>
        <p:nvSpPr>
          <p:cNvPr id="16" name="Rectangle 15"/>
          <p:cNvSpPr/>
          <p:nvPr/>
        </p:nvSpPr>
        <p:spPr>
          <a:xfrm>
            <a:off x="5029200" y="4038600"/>
            <a:ext cx="3352800" cy="457200"/>
          </a:xfrm>
          <a:prstGeom prst="rect">
            <a:avLst/>
          </a:prstGeom>
          <a:blipFill>
            <a:blip r:embed="rId5"/>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tile tx="0" ty="0" sx="100000" sy="100000" flip="none" algn="tl"/>
              </a:blipFill>
            </a:endParaRPr>
          </a:p>
        </p:txBody>
      </p:sp>
      <p:sp>
        <p:nvSpPr>
          <p:cNvPr id="18" name="TextBox 17"/>
          <p:cNvSpPr txBox="1"/>
          <p:nvPr/>
        </p:nvSpPr>
        <p:spPr>
          <a:xfrm>
            <a:off x="5019675" y="4038600"/>
            <a:ext cx="3352800" cy="523220"/>
          </a:xfrm>
          <a:prstGeom prst="rect">
            <a:avLst/>
          </a:prstGeom>
          <a:noFill/>
        </p:spPr>
        <p:txBody>
          <a:bodyPr wrap="square" rtlCol="0">
            <a:spAutoFit/>
          </a:bodyPr>
          <a:lstStyle/>
          <a:p>
            <a:pPr algn="ctr"/>
            <a:r>
              <a:rPr lang="bn-IN" sz="2800" dirty="0" smtClean="0">
                <a:solidFill>
                  <a:srgbClr val="7030A0"/>
                </a:solidFill>
                <a:latin typeface="NikoshBAN" pitchFamily="2" charset="0"/>
                <a:cs typeface="NikoshBAN" pitchFamily="2" charset="0"/>
              </a:rPr>
              <a:t>   ৪। গাণিতিক গড় কত? </a:t>
            </a:r>
            <a:endParaRPr lang="en-US" sz="2800" dirty="0">
              <a:solidFill>
                <a:srgbClr val="7030A0"/>
              </a:solidFill>
              <a:latin typeface="NikoshBAN" pitchFamily="2" charset="0"/>
              <a:cs typeface="NikoshBAN" pitchFamily="2" charset="0"/>
            </a:endParaRPr>
          </a:p>
        </p:txBody>
      </p:sp>
      <p:sp>
        <p:nvSpPr>
          <p:cNvPr id="19" name="Rectangle 18"/>
          <p:cNvSpPr/>
          <p:nvPr/>
        </p:nvSpPr>
        <p:spPr>
          <a:xfrm>
            <a:off x="5029200" y="4495800"/>
            <a:ext cx="3352800" cy="533400"/>
          </a:xfrm>
          <a:prstGeom prst="rect">
            <a:avLst/>
          </a:prstGeom>
          <a:blipFill>
            <a:blip r:embed="rId13"/>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095875" y="4572000"/>
            <a:ext cx="3248025" cy="461665"/>
          </a:xfrm>
          <a:prstGeom prst="rect">
            <a:avLst/>
          </a:prstGeom>
          <a:noFill/>
        </p:spPr>
        <p:txBody>
          <a:bodyPr wrap="square" rtlCol="0">
            <a:spAutoFit/>
          </a:bodyPr>
          <a:lstStyle/>
          <a:p>
            <a:pPr algn="ctr"/>
            <a:r>
              <a:rPr lang="bn-IN" dirty="0" smtClean="0"/>
              <a:t> </a:t>
            </a:r>
            <a:r>
              <a:rPr lang="bn-IN" sz="2400" b="1" dirty="0" smtClean="0">
                <a:solidFill>
                  <a:srgbClr val="FF0000"/>
                </a:solidFill>
                <a:latin typeface="NikoshBAN" pitchFamily="2" charset="0"/>
                <a:cs typeface="NikoshBAN" pitchFamily="2" charset="0"/>
              </a:rPr>
              <a:t>৫৬</a:t>
            </a:r>
            <a:r>
              <a:rPr lang="en-US" sz="2400" b="1" dirty="0" smtClean="0">
                <a:solidFill>
                  <a:srgbClr val="FF0000"/>
                </a:solidFill>
                <a:latin typeface="NikoshBAN" pitchFamily="2" charset="0"/>
                <a:cs typeface="NikoshBAN" pitchFamily="2" charset="0"/>
              </a:rPr>
              <a:t>.</a:t>
            </a:r>
            <a:r>
              <a:rPr lang="bn-IN" sz="2400" b="1" dirty="0" smtClean="0">
                <a:solidFill>
                  <a:srgbClr val="FF0000"/>
                </a:solidFill>
                <a:latin typeface="NikoshBAN" pitchFamily="2" charset="0"/>
                <a:cs typeface="NikoshBAN" pitchFamily="2" charset="0"/>
              </a:rPr>
              <a:t>৩</a:t>
            </a:r>
            <a:r>
              <a:rPr lang="bn-IN" dirty="0" smtClean="0"/>
              <a:t> </a:t>
            </a:r>
            <a:endParaRPr lang="en-US" dirty="0"/>
          </a:p>
        </p:txBody>
      </p:sp>
      <p:sp>
        <p:nvSpPr>
          <p:cNvPr id="21" name="Rectangle 20"/>
          <p:cNvSpPr/>
          <p:nvPr/>
        </p:nvSpPr>
        <p:spPr>
          <a:xfrm>
            <a:off x="152399" y="5033665"/>
            <a:ext cx="8220075" cy="685800"/>
          </a:xfrm>
          <a:prstGeom prst="rect">
            <a:avLst/>
          </a:prstGeom>
          <a:blipFill>
            <a:blip r:embed="rId4"/>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66700" y="5105400"/>
            <a:ext cx="8115300" cy="523220"/>
          </a:xfrm>
          <a:prstGeom prst="rect">
            <a:avLst/>
          </a:prstGeom>
          <a:noFill/>
        </p:spPr>
        <p:txBody>
          <a:bodyPr wrap="square" rtlCol="0">
            <a:spAutoFit/>
          </a:bodyPr>
          <a:lstStyle/>
          <a:p>
            <a:pPr algn="ctr"/>
            <a:r>
              <a:rPr lang="bn-IN" sz="2800" dirty="0" smtClean="0">
                <a:solidFill>
                  <a:srgbClr val="C00000"/>
                </a:solidFill>
                <a:latin typeface="NikoshBAN" pitchFamily="2" charset="0"/>
                <a:cs typeface="NikoshBAN" pitchFamily="2" charset="0"/>
              </a:rPr>
              <a:t> ৫। গাণিতিক গড় নির্ণয়ের সূত্র কী?               </a:t>
            </a:r>
            <a:endParaRPr lang="en-US" sz="2800" dirty="0">
              <a:solidFill>
                <a:srgbClr val="C00000"/>
              </a:solidFill>
              <a:latin typeface="NikoshBAN" pitchFamily="2" charset="0"/>
              <a:cs typeface="NikoshBAN" pitchFamily="2" charset="0"/>
            </a:endParaRPr>
          </a:p>
        </p:txBody>
      </p:sp>
      <p:sp>
        <p:nvSpPr>
          <p:cNvPr id="23" name="Rectangle 22"/>
          <p:cNvSpPr/>
          <p:nvPr/>
        </p:nvSpPr>
        <p:spPr>
          <a:xfrm>
            <a:off x="152399" y="5791200"/>
            <a:ext cx="8229601" cy="685800"/>
          </a:xfrm>
          <a:prstGeom prst="rect">
            <a:avLst/>
          </a:prstGeom>
          <a:blipFill>
            <a:blip r:embed="rId5"/>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85750" y="5867400"/>
            <a:ext cx="8077200" cy="523220"/>
          </a:xfrm>
          <a:prstGeom prst="rect">
            <a:avLst/>
          </a:prstGeom>
          <a:noFill/>
        </p:spPr>
        <p:txBody>
          <a:bodyPr wrap="square" rtlCol="0">
            <a:spAutoFit/>
          </a:bodyPr>
          <a:lstStyle/>
          <a:p>
            <a:pPr algn="ctr"/>
            <a:r>
              <a:rPr lang="bn-IN" dirty="0" smtClean="0">
                <a:solidFill>
                  <a:srgbClr val="7030A0"/>
                </a:solidFill>
                <a:latin typeface="NikoshBAN" pitchFamily="2" charset="0"/>
                <a:cs typeface="NikoshBAN" pitchFamily="2" charset="0"/>
              </a:rPr>
              <a:t> </a:t>
            </a:r>
            <a:r>
              <a:rPr lang="bn-IN" sz="2800" dirty="0" smtClean="0">
                <a:solidFill>
                  <a:srgbClr val="7030A0"/>
                </a:solidFill>
                <a:latin typeface="NikoshBAN" pitchFamily="2" charset="0"/>
                <a:cs typeface="NikoshBAN" pitchFamily="2" charset="0"/>
              </a:rPr>
              <a:t>  ৬। শ্রেণির মধ্যমান নির্ণয়ের সূত্র কী?</a:t>
            </a:r>
            <a:r>
              <a:rPr lang="bn-IN" sz="2800" dirty="0" smtClean="0">
                <a:latin typeface="NikoshBAN" pitchFamily="2" charset="0"/>
                <a:cs typeface="NikoshBAN" pitchFamily="2" charset="0"/>
              </a:rPr>
              <a:t>                   </a:t>
            </a:r>
            <a:endParaRPr lang="en-US" dirty="0"/>
          </a:p>
        </p:txBody>
      </p:sp>
    </p:spTree>
    <p:extLst>
      <p:ext uri="{BB962C8B-B14F-4D97-AF65-F5344CB8AC3E}">
        <p14:creationId xmlns:p14="http://schemas.microsoft.com/office/powerpoint/2010/main" val="22921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6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1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9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9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9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10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1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10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10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11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11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left)">
                                      <p:cBhvr>
                                        <p:cTn id="97" dur="11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37"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outVertical)">
                                      <p:cBhvr>
                                        <p:cTn id="102" dur="12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left)">
                                      <p:cBhvr>
                                        <p:cTn id="107" dur="5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37" fill="hold" grpId="0"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barn(outVertical)">
                                      <p:cBhvr>
                                        <p:cTn id="1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p:bldP spid="10" grpId="0" animBg="1"/>
      <p:bldP spid="11" grpId="0"/>
      <p:bldP spid="15" grpId="0" animBg="1"/>
      <p:bldP spid="5" grpId="0"/>
      <p:bldP spid="6" grpId="0" animBg="1"/>
      <p:bldP spid="7" grpId="0"/>
      <p:bldP spid="16" grpId="0" animBg="1"/>
      <p:bldP spid="18"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85750"/>
            <a:ext cx="6934200" cy="533400"/>
          </a:xfrm>
          <a:prstGeom prst="rect">
            <a:avLst/>
          </a:prstGeom>
          <a:blipFill>
            <a:blip r:embed="rId3"/>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2400" y="228600"/>
            <a:ext cx="2057400" cy="584775"/>
          </a:xfrm>
          <a:prstGeom prst="rect">
            <a:avLst/>
          </a:prstGeom>
          <a:noFill/>
        </p:spPr>
        <p:txBody>
          <a:bodyPr wrap="square" rtlCol="0">
            <a:spAutoFit/>
          </a:bodyPr>
          <a:lstStyle/>
          <a:p>
            <a:pPr algn="ctr"/>
            <a:r>
              <a:rPr lang="bn-IN" sz="2800" b="1" dirty="0" smtClean="0">
                <a:solidFill>
                  <a:srgbClr val="002060"/>
                </a:solidFill>
                <a:latin typeface="NikoshBAN" pitchFamily="2" charset="0"/>
                <a:cs typeface="NikoshBAN" pitchFamily="2" charset="0"/>
              </a:rPr>
              <a:t> </a:t>
            </a:r>
            <a:r>
              <a:rPr lang="bn-IN" sz="3200" b="1" dirty="0" smtClean="0">
                <a:solidFill>
                  <a:srgbClr val="002060"/>
                </a:solidFill>
                <a:latin typeface="NikoshBAN" pitchFamily="2" charset="0"/>
                <a:cs typeface="NikoshBAN" pitchFamily="2" charset="0"/>
              </a:rPr>
              <a:t>বাড়ী কাজ</a:t>
            </a:r>
            <a:endParaRPr lang="en-US" sz="2800" b="1" dirty="0">
              <a:solidFill>
                <a:srgbClr val="002060"/>
              </a:solidFill>
              <a:latin typeface="NikoshBAN" pitchFamily="2" charset="0"/>
              <a:cs typeface="NikoshBAN" pitchFamily="2" charset="0"/>
            </a:endParaRPr>
          </a:p>
        </p:txBody>
      </p:sp>
      <p:sp>
        <p:nvSpPr>
          <p:cNvPr id="4" name="Rectangle 3"/>
          <p:cNvSpPr/>
          <p:nvPr/>
        </p:nvSpPr>
        <p:spPr>
          <a:xfrm>
            <a:off x="762000" y="838200"/>
            <a:ext cx="7696200" cy="533400"/>
          </a:xfrm>
          <a:prstGeom prst="rect">
            <a:avLst/>
          </a:prstGeom>
          <a:blipFill>
            <a:blip r:embed="rId4"/>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926068"/>
            <a:ext cx="7696200" cy="400110"/>
          </a:xfrm>
          <a:prstGeom prst="rect">
            <a:avLst/>
          </a:prstGeom>
          <a:noFill/>
        </p:spPr>
        <p:txBody>
          <a:bodyPr wrap="square" rtlCol="0">
            <a:spAutoFit/>
          </a:bodyPr>
          <a:lstStyle/>
          <a:p>
            <a:r>
              <a:rPr lang="bn-IN" sz="1400" dirty="0" smtClean="0">
                <a:latin typeface="NikoshBAN" pitchFamily="2" charset="0"/>
                <a:cs typeface="NikoshBAN" pitchFamily="2" charset="0"/>
              </a:rPr>
              <a:t>  </a:t>
            </a:r>
            <a:r>
              <a:rPr lang="bn-IN" sz="2000" dirty="0" smtClean="0">
                <a:latin typeface="NikoshBAN" pitchFamily="2" charset="0"/>
                <a:cs typeface="NikoshBAN" pitchFamily="2" charset="0"/>
              </a:rPr>
              <a:t>১। ৮ম শ্রেণির ৪০ জন শিক্ষার্থীর বার্ষিক পরীক্ষায় গণিত বিষয়ের প্রাপ্ত নাম্বার নিচে দেওয়া হলোঃ </a:t>
            </a:r>
            <a:endParaRPr lang="en-US" sz="1400" dirty="0">
              <a:latin typeface="NikoshBAN" pitchFamily="2" charset="0"/>
              <a:cs typeface="NikoshBAN"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45951011"/>
              </p:ext>
            </p:extLst>
          </p:nvPr>
        </p:nvGraphicFramePr>
        <p:xfrm>
          <a:off x="685800" y="1466848"/>
          <a:ext cx="7848600" cy="2952752"/>
        </p:xfrm>
        <a:graphic>
          <a:graphicData uri="http://schemas.openxmlformats.org/drawingml/2006/table">
            <a:tbl>
              <a:tblPr firstRow="1" bandRow="1">
                <a:tableStyleId>{5940675A-B579-460E-94D1-54222C63F5DA}</a:tableStyleId>
              </a:tblPr>
              <a:tblGrid>
                <a:gridCol w="784860"/>
                <a:gridCol w="784860"/>
                <a:gridCol w="784860"/>
                <a:gridCol w="784860"/>
                <a:gridCol w="784860"/>
                <a:gridCol w="784860"/>
                <a:gridCol w="784860"/>
                <a:gridCol w="784860"/>
                <a:gridCol w="784860"/>
                <a:gridCol w="784860"/>
              </a:tblGrid>
              <a:tr h="738188">
                <a:tc>
                  <a:txBody>
                    <a:bodyPr/>
                    <a:lstStyle/>
                    <a:p>
                      <a:pPr algn="ctr"/>
                      <a:r>
                        <a:rPr lang="bn-IN" sz="2400" dirty="0" smtClean="0">
                          <a:latin typeface="NikoshBAN" pitchFamily="2" charset="0"/>
                          <a:cs typeface="NikoshBAN" pitchFamily="2" charset="0"/>
                        </a:rPr>
                        <a:t>৭০ </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৩৫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৫৮</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৮০ </a:t>
                      </a:r>
                      <a:endParaRPr lang="en-US" sz="2400" dirty="0">
                        <a:latin typeface="NikoshBAN" pitchFamily="2" charset="0"/>
                        <a:cs typeface="NikoshBAN" pitchFamily="2" charset="0"/>
                      </a:endParaRPr>
                    </a:p>
                  </a:txBody>
                  <a:tcPr anchor="ctr">
                    <a:blipFill>
                      <a:blip r:embed="rId5"/>
                      <a:tile tx="0" ty="0" sx="100000" sy="100000" flip="none" algn="tl"/>
                    </a:blipFill>
                  </a:tcPr>
                </a:tc>
              </a:tr>
              <a:tr h="738188">
                <a:tc>
                  <a:txBody>
                    <a:bodyPr/>
                    <a:lstStyle/>
                    <a:p>
                      <a:pPr algn="ctr"/>
                      <a:r>
                        <a:rPr lang="bn-IN" sz="2400" dirty="0" smtClean="0">
                          <a:latin typeface="NikoshBAN" pitchFamily="2" charset="0"/>
                          <a:cs typeface="NikoshBAN" pitchFamily="2" charset="0"/>
                        </a:rPr>
                        <a:t>৭০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৪৬</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৭০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৫৮</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৪৮</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৭০ </a:t>
                      </a:r>
                      <a:endParaRPr lang="en-US" sz="2400" dirty="0">
                        <a:latin typeface="NikoshBAN" pitchFamily="2" charset="0"/>
                        <a:cs typeface="NikoshBAN" pitchFamily="2" charset="0"/>
                      </a:endParaRPr>
                    </a:p>
                  </a:txBody>
                  <a:tcPr anchor="ctr">
                    <a:blipFill>
                      <a:blip r:embed="rId5"/>
                      <a:tile tx="0" ty="0" sx="100000" sy="100000" flip="none" algn="tl"/>
                    </a:blipFill>
                  </a:tcPr>
                </a:tc>
              </a:tr>
              <a:tr h="738188">
                <a:tc>
                  <a:txBody>
                    <a:bodyPr/>
                    <a:lstStyle/>
                    <a:p>
                      <a:pPr algn="ctr"/>
                      <a:r>
                        <a:rPr lang="bn-IN" sz="2400" dirty="0" smtClean="0">
                          <a:latin typeface="NikoshBAN" pitchFamily="2" charset="0"/>
                          <a:cs typeface="NikoshBAN" pitchFamily="2" charset="0"/>
                        </a:rPr>
                        <a:t>৩৬</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৮৫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৪৬</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৬১</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৭২</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৮৫ </a:t>
                      </a:r>
                      <a:endParaRPr lang="en-US" sz="2400" dirty="0">
                        <a:latin typeface="NikoshBAN" pitchFamily="2" charset="0"/>
                        <a:cs typeface="NikoshBAN" pitchFamily="2" charset="0"/>
                      </a:endParaRPr>
                    </a:p>
                  </a:txBody>
                  <a:tcPr anchor="ctr">
                    <a:blipFill>
                      <a:blip r:embed="rId5"/>
                      <a:tile tx="0" ty="0" sx="100000" sy="100000" flip="none" algn="tl"/>
                    </a:blipFill>
                  </a:tcPr>
                </a:tc>
              </a:tr>
              <a:tr h="738188">
                <a:tc>
                  <a:txBody>
                    <a:bodyPr/>
                    <a:lstStyle/>
                    <a:p>
                      <a:pPr algn="ctr"/>
                      <a:r>
                        <a:rPr lang="bn-IN" sz="2400" dirty="0" smtClean="0">
                          <a:latin typeface="NikoshBAN" pitchFamily="2" charset="0"/>
                          <a:cs typeface="NikoshBAN" pitchFamily="2" charset="0"/>
                        </a:rPr>
                        <a:t>৯০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৬৮</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৫৬ </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৬০</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৬৫</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৪৬</a:t>
                      </a:r>
                      <a:endParaRPr lang="en-US" sz="2400" dirty="0">
                        <a:latin typeface="NikoshBAN" pitchFamily="2" charset="0"/>
                        <a:cs typeface="NikoshBAN" pitchFamily="2" charset="0"/>
                      </a:endParaRPr>
                    </a:p>
                  </a:txBody>
                  <a:tcPr anchor="ctr">
                    <a:blipFill>
                      <a:blip r:embed="rId5"/>
                      <a:tile tx="0" ty="0" sx="100000" sy="100000" flip="none" algn="tl"/>
                    </a:blipFill>
                  </a:tcPr>
                </a:tc>
                <a:tc>
                  <a:txBody>
                    <a:bodyPr/>
                    <a:lstStyle/>
                    <a:p>
                      <a:pPr algn="ctr"/>
                      <a:r>
                        <a:rPr lang="bn-IN" sz="2400" dirty="0" smtClean="0">
                          <a:latin typeface="NikoshBAN" pitchFamily="2" charset="0"/>
                          <a:cs typeface="NikoshBAN" pitchFamily="2" charset="0"/>
                        </a:rPr>
                        <a:t>৭৬ </a:t>
                      </a:r>
                      <a:endParaRPr lang="en-US" sz="2400" dirty="0">
                        <a:latin typeface="NikoshBAN" pitchFamily="2" charset="0"/>
                        <a:cs typeface="NikoshBAN" pitchFamily="2" charset="0"/>
                      </a:endParaRPr>
                    </a:p>
                  </a:txBody>
                  <a:tcPr anchor="ctr">
                    <a:blipFill>
                      <a:blip r:embed="rId5"/>
                      <a:tile tx="0" ty="0" sx="100000" sy="100000" flip="none" algn="tl"/>
                    </a:blipFill>
                  </a:tcPr>
                </a:tc>
              </a:tr>
            </a:tbl>
          </a:graphicData>
        </a:graphic>
      </p:graphicFrame>
      <p:sp>
        <p:nvSpPr>
          <p:cNvPr id="8" name="Rectangle 7"/>
          <p:cNvSpPr/>
          <p:nvPr/>
        </p:nvSpPr>
        <p:spPr>
          <a:xfrm>
            <a:off x="685800" y="4495800"/>
            <a:ext cx="8001000" cy="1981200"/>
          </a:xfrm>
          <a:prstGeom prst="rect">
            <a:avLst/>
          </a:prstGeom>
          <a:blipFill>
            <a:blip r:embed="rId4"/>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4572000"/>
            <a:ext cx="7772400" cy="461665"/>
          </a:xfrm>
          <a:prstGeom prst="rect">
            <a:avLst/>
          </a:prstGeom>
          <a:noFill/>
        </p:spPr>
        <p:txBody>
          <a:bodyPr wrap="square" rtlCol="0">
            <a:spAutoFit/>
          </a:bodyPr>
          <a:lstStyle/>
          <a:p>
            <a:r>
              <a:rPr lang="bn-IN" sz="2400" dirty="0" smtClean="0">
                <a:solidFill>
                  <a:srgbClr val="C00000"/>
                </a:solidFill>
                <a:latin typeface="NikoshBAN" pitchFamily="2" charset="0"/>
                <a:cs typeface="NikoshBAN" pitchFamily="2" charset="0"/>
              </a:rPr>
              <a:t>(ক) শ্রেণি ব্যাবধান ৫ ধরে শ্রেণিসংখ্যা ণির্ণয় কর । </a:t>
            </a:r>
            <a:endParaRPr lang="en-US" sz="2400" dirty="0">
              <a:solidFill>
                <a:srgbClr val="C00000"/>
              </a:solidFill>
              <a:latin typeface="NikoshBAN" pitchFamily="2" charset="0"/>
              <a:cs typeface="NikoshBAN" pitchFamily="2" charset="0"/>
            </a:endParaRPr>
          </a:p>
        </p:txBody>
      </p:sp>
      <p:sp>
        <p:nvSpPr>
          <p:cNvPr id="10" name="TextBox 9"/>
          <p:cNvSpPr txBox="1"/>
          <p:nvPr/>
        </p:nvSpPr>
        <p:spPr>
          <a:xfrm>
            <a:off x="762000" y="5257800"/>
            <a:ext cx="7848600" cy="461665"/>
          </a:xfrm>
          <a:prstGeom prst="rect">
            <a:avLst/>
          </a:prstGeom>
          <a:noFill/>
        </p:spPr>
        <p:txBody>
          <a:bodyPr wrap="square" rtlCol="0">
            <a:spAutoFit/>
          </a:bodyPr>
          <a:lstStyle/>
          <a:p>
            <a:r>
              <a:rPr lang="bn-IN" sz="2400" dirty="0" smtClean="0">
                <a:latin typeface="NikoshBAN" pitchFamily="2" charset="0"/>
                <a:cs typeface="NikoshBAN" pitchFamily="2" charset="0"/>
              </a:rPr>
              <a:t> </a:t>
            </a:r>
            <a:r>
              <a:rPr lang="bn-IN" sz="2400" dirty="0" smtClean="0">
                <a:solidFill>
                  <a:srgbClr val="7030A0"/>
                </a:solidFill>
                <a:latin typeface="NikoshBAN" pitchFamily="2" charset="0"/>
                <a:cs typeface="NikoshBAN" pitchFamily="2" charset="0"/>
              </a:rPr>
              <a:t>(খ) শ্রেণি ব্যাবধান ৫ ধরে গণসংখ্যা নিবেশন সারণি তৈরি কর। </a:t>
            </a:r>
            <a:endParaRPr lang="en-US" sz="2400" dirty="0">
              <a:solidFill>
                <a:srgbClr val="7030A0"/>
              </a:solidFill>
              <a:latin typeface="NikoshBAN" pitchFamily="2" charset="0"/>
              <a:cs typeface="NikoshBAN" pitchFamily="2" charset="0"/>
            </a:endParaRPr>
          </a:p>
        </p:txBody>
      </p:sp>
      <p:sp>
        <p:nvSpPr>
          <p:cNvPr id="11" name="TextBox 10"/>
          <p:cNvSpPr txBox="1"/>
          <p:nvPr/>
        </p:nvSpPr>
        <p:spPr>
          <a:xfrm>
            <a:off x="762000" y="5867400"/>
            <a:ext cx="7696200" cy="461665"/>
          </a:xfrm>
          <a:prstGeom prst="rect">
            <a:avLst/>
          </a:prstGeom>
          <a:noFill/>
        </p:spPr>
        <p:txBody>
          <a:bodyPr wrap="square" rtlCol="0">
            <a:spAutoFit/>
          </a:bodyPr>
          <a:lstStyle/>
          <a:p>
            <a:r>
              <a:rPr lang="bn-IN" sz="2400" dirty="0" smtClean="0">
                <a:latin typeface="NikoshBAN" pitchFamily="2" charset="0"/>
                <a:cs typeface="NikoshBAN" pitchFamily="2" charset="0"/>
              </a:rPr>
              <a:t> </a:t>
            </a:r>
            <a:r>
              <a:rPr lang="bn-IN" sz="2400" dirty="0" smtClean="0">
                <a:solidFill>
                  <a:schemeClr val="accent6">
                    <a:lumMod val="75000"/>
                  </a:schemeClr>
                </a:solidFill>
                <a:latin typeface="NikoshBAN" pitchFamily="2" charset="0"/>
                <a:cs typeface="NikoshBAN" pitchFamily="2" charset="0"/>
              </a:rPr>
              <a:t>(গ) সারণি থেকে গড় নির্ণয় কর। </a:t>
            </a:r>
            <a:endParaRPr lang="en-US" sz="2400" dirty="0">
              <a:solidFill>
                <a:schemeClr val="accent6">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418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1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1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4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11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1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11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11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8"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264"/>
          <a:stretch/>
        </p:blipFill>
        <p:spPr>
          <a:xfrm>
            <a:off x="762000" y="1371600"/>
            <a:ext cx="8001000" cy="5313722"/>
          </a:xfrm>
          <a:prstGeom prst="rect">
            <a:avLst/>
          </a:prstGeom>
        </p:spPr>
      </p:pic>
      <p:sp>
        <p:nvSpPr>
          <p:cNvPr id="5" name="TextBox 4"/>
          <p:cNvSpPr txBox="1"/>
          <p:nvPr/>
        </p:nvSpPr>
        <p:spPr>
          <a:xfrm>
            <a:off x="762000" y="228600"/>
            <a:ext cx="80010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  </a:t>
            </a:r>
            <a:r>
              <a:rPr lang="bn-I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bn-I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21328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6400800" cy="1143000"/>
          </a:xfrm>
          <a:solidFill>
            <a:schemeClr val="accent3">
              <a:lumMod val="20000"/>
              <a:lumOff val="80000"/>
            </a:schemeClr>
          </a:solidFill>
        </p:spPr>
        <p:txBody>
          <a:bodyPr>
            <a:normAutofit/>
          </a:bodyPr>
          <a:lstStyle/>
          <a:p>
            <a:r>
              <a:rPr lang="bn-IN" sz="5400" b="1" dirty="0" smtClean="0">
                <a:solidFill>
                  <a:srgbClr val="0070C0"/>
                </a:solidFill>
                <a:latin typeface="NikoshBAN" pitchFamily="2" charset="0"/>
                <a:cs typeface="NikoshBAN" pitchFamily="2" charset="0"/>
              </a:rPr>
              <a:t>শিক্ষক ও পাঠ পরিচিতি </a:t>
            </a:r>
            <a:endParaRPr lang="en-US" sz="5400" b="1" dirty="0">
              <a:solidFill>
                <a:srgbClr val="0070C0"/>
              </a:solidFill>
              <a:latin typeface="NikoshBAN" pitchFamily="2" charset="0"/>
              <a:cs typeface="NikoshBAN" pitchFamily="2" charset="0"/>
            </a:endParaRPr>
          </a:p>
        </p:txBody>
      </p:sp>
      <p:sp>
        <p:nvSpPr>
          <p:cNvPr id="3" name="Content Placeholder 2"/>
          <p:cNvSpPr>
            <a:spLocks noGrp="1"/>
          </p:cNvSpPr>
          <p:nvPr>
            <p:ph sz="half" idx="1"/>
          </p:nvPr>
        </p:nvSpPr>
        <p:spPr>
          <a:xfrm>
            <a:off x="609600" y="1676400"/>
            <a:ext cx="4038600" cy="4525963"/>
          </a:xfrm>
        </p:spPr>
        <p:txBody>
          <a:bodyPr>
            <a:normAutofit/>
          </a:bodyPr>
          <a:lstStyle/>
          <a:p>
            <a:pPr marL="0" indent="0" algn="ctr">
              <a:buNone/>
            </a:pPr>
            <a:endParaRPr lang="en-US" sz="2400" b="1" dirty="0" smtClean="0">
              <a:solidFill>
                <a:srgbClr val="002060"/>
              </a:solidFill>
              <a:latin typeface="NikoshBAN" pitchFamily="2" charset="0"/>
              <a:cs typeface="NikoshBAN" pitchFamily="2" charset="0"/>
            </a:endParaRPr>
          </a:p>
          <a:p>
            <a:pPr marL="0" indent="0" algn="ctr">
              <a:buNone/>
            </a:pPr>
            <a:endParaRPr lang="en-US" sz="2400" b="1" dirty="0">
              <a:solidFill>
                <a:srgbClr val="002060"/>
              </a:solidFill>
              <a:latin typeface="NikoshBAN" pitchFamily="2" charset="0"/>
              <a:cs typeface="NikoshBAN" pitchFamily="2" charset="0"/>
            </a:endParaRPr>
          </a:p>
          <a:p>
            <a:pPr marL="0" indent="0" algn="ctr">
              <a:buNone/>
            </a:pPr>
            <a:endParaRPr lang="en-US" sz="2000" b="1" dirty="0" smtClean="0">
              <a:solidFill>
                <a:schemeClr val="accent6">
                  <a:lumMod val="50000"/>
                </a:schemeClr>
              </a:solidFill>
              <a:latin typeface="NikoshBAN" pitchFamily="2" charset="0"/>
              <a:cs typeface="NikoshBAN" pitchFamily="2" charset="0"/>
            </a:endParaRPr>
          </a:p>
          <a:p>
            <a:pPr marL="0" indent="0" algn="ctr">
              <a:buNone/>
            </a:pPr>
            <a:endParaRPr lang="en-US" sz="2000" b="1" dirty="0">
              <a:solidFill>
                <a:schemeClr val="accent6">
                  <a:lumMod val="50000"/>
                </a:schemeClr>
              </a:solidFill>
              <a:latin typeface="NikoshBAN" pitchFamily="2" charset="0"/>
              <a:cs typeface="NikoshBAN" pitchFamily="2" charset="0"/>
            </a:endParaRPr>
          </a:p>
          <a:p>
            <a:pPr marL="0" indent="0" algn="ctr">
              <a:buNone/>
            </a:pPr>
            <a:endParaRPr lang="bn-IN" sz="2000" b="1" dirty="0">
              <a:solidFill>
                <a:schemeClr val="accent6">
                  <a:lumMod val="50000"/>
                </a:schemeClr>
              </a:solidFill>
              <a:latin typeface="NikoshBAN" pitchFamily="2" charset="0"/>
              <a:cs typeface="NikoshBAN" pitchFamily="2" charset="0"/>
            </a:endParaRPr>
          </a:p>
          <a:p>
            <a:pPr marL="0" indent="0" algn="ctr">
              <a:buNone/>
            </a:pPr>
            <a:r>
              <a:rPr lang="bn-IN" sz="2000" b="1" dirty="0" smtClean="0">
                <a:solidFill>
                  <a:srgbClr val="9B051E"/>
                </a:solidFill>
                <a:latin typeface="NikoshBAN" pitchFamily="2" charset="0"/>
                <a:cs typeface="NikoshBAN" pitchFamily="2" charset="0"/>
              </a:rPr>
              <a:t>মোঃ একাব্বর আলী   </a:t>
            </a:r>
            <a:r>
              <a:rPr lang="en-US" sz="2000" b="1" dirty="0" smtClean="0">
                <a:solidFill>
                  <a:srgbClr val="9B051E"/>
                </a:solidFill>
                <a:latin typeface="NikoshBAN" pitchFamily="2" charset="0"/>
                <a:cs typeface="NikoshBAN" pitchFamily="2" charset="0"/>
              </a:rPr>
              <a:t> </a:t>
            </a:r>
          </a:p>
          <a:p>
            <a:pPr marL="0" indent="0" algn="ctr">
              <a:buNone/>
            </a:pPr>
            <a:r>
              <a:rPr lang="bn-IN" sz="2000" b="1" dirty="0" smtClean="0">
                <a:latin typeface="NikoshBAN" pitchFamily="2" charset="0"/>
                <a:cs typeface="NikoshBAN" pitchFamily="2" charset="0"/>
              </a:rPr>
              <a:t>সহকারি  শিক্ষক </a:t>
            </a:r>
          </a:p>
          <a:p>
            <a:pPr marL="0" indent="0" algn="ctr">
              <a:buNone/>
            </a:pPr>
            <a:r>
              <a:rPr lang="bn-IN" sz="2000" b="1" dirty="0" smtClean="0">
                <a:solidFill>
                  <a:schemeClr val="accent6">
                    <a:lumMod val="50000"/>
                  </a:schemeClr>
                </a:solidFill>
                <a:latin typeface="NikoshBAN" pitchFamily="2" charset="0"/>
                <a:cs typeface="NikoshBAN" pitchFamily="2" charset="0"/>
              </a:rPr>
              <a:t>ফুলবাড়ীয়া তামিরুল জামাআহ্‌ দাখিল মাদরাসা </a:t>
            </a:r>
          </a:p>
          <a:p>
            <a:pPr marL="0" indent="0" algn="ctr">
              <a:buNone/>
            </a:pPr>
            <a:r>
              <a:rPr lang="bn-IN" sz="2000" b="1" dirty="0" smtClean="0">
                <a:solidFill>
                  <a:schemeClr val="accent6">
                    <a:lumMod val="50000"/>
                  </a:schemeClr>
                </a:solidFill>
                <a:latin typeface="NikoshBAN" pitchFamily="2" charset="0"/>
                <a:cs typeface="NikoshBAN" pitchFamily="2" charset="0"/>
              </a:rPr>
              <a:t>কালিয়াকৈর, গাজীপুর।</a:t>
            </a:r>
          </a:p>
          <a:p>
            <a:pPr marL="0" indent="0" algn="ctr">
              <a:buNone/>
            </a:pPr>
            <a:r>
              <a:rPr lang="en-US" sz="2000" b="1" dirty="0" smtClean="0">
                <a:solidFill>
                  <a:schemeClr val="accent6">
                    <a:lumMod val="50000"/>
                  </a:schemeClr>
                </a:solidFill>
                <a:latin typeface="NikoshBAN" pitchFamily="2" charset="0"/>
                <a:cs typeface="NikoshBAN" pitchFamily="2" charset="0"/>
              </a:rPr>
              <a:t>Email: </a:t>
            </a:r>
            <a:r>
              <a:rPr lang="en-US" sz="2000" b="1" dirty="0" smtClean="0">
                <a:solidFill>
                  <a:schemeClr val="accent6">
                    <a:lumMod val="50000"/>
                  </a:schemeClr>
                </a:solidFill>
                <a:latin typeface="NikoshBAN" pitchFamily="2" charset="0"/>
                <a:cs typeface="NikoshBAN" pitchFamily="2" charset="0"/>
                <a:hlinkClick r:id="rId2"/>
              </a:rPr>
              <a:t>akabbar5@gmail.com</a:t>
            </a:r>
            <a:endParaRPr lang="en-US" sz="2000" b="1" dirty="0" smtClean="0">
              <a:solidFill>
                <a:schemeClr val="accent6">
                  <a:lumMod val="50000"/>
                </a:schemeClr>
              </a:solidFill>
              <a:latin typeface="NikoshBAN" pitchFamily="2" charset="0"/>
              <a:cs typeface="NikoshBAN" pitchFamily="2" charset="0"/>
            </a:endParaRPr>
          </a:p>
          <a:p>
            <a:pPr marL="0" indent="0" algn="ctr">
              <a:buNone/>
            </a:pPr>
            <a:r>
              <a:rPr lang="en-US" sz="2000" b="1" dirty="0" smtClean="0">
                <a:solidFill>
                  <a:schemeClr val="accent6">
                    <a:lumMod val="50000"/>
                  </a:schemeClr>
                </a:solidFill>
                <a:latin typeface="NikoshBAN" pitchFamily="2" charset="0"/>
                <a:cs typeface="NikoshBAN" pitchFamily="2" charset="0"/>
              </a:rPr>
              <a:t>Mob: 01710902412</a:t>
            </a:r>
            <a:endParaRPr lang="bn-IN" sz="2000" b="1" dirty="0" smtClean="0">
              <a:solidFill>
                <a:schemeClr val="accent6">
                  <a:lumMod val="50000"/>
                </a:schemeClr>
              </a:solidFill>
              <a:latin typeface="NikoshBAN" pitchFamily="2" charset="0"/>
              <a:cs typeface="NikoshBAN" pitchFamily="2" charset="0"/>
            </a:endParaRPr>
          </a:p>
        </p:txBody>
      </p:sp>
      <p:sp>
        <p:nvSpPr>
          <p:cNvPr id="4" name="Content Placeholder 3"/>
          <p:cNvSpPr>
            <a:spLocks noGrp="1"/>
          </p:cNvSpPr>
          <p:nvPr>
            <p:ph sz="half" idx="2"/>
          </p:nvPr>
        </p:nvSpPr>
        <p:spPr>
          <a:solidFill>
            <a:schemeClr val="bg1"/>
          </a:solidFill>
        </p:spPr>
        <p:txBody>
          <a:bodyPr>
            <a:normAutofit/>
          </a:bodyPr>
          <a:lstStyle/>
          <a:p>
            <a:pPr marL="0" indent="0" algn="ctr">
              <a:buNone/>
            </a:pPr>
            <a:r>
              <a:rPr lang="bn-IN" dirty="0" smtClean="0"/>
              <a:t> </a:t>
            </a:r>
          </a:p>
          <a:p>
            <a:pPr marL="0" indent="0" algn="ctr">
              <a:buNone/>
            </a:pPr>
            <a:endParaRPr lang="bn-IN" b="1" u="sng" dirty="0">
              <a:latin typeface="NikoshBAN" pitchFamily="2" charset="0"/>
              <a:cs typeface="NikoshBAN" pitchFamily="2" charset="0"/>
            </a:endParaRPr>
          </a:p>
          <a:p>
            <a:pPr marL="0" indent="0" algn="ctr">
              <a:buNone/>
            </a:pPr>
            <a:r>
              <a:rPr lang="bn-IN" b="1" u="sng" dirty="0" smtClean="0">
                <a:solidFill>
                  <a:srgbClr val="C00000"/>
                </a:solidFill>
                <a:latin typeface="NikoshBAN" pitchFamily="2" charset="0"/>
                <a:cs typeface="NikoshBAN" pitchFamily="2" charset="0"/>
              </a:rPr>
              <a:t>পাঠ</a:t>
            </a:r>
            <a:endParaRPr lang="bn-IN" dirty="0" smtClean="0">
              <a:solidFill>
                <a:srgbClr val="C00000"/>
              </a:solidFill>
              <a:latin typeface="NikoshBAN" pitchFamily="2" charset="0"/>
              <a:cs typeface="NikoshBAN" pitchFamily="2" charset="0"/>
            </a:endParaRPr>
          </a:p>
          <a:p>
            <a:pPr marL="0" indent="0" algn="ctr">
              <a:buNone/>
            </a:pPr>
            <a:r>
              <a:rPr lang="bn-IN" sz="2000" b="1" dirty="0" smtClean="0">
                <a:solidFill>
                  <a:srgbClr val="002060"/>
                </a:solidFill>
                <a:latin typeface="NikoshBAN" pitchFamily="2" charset="0"/>
                <a:cs typeface="NikoshBAN" pitchFamily="2" charset="0"/>
              </a:rPr>
              <a:t>শ্রেণিঃ ৮ম   </a:t>
            </a:r>
          </a:p>
          <a:p>
            <a:pPr marL="0" indent="0" algn="ctr">
              <a:buNone/>
            </a:pPr>
            <a:r>
              <a:rPr lang="bn-IN" sz="2000" b="1" dirty="0" smtClean="0">
                <a:solidFill>
                  <a:schemeClr val="accent6"/>
                </a:solidFill>
                <a:latin typeface="NikoshBAN" pitchFamily="2" charset="0"/>
                <a:cs typeface="NikoshBAN" pitchFamily="2" charset="0"/>
              </a:rPr>
              <a:t>বিষয়ঃ গণিত </a:t>
            </a:r>
          </a:p>
          <a:p>
            <a:pPr marL="0" indent="0" algn="ctr">
              <a:buNone/>
            </a:pPr>
            <a:r>
              <a:rPr lang="bn-IN" sz="2000" b="1" dirty="0" smtClean="0">
                <a:solidFill>
                  <a:srgbClr val="9B051E"/>
                </a:solidFill>
                <a:latin typeface="NikoshBAN" pitchFamily="2" charset="0"/>
                <a:cs typeface="NikoshBAN" pitchFamily="2" charset="0"/>
              </a:rPr>
              <a:t>বিশেষ পাঠঃ তথ্য ও উপাত্ত </a:t>
            </a:r>
          </a:p>
          <a:p>
            <a:pPr marL="0" indent="0" algn="ctr">
              <a:buNone/>
            </a:pPr>
            <a:r>
              <a:rPr lang="bn-IN" sz="2000" b="1" dirty="0" smtClean="0">
                <a:solidFill>
                  <a:srgbClr val="0070C0"/>
                </a:solidFill>
                <a:latin typeface="NikoshBAN" pitchFamily="2" charset="0"/>
                <a:cs typeface="NikoshBAN" pitchFamily="2" charset="0"/>
              </a:rPr>
              <a:t>একাদশ অধ্যায় </a:t>
            </a:r>
          </a:p>
          <a:p>
            <a:pPr marL="0" indent="0" algn="ctr">
              <a:buNone/>
            </a:pPr>
            <a:r>
              <a:rPr lang="bn-IN" sz="2000" b="1" dirty="0" smtClean="0">
                <a:solidFill>
                  <a:schemeClr val="tx1">
                    <a:lumMod val="95000"/>
                    <a:lumOff val="5000"/>
                  </a:schemeClr>
                </a:solidFill>
                <a:latin typeface="NikoshBAN" pitchFamily="2" charset="0"/>
                <a:cs typeface="NikoshBAN" pitchFamily="2" charset="0"/>
              </a:rPr>
              <a:t>সময়ঃ</a:t>
            </a:r>
            <a:r>
              <a:rPr lang="bn-IN" sz="2000" b="1" dirty="0" smtClean="0">
                <a:solidFill>
                  <a:srgbClr val="0070C0"/>
                </a:solidFill>
                <a:latin typeface="NikoshBAN" pitchFamily="2" charset="0"/>
                <a:cs typeface="NikoshBAN" pitchFamily="2" charset="0"/>
              </a:rPr>
              <a:t>  ২৫ মিনিট               </a:t>
            </a:r>
          </a:p>
          <a:p>
            <a:pPr marL="0" indent="0" algn="ctr">
              <a:buNone/>
            </a:pPr>
            <a:r>
              <a:rPr lang="bn-IN" sz="2000" b="1" dirty="0" smtClean="0">
                <a:solidFill>
                  <a:schemeClr val="accent6">
                    <a:lumMod val="75000"/>
                  </a:schemeClr>
                </a:solidFill>
                <a:latin typeface="NikoshBAN" pitchFamily="2" charset="0"/>
                <a:cs typeface="NikoshBAN" pitchFamily="2" charset="0"/>
              </a:rPr>
              <a:t>তারিখঃ</a:t>
            </a:r>
            <a:r>
              <a:rPr lang="bn-IN" sz="2000" b="1" dirty="0" smtClean="0">
                <a:solidFill>
                  <a:srgbClr val="0070C0"/>
                </a:solidFill>
                <a:latin typeface="NikoshBAN" pitchFamily="2" charset="0"/>
                <a:cs typeface="NikoshBAN" pitchFamily="2" charset="0"/>
              </a:rPr>
              <a:t> ০৬/১১/২০২০                         </a:t>
            </a:r>
          </a:p>
          <a:p>
            <a:pPr marL="0" indent="0" algn="ctr">
              <a:buNone/>
            </a:pPr>
            <a:r>
              <a:rPr lang="bn-IN" sz="2000" b="1" dirty="0" smtClean="0">
                <a:latin typeface="NikoshBAN" pitchFamily="2" charset="0"/>
                <a:cs typeface="NikoshBAN" pitchFamily="2" charset="0"/>
              </a:rPr>
              <a:t> </a:t>
            </a:r>
          </a:p>
          <a:p>
            <a:pPr marL="0" indent="0" algn="ctr">
              <a:buNone/>
            </a:pPr>
            <a:endParaRPr lang="en-US" sz="2000" b="1" dirty="0">
              <a:latin typeface="NikoshBAN" pitchFamily="2" charset="0"/>
              <a:cs typeface="NikoshBAN" pitchFamily="2" charset="0"/>
            </a:endParaRPr>
          </a:p>
        </p:txBody>
      </p:sp>
      <p:pic>
        <p:nvPicPr>
          <p:cNvPr id="1026" name="Picture 2" descr="C:\Users\walton\Desktop\ma  631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76400"/>
            <a:ext cx="1436687" cy="1798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4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800" fill="hold"/>
                                        <p:tgtEl>
                                          <p:spTgt spid="1026"/>
                                        </p:tgtEl>
                                        <p:attrNameLst>
                                          <p:attrName>ppt_w</p:attrName>
                                        </p:attrNameLst>
                                      </p:cBhvr>
                                      <p:tavLst>
                                        <p:tav tm="0">
                                          <p:val>
                                            <p:fltVal val="0"/>
                                          </p:val>
                                        </p:tav>
                                        <p:tav tm="100000">
                                          <p:val>
                                            <p:strVal val="#ppt_w"/>
                                          </p:val>
                                        </p:tav>
                                      </p:tavLst>
                                    </p:anim>
                                    <p:anim calcmode="lin" valueType="num">
                                      <p:cBhvr>
                                        <p:cTn id="16" dur="18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4">
                                            <p:bg/>
                                          </p:spTgt>
                                        </p:tgtEl>
                                        <p:attrNameLst>
                                          <p:attrName>style.visibility</p:attrName>
                                        </p:attrNameLst>
                                      </p:cBhvr>
                                      <p:to>
                                        <p:strVal val="visible"/>
                                      </p:to>
                                    </p:set>
                                    <p:animEffect transition="in" filter="fade">
                                      <p:cBhvr>
                                        <p:cTn id="62" dur="1000"/>
                                        <p:tgtEl>
                                          <p:spTgt spid="4">
                                            <p:bg/>
                                          </p:spTgt>
                                        </p:tgtEl>
                                      </p:cBhvr>
                                    </p:animEffect>
                                    <p:anim calcmode="lin" valueType="num">
                                      <p:cBhvr>
                                        <p:cTn id="63" dur="1000" fill="hold"/>
                                        <p:tgtEl>
                                          <p:spTgt spid="4">
                                            <p:bg/>
                                          </p:spTgt>
                                        </p:tgtEl>
                                        <p:attrNameLst>
                                          <p:attrName>ppt_x</p:attrName>
                                        </p:attrNameLst>
                                      </p:cBhvr>
                                      <p:tavLst>
                                        <p:tav tm="0">
                                          <p:val>
                                            <p:strVal val="#ppt_x"/>
                                          </p:val>
                                        </p:tav>
                                        <p:tav tm="100000">
                                          <p:val>
                                            <p:strVal val="#ppt_x"/>
                                          </p:val>
                                        </p:tav>
                                      </p:tavLst>
                                    </p:anim>
                                    <p:anim calcmode="lin" valueType="num">
                                      <p:cBhvr>
                                        <p:cTn id="64" dur="1000" fill="hold"/>
                                        <p:tgtEl>
                                          <p:spTgt spid="4">
                                            <p:bg/>
                                          </p:spTgt>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42" presetClass="entr" presetSubtype="0" fill="hold" grpId="0" nodeType="after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fade">
                                      <p:cBhvr>
                                        <p:cTn id="68" dur="1000"/>
                                        <p:tgtEl>
                                          <p:spTgt spid="4">
                                            <p:txEl>
                                              <p:pRg st="0" end="0"/>
                                            </p:txEl>
                                          </p:spTgt>
                                        </p:tgtEl>
                                      </p:cBhvr>
                                    </p:animEffect>
                                    <p:anim calcmode="lin" valueType="num">
                                      <p:cBhvr>
                                        <p:cTn id="6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fade">
                                      <p:cBhvr>
                                        <p:cTn id="74" dur="1000"/>
                                        <p:tgtEl>
                                          <p:spTgt spid="4">
                                            <p:txEl>
                                              <p:pRg st="2" end="2"/>
                                            </p:txEl>
                                          </p:spTgt>
                                        </p:tgtEl>
                                      </p:cBhvr>
                                    </p:animEffect>
                                    <p:anim calcmode="lin" valueType="num">
                                      <p:cBhvr>
                                        <p:cTn id="7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77" fill="hold">
                            <p:stCondLst>
                              <p:cond delay="4000"/>
                            </p:stCondLst>
                            <p:childTnLst>
                              <p:par>
                                <p:cTn id="78" presetID="42" presetClass="entr" presetSubtype="0" fill="hold" grpId="0" nodeType="after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Effect transition="in" filter="fade">
                                      <p:cBhvr>
                                        <p:cTn id="80" dur="1000"/>
                                        <p:tgtEl>
                                          <p:spTgt spid="4">
                                            <p:txEl>
                                              <p:pRg st="3" end="3"/>
                                            </p:txEl>
                                          </p:spTgt>
                                        </p:tgtEl>
                                      </p:cBhvr>
                                    </p:animEffect>
                                    <p:anim calcmode="lin" valueType="num">
                                      <p:cBhvr>
                                        <p:cTn id="8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42" presetClass="entr" presetSubtype="0" fill="hold" grpId="0" nodeType="afterEffect">
                                  <p:stCondLst>
                                    <p:cond delay="0"/>
                                  </p:stCondLst>
                                  <p:childTnLst>
                                    <p:set>
                                      <p:cBhvr>
                                        <p:cTn id="85" dur="1" fill="hold">
                                          <p:stCondLst>
                                            <p:cond delay="0"/>
                                          </p:stCondLst>
                                        </p:cTn>
                                        <p:tgtEl>
                                          <p:spTgt spid="4">
                                            <p:txEl>
                                              <p:pRg st="4" end="4"/>
                                            </p:txEl>
                                          </p:spTgt>
                                        </p:tgtEl>
                                        <p:attrNameLst>
                                          <p:attrName>style.visibility</p:attrName>
                                        </p:attrNameLst>
                                      </p:cBhvr>
                                      <p:to>
                                        <p:strVal val="visible"/>
                                      </p:to>
                                    </p:set>
                                    <p:animEffect transition="in" filter="fade">
                                      <p:cBhvr>
                                        <p:cTn id="86" dur="1000"/>
                                        <p:tgtEl>
                                          <p:spTgt spid="4">
                                            <p:txEl>
                                              <p:pRg st="4" end="4"/>
                                            </p:txEl>
                                          </p:spTgt>
                                        </p:tgtEl>
                                      </p:cBhvr>
                                    </p:animEffect>
                                    <p:anim calcmode="lin" valueType="num">
                                      <p:cBhvr>
                                        <p:cTn id="8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4">
                                            <p:txEl>
                                              <p:pRg st="5" end="5"/>
                                            </p:txEl>
                                          </p:spTgt>
                                        </p:tgtEl>
                                        <p:attrNameLst>
                                          <p:attrName>style.visibility</p:attrName>
                                        </p:attrNameLst>
                                      </p:cBhvr>
                                      <p:to>
                                        <p:strVal val="visible"/>
                                      </p:to>
                                    </p:set>
                                    <p:animEffect transition="in" filter="fade">
                                      <p:cBhvr>
                                        <p:cTn id="92" dur="1000"/>
                                        <p:tgtEl>
                                          <p:spTgt spid="4">
                                            <p:txEl>
                                              <p:pRg st="5" end="5"/>
                                            </p:txEl>
                                          </p:spTgt>
                                        </p:tgtEl>
                                      </p:cBhvr>
                                    </p:animEffect>
                                    <p:anim calcmode="lin" valueType="num">
                                      <p:cBhvr>
                                        <p:cTn id="9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4">
                                            <p:txEl>
                                              <p:pRg st="6" end="6"/>
                                            </p:txEl>
                                          </p:spTgt>
                                        </p:tgtEl>
                                        <p:attrNameLst>
                                          <p:attrName>style.visibility</p:attrName>
                                        </p:attrNameLst>
                                      </p:cBhvr>
                                      <p:to>
                                        <p:strVal val="visible"/>
                                      </p:to>
                                    </p:set>
                                    <p:animEffect transition="in" filter="fade">
                                      <p:cBhvr>
                                        <p:cTn id="98" dur="1000"/>
                                        <p:tgtEl>
                                          <p:spTgt spid="4">
                                            <p:txEl>
                                              <p:pRg st="6" end="6"/>
                                            </p:txEl>
                                          </p:spTgt>
                                        </p:tgtEl>
                                      </p:cBhvr>
                                    </p:animEffect>
                                    <p:anim calcmode="lin" valueType="num">
                                      <p:cBhvr>
                                        <p:cTn id="9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4">
                                            <p:txEl>
                                              <p:pRg st="7" end="7"/>
                                            </p:txEl>
                                          </p:spTgt>
                                        </p:tgtEl>
                                        <p:attrNameLst>
                                          <p:attrName>style.visibility</p:attrName>
                                        </p:attrNameLst>
                                      </p:cBhvr>
                                      <p:to>
                                        <p:strVal val="visible"/>
                                      </p:to>
                                    </p:set>
                                    <p:animEffect transition="in" filter="fade">
                                      <p:cBhvr>
                                        <p:cTn id="104" dur="1000"/>
                                        <p:tgtEl>
                                          <p:spTgt spid="4">
                                            <p:txEl>
                                              <p:pRg st="7" end="7"/>
                                            </p:txEl>
                                          </p:spTgt>
                                        </p:tgtEl>
                                      </p:cBhvr>
                                    </p:animEffect>
                                    <p:anim calcmode="lin" valueType="num">
                                      <p:cBhvr>
                                        <p:cTn id="10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4">
                                            <p:txEl>
                                              <p:pRg st="8" end="8"/>
                                            </p:txEl>
                                          </p:spTgt>
                                        </p:tgtEl>
                                        <p:attrNameLst>
                                          <p:attrName>style.visibility</p:attrName>
                                        </p:attrNameLst>
                                      </p:cBhvr>
                                      <p:to>
                                        <p:strVal val="visible"/>
                                      </p:to>
                                    </p:set>
                                    <p:animEffect transition="in" filter="fade">
                                      <p:cBhvr>
                                        <p:cTn id="110" dur="1000"/>
                                        <p:tgtEl>
                                          <p:spTgt spid="4">
                                            <p:txEl>
                                              <p:pRg st="8" end="8"/>
                                            </p:txEl>
                                          </p:spTgt>
                                        </p:tgtEl>
                                      </p:cBhvr>
                                    </p:animEffect>
                                    <p:anim calcmode="lin" valueType="num">
                                      <p:cBhvr>
                                        <p:cTn id="11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1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
                                            <p:txEl>
                                              <p:pRg st="9" end="9"/>
                                            </p:txEl>
                                          </p:spTgt>
                                        </p:tgtEl>
                                        <p:attrNameLst>
                                          <p:attrName>style.visibility</p:attrName>
                                        </p:attrNameLst>
                                      </p:cBhvr>
                                      <p:to>
                                        <p:strVal val="visible"/>
                                      </p:to>
                                    </p:set>
                                    <p:animEffect transition="in" filter="fade">
                                      <p:cBhvr>
                                        <p:cTn id="116" dur="1000"/>
                                        <p:tgtEl>
                                          <p:spTgt spid="4">
                                            <p:txEl>
                                              <p:pRg st="9" end="9"/>
                                            </p:txEl>
                                          </p:spTgt>
                                        </p:tgtEl>
                                      </p:cBhvr>
                                    </p:animEffect>
                                    <p:anim calcmode="lin" valueType="num">
                                      <p:cBhvr>
                                        <p:cTn id="11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1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880" y="366652"/>
            <a:ext cx="7492320" cy="5562599"/>
          </a:xfrm>
          <a:prstGeom prst="rect">
            <a:avLst/>
          </a:prstGeom>
        </p:spPr>
      </p:pic>
      <p:sp>
        <p:nvSpPr>
          <p:cNvPr id="3" name="TextBox 2"/>
          <p:cNvSpPr txBox="1"/>
          <p:nvPr/>
        </p:nvSpPr>
        <p:spPr>
          <a:xfrm>
            <a:off x="1490662" y="3147952"/>
            <a:ext cx="6172200" cy="461665"/>
          </a:xfrm>
          <a:prstGeom prst="rect">
            <a:avLst/>
          </a:prstGeom>
        </p:spPr>
        <p:style>
          <a:lnRef idx="0">
            <a:scrgbClr r="0" g="0" b="0"/>
          </a:lnRef>
          <a:fillRef idx="1003">
            <a:schemeClr val="dk2"/>
          </a:fillRef>
          <a:effectRef idx="0">
            <a:scrgbClr r="0" g="0" b="0"/>
          </a:effectRef>
          <a:fontRef idx="major"/>
        </p:style>
        <p:txBody>
          <a:bodyPr wrap="square" rtlCol="0">
            <a:spAutoFit/>
          </a:bodyPr>
          <a:lstStyle/>
          <a:p>
            <a:r>
              <a:rPr lang="bn-IN" sz="2400" dirty="0" smtClean="0">
                <a:solidFill>
                  <a:schemeClr val="bg1"/>
                </a:solidFill>
              </a:rPr>
              <a:t>বৃষ্টিপাতের গড় নির্ণয় করতে কী কী প্রয়োজন? </a:t>
            </a:r>
            <a:endParaRPr lang="en-US" sz="2400" dirty="0">
              <a:solidFill>
                <a:schemeClr val="bg1"/>
              </a:solidFill>
            </a:endParaRPr>
          </a:p>
        </p:txBody>
      </p:sp>
      <p:grpSp>
        <p:nvGrpSpPr>
          <p:cNvPr id="4" name="Group 3"/>
          <p:cNvGrpSpPr/>
          <p:nvPr/>
        </p:nvGrpSpPr>
        <p:grpSpPr>
          <a:xfrm>
            <a:off x="972919" y="357126"/>
            <a:ext cx="7492320" cy="5562599"/>
            <a:chOff x="-310599" y="261953"/>
            <a:chExt cx="6172200" cy="485915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902"/>
            <a:stretch/>
          </p:blipFill>
          <p:spPr>
            <a:xfrm>
              <a:off x="-304800" y="261953"/>
              <a:ext cx="3206198" cy="2279574"/>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25860" b="7853"/>
            <a:stretch/>
          </p:blipFill>
          <p:spPr>
            <a:xfrm>
              <a:off x="2895600" y="276165"/>
              <a:ext cx="2966001" cy="2274887"/>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r="11603"/>
            <a:stretch/>
          </p:blipFill>
          <p:spPr>
            <a:xfrm>
              <a:off x="-310599" y="2514600"/>
              <a:ext cx="3197488" cy="2606503"/>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8012" r="13043"/>
            <a:stretch/>
          </p:blipFill>
          <p:spPr>
            <a:xfrm>
              <a:off x="2886889" y="2514600"/>
              <a:ext cx="2974712" cy="2606503"/>
            </a:xfrm>
            <a:prstGeom prst="rect">
              <a:avLst/>
            </a:prstGeom>
          </p:spPr>
        </p:pic>
      </p:grpSp>
      <p:sp>
        <p:nvSpPr>
          <p:cNvPr id="9" name="TextBox 8"/>
          <p:cNvSpPr txBox="1"/>
          <p:nvPr/>
        </p:nvSpPr>
        <p:spPr>
          <a:xfrm rot="19662321">
            <a:off x="1272128" y="909524"/>
            <a:ext cx="1023938" cy="338554"/>
          </a:xfrm>
          <a:prstGeom prst="rect">
            <a:avLst/>
          </a:prstGeom>
          <a:noFill/>
        </p:spPr>
        <p:txBody>
          <a:bodyPr wrap="square" rtlCol="0">
            <a:spAutoFit/>
          </a:bodyPr>
          <a:lstStyle/>
          <a:p>
            <a:r>
              <a:rPr lang="bn-IN" sz="1600" dirty="0" smtClean="0">
                <a:solidFill>
                  <a:srgbClr val="FF0000"/>
                </a:solidFill>
              </a:rPr>
              <a:t>৩০০ গ্রাম </a:t>
            </a:r>
            <a:endParaRPr lang="en-US" sz="1600" dirty="0">
              <a:solidFill>
                <a:srgbClr val="FF0000"/>
              </a:solidFill>
            </a:endParaRPr>
          </a:p>
        </p:txBody>
      </p:sp>
      <p:sp>
        <p:nvSpPr>
          <p:cNvPr id="10" name="TextBox 9"/>
          <p:cNvSpPr txBox="1"/>
          <p:nvPr/>
        </p:nvSpPr>
        <p:spPr>
          <a:xfrm rot="17629894">
            <a:off x="7349532" y="1958978"/>
            <a:ext cx="1171613" cy="338554"/>
          </a:xfrm>
          <a:prstGeom prst="rect">
            <a:avLst/>
          </a:prstGeom>
          <a:noFill/>
        </p:spPr>
        <p:txBody>
          <a:bodyPr wrap="square" rtlCol="0">
            <a:spAutoFit/>
          </a:bodyPr>
          <a:lstStyle/>
          <a:p>
            <a:r>
              <a:rPr lang="bn-IN" sz="1600" dirty="0" smtClean="0">
                <a:solidFill>
                  <a:schemeClr val="bg1"/>
                </a:solidFill>
              </a:rPr>
              <a:t>৬০০ গ্রাম </a:t>
            </a:r>
            <a:endParaRPr lang="en-US" sz="1600" dirty="0">
              <a:solidFill>
                <a:schemeClr val="bg1"/>
              </a:solidFill>
            </a:endParaRPr>
          </a:p>
        </p:txBody>
      </p:sp>
      <p:sp>
        <p:nvSpPr>
          <p:cNvPr id="11" name="TextBox 10"/>
          <p:cNvSpPr txBox="1"/>
          <p:nvPr/>
        </p:nvSpPr>
        <p:spPr>
          <a:xfrm rot="18692163">
            <a:off x="1211466" y="3694029"/>
            <a:ext cx="1295400" cy="400110"/>
          </a:xfrm>
          <a:prstGeom prst="rect">
            <a:avLst/>
          </a:prstGeom>
          <a:noFill/>
        </p:spPr>
        <p:txBody>
          <a:bodyPr wrap="square" rtlCol="0">
            <a:spAutoFit/>
          </a:bodyPr>
          <a:lstStyle/>
          <a:p>
            <a:r>
              <a:rPr lang="bn-IN" sz="2000" dirty="0" smtClean="0">
                <a:solidFill>
                  <a:schemeClr val="tx2"/>
                </a:solidFill>
                <a:latin typeface="NikoshBAN" pitchFamily="2" charset="0"/>
                <a:cs typeface="NikoshBAN" pitchFamily="2" charset="0"/>
              </a:rPr>
              <a:t>১২০০ গ্রাম </a:t>
            </a:r>
            <a:endParaRPr lang="en-US" sz="2000" dirty="0">
              <a:solidFill>
                <a:schemeClr val="tx2"/>
              </a:solidFill>
              <a:latin typeface="NikoshBAN" pitchFamily="2" charset="0"/>
              <a:cs typeface="NikoshBAN" pitchFamily="2" charset="0"/>
            </a:endParaRPr>
          </a:p>
        </p:txBody>
      </p:sp>
      <p:sp>
        <p:nvSpPr>
          <p:cNvPr id="12" name="TextBox 11"/>
          <p:cNvSpPr txBox="1"/>
          <p:nvPr/>
        </p:nvSpPr>
        <p:spPr>
          <a:xfrm rot="19379841">
            <a:off x="5248263" y="3632329"/>
            <a:ext cx="1295400" cy="338554"/>
          </a:xfrm>
          <a:prstGeom prst="rect">
            <a:avLst/>
          </a:prstGeom>
          <a:noFill/>
        </p:spPr>
        <p:txBody>
          <a:bodyPr wrap="square" rtlCol="0">
            <a:spAutoFit/>
          </a:bodyPr>
          <a:lstStyle/>
          <a:p>
            <a:r>
              <a:rPr lang="bn-IN" sz="1600" dirty="0" smtClean="0">
                <a:solidFill>
                  <a:srgbClr val="002060"/>
                </a:solidFill>
              </a:rPr>
              <a:t>৯০০ গ্রাম  </a:t>
            </a:r>
            <a:endParaRPr lang="en-US" sz="1600" dirty="0">
              <a:solidFill>
                <a:srgbClr val="002060"/>
              </a:solidFill>
            </a:endParaRPr>
          </a:p>
        </p:txBody>
      </p:sp>
    </p:spTree>
    <p:extLst>
      <p:ext uri="{BB962C8B-B14F-4D97-AF65-F5344CB8AC3E}">
        <p14:creationId xmlns:p14="http://schemas.microsoft.com/office/powerpoint/2010/main" val="9254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9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25212570"/>
              </p:ext>
            </p:extLst>
          </p:nvPr>
        </p:nvGraphicFramePr>
        <p:xfrm>
          <a:off x="304800" y="1295400"/>
          <a:ext cx="8686800"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95350" y="5495300"/>
            <a:ext cx="533400" cy="381000"/>
          </a:xfrm>
          <a:prstGeom prst="rect">
            <a:avLst/>
          </a:prstGeom>
          <a:noFill/>
        </p:spPr>
        <p:txBody>
          <a:bodyPr wrap="square" rtlCol="0">
            <a:spAutoFit/>
          </a:bodyPr>
          <a:lstStyle/>
          <a:p>
            <a:r>
              <a:rPr lang="en-US" b="1" dirty="0" smtClean="0">
                <a:latin typeface="NikoshBAN" pitchFamily="2" charset="0"/>
                <a:cs typeface="NikoshBAN" pitchFamily="2" charset="0"/>
              </a:rPr>
              <a:t>10</a:t>
            </a:r>
            <a:endParaRPr lang="en-US" b="1" dirty="0">
              <a:latin typeface="NikoshBAN" pitchFamily="2" charset="0"/>
              <a:cs typeface="NikoshBAN" pitchFamily="2" charset="0"/>
            </a:endParaRPr>
          </a:p>
        </p:txBody>
      </p:sp>
      <p:sp>
        <p:nvSpPr>
          <p:cNvPr id="4" name="TextBox 3"/>
          <p:cNvSpPr txBox="1"/>
          <p:nvPr/>
        </p:nvSpPr>
        <p:spPr>
          <a:xfrm>
            <a:off x="1590675" y="5458717"/>
            <a:ext cx="457200" cy="369332"/>
          </a:xfrm>
          <a:prstGeom prst="rect">
            <a:avLst/>
          </a:prstGeom>
          <a:noFill/>
        </p:spPr>
        <p:txBody>
          <a:bodyPr wrap="square" rtlCol="0">
            <a:spAutoFit/>
          </a:bodyPr>
          <a:lstStyle/>
          <a:p>
            <a:r>
              <a:rPr lang="en-US" b="1" dirty="0" smtClean="0">
                <a:latin typeface="NikoshBAN" pitchFamily="2" charset="0"/>
                <a:cs typeface="NikoshBAN" pitchFamily="2" charset="0"/>
              </a:rPr>
              <a:t>20</a:t>
            </a:r>
            <a:endParaRPr lang="en-US" b="1" dirty="0">
              <a:latin typeface="NikoshBAN" pitchFamily="2" charset="0"/>
              <a:cs typeface="NikoshBAN" pitchFamily="2" charset="0"/>
            </a:endParaRPr>
          </a:p>
        </p:txBody>
      </p:sp>
      <p:sp>
        <p:nvSpPr>
          <p:cNvPr id="5" name="TextBox 4"/>
          <p:cNvSpPr txBox="1"/>
          <p:nvPr/>
        </p:nvSpPr>
        <p:spPr>
          <a:xfrm>
            <a:off x="2286000" y="5495300"/>
            <a:ext cx="457200" cy="381000"/>
          </a:xfrm>
          <a:prstGeom prst="rect">
            <a:avLst/>
          </a:prstGeom>
          <a:noFill/>
        </p:spPr>
        <p:txBody>
          <a:bodyPr wrap="square" rtlCol="0">
            <a:spAutoFit/>
          </a:bodyPr>
          <a:lstStyle/>
          <a:p>
            <a:r>
              <a:rPr lang="en-US" b="1" dirty="0" smtClean="0">
                <a:latin typeface="NikoshBAN" pitchFamily="2" charset="0"/>
                <a:cs typeface="NikoshBAN" pitchFamily="2" charset="0"/>
              </a:rPr>
              <a:t>30</a:t>
            </a:r>
            <a:endParaRPr lang="en-US" b="1" dirty="0">
              <a:latin typeface="NikoshBAN" pitchFamily="2" charset="0"/>
              <a:cs typeface="NikoshBAN" pitchFamily="2" charset="0"/>
            </a:endParaRPr>
          </a:p>
        </p:txBody>
      </p:sp>
      <p:sp>
        <p:nvSpPr>
          <p:cNvPr id="6" name="TextBox 5"/>
          <p:cNvSpPr txBox="1"/>
          <p:nvPr/>
        </p:nvSpPr>
        <p:spPr>
          <a:xfrm>
            <a:off x="2971800" y="5516492"/>
            <a:ext cx="533400" cy="369332"/>
          </a:xfrm>
          <a:prstGeom prst="rect">
            <a:avLst/>
          </a:prstGeom>
          <a:noFill/>
        </p:spPr>
        <p:txBody>
          <a:bodyPr wrap="square" rtlCol="0">
            <a:spAutoFit/>
          </a:bodyPr>
          <a:lstStyle/>
          <a:p>
            <a:r>
              <a:rPr lang="bn-IN" b="1" dirty="0" smtClean="0">
                <a:latin typeface="NikoshBAN" pitchFamily="2" charset="0"/>
                <a:cs typeface="NikoshBAN" pitchFamily="2" charset="0"/>
              </a:rPr>
              <a:t>৪০</a:t>
            </a:r>
            <a:endParaRPr lang="en-US" b="1" dirty="0">
              <a:latin typeface="NikoshBAN" pitchFamily="2" charset="0"/>
              <a:cs typeface="NikoshBAN" pitchFamily="2" charset="0"/>
            </a:endParaRPr>
          </a:p>
        </p:txBody>
      </p:sp>
      <p:sp>
        <p:nvSpPr>
          <p:cNvPr id="7" name="TextBox 6"/>
          <p:cNvSpPr txBox="1"/>
          <p:nvPr/>
        </p:nvSpPr>
        <p:spPr>
          <a:xfrm>
            <a:off x="3657600" y="5506968"/>
            <a:ext cx="533400" cy="369332"/>
          </a:xfrm>
          <a:prstGeom prst="rect">
            <a:avLst/>
          </a:prstGeom>
          <a:noFill/>
        </p:spPr>
        <p:txBody>
          <a:bodyPr wrap="square" rtlCol="0">
            <a:spAutoFit/>
          </a:bodyPr>
          <a:lstStyle/>
          <a:p>
            <a:r>
              <a:rPr lang="bn-IN" b="1" dirty="0" smtClean="0">
                <a:latin typeface="NikoshBAN" pitchFamily="2" charset="0"/>
                <a:cs typeface="NikoshBAN" pitchFamily="2" charset="0"/>
              </a:rPr>
              <a:t>৫০</a:t>
            </a:r>
            <a:endParaRPr lang="en-US" b="1" dirty="0">
              <a:latin typeface="NikoshBAN" pitchFamily="2" charset="0"/>
              <a:cs typeface="NikoshBAN" pitchFamily="2" charset="0"/>
            </a:endParaRPr>
          </a:p>
        </p:txBody>
      </p:sp>
      <p:sp>
        <p:nvSpPr>
          <p:cNvPr id="8" name="TextBox 7"/>
          <p:cNvSpPr txBox="1"/>
          <p:nvPr/>
        </p:nvSpPr>
        <p:spPr>
          <a:xfrm>
            <a:off x="5029200" y="5506968"/>
            <a:ext cx="533400" cy="369332"/>
          </a:xfrm>
          <a:prstGeom prst="rect">
            <a:avLst/>
          </a:prstGeom>
          <a:noFill/>
        </p:spPr>
        <p:txBody>
          <a:bodyPr wrap="square" rtlCol="0">
            <a:spAutoFit/>
          </a:bodyPr>
          <a:lstStyle/>
          <a:p>
            <a:r>
              <a:rPr lang="bn-IN" b="1" dirty="0" smtClean="0">
                <a:latin typeface="NikoshBAN" pitchFamily="2" charset="0"/>
                <a:cs typeface="NikoshBAN" pitchFamily="2" charset="0"/>
              </a:rPr>
              <a:t>৭০</a:t>
            </a:r>
            <a:endParaRPr lang="en-US" b="1" dirty="0">
              <a:latin typeface="NikoshBAN" pitchFamily="2" charset="0"/>
              <a:cs typeface="NikoshBAN" pitchFamily="2" charset="0"/>
            </a:endParaRPr>
          </a:p>
        </p:txBody>
      </p:sp>
      <p:sp>
        <p:nvSpPr>
          <p:cNvPr id="9" name="TextBox 8"/>
          <p:cNvSpPr txBox="1"/>
          <p:nvPr/>
        </p:nvSpPr>
        <p:spPr>
          <a:xfrm>
            <a:off x="5715000" y="5506968"/>
            <a:ext cx="609600" cy="369332"/>
          </a:xfrm>
          <a:prstGeom prst="rect">
            <a:avLst/>
          </a:prstGeom>
          <a:noFill/>
        </p:spPr>
        <p:txBody>
          <a:bodyPr wrap="square" rtlCol="0">
            <a:spAutoFit/>
          </a:bodyPr>
          <a:lstStyle/>
          <a:p>
            <a:r>
              <a:rPr lang="bn-IN" b="1" dirty="0" smtClean="0">
                <a:latin typeface="NikoshBAN" pitchFamily="2" charset="0"/>
                <a:cs typeface="NikoshBAN" pitchFamily="2" charset="0"/>
              </a:rPr>
              <a:t>৮০</a:t>
            </a:r>
            <a:endParaRPr lang="en-US" b="1" dirty="0">
              <a:latin typeface="NikoshBAN" pitchFamily="2" charset="0"/>
              <a:cs typeface="NikoshBAN" pitchFamily="2" charset="0"/>
            </a:endParaRPr>
          </a:p>
        </p:txBody>
      </p:sp>
      <p:sp>
        <p:nvSpPr>
          <p:cNvPr id="10" name="TextBox 9"/>
          <p:cNvSpPr txBox="1"/>
          <p:nvPr/>
        </p:nvSpPr>
        <p:spPr>
          <a:xfrm>
            <a:off x="6400800" y="5506968"/>
            <a:ext cx="533400" cy="381000"/>
          </a:xfrm>
          <a:prstGeom prst="rect">
            <a:avLst/>
          </a:prstGeom>
          <a:noFill/>
        </p:spPr>
        <p:txBody>
          <a:bodyPr wrap="square" rtlCol="0">
            <a:spAutoFit/>
          </a:bodyPr>
          <a:lstStyle/>
          <a:p>
            <a:r>
              <a:rPr lang="bn-IN" b="1" dirty="0" smtClean="0">
                <a:latin typeface="NikoshBAN" pitchFamily="2" charset="0"/>
                <a:cs typeface="NikoshBAN" pitchFamily="2" charset="0"/>
              </a:rPr>
              <a:t>৯০</a:t>
            </a:r>
            <a:endParaRPr lang="en-US" b="1" dirty="0">
              <a:latin typeface="NikoshBAN" pitchFamily="2" charset="0"/>
              <a:cs typeface="NikoshBAN" pitchFamily="2" charset="0"/>
            </a:endParaRPr>
          </a:p>
        </p:txBody>
      </p:sp>
      <p:sp>
        <p:nvSpPr>
          <p:cNvPr id="11" name="TextBox 10"/>
          <p:cNvSpPr txBox="1"/>
          <p:nvPr/>
        </p:nvSpPr>
        <p:spPr>
          <a:xfrm>
            <a:off x="392672" y="5285659"/>
            <a:ext cx="304800" cy="461665"/>
          </a:xfrm>
          <a:prstGeom prst="rect">
            <a:avLst/>
          </a:prstGeom>
          <a:noFill/>
        </p:spPr>
        <p:txBody>
          <a:bodyPr wrap="square" rtlCol="0">
            <a:spAutoFit/>
          </a:bodyPr>
          <a:lstStyle/>
          <a:p>
            <a:r>
              <a:rPr lang="bn-IN" sz="2400" b="1" dirty="0" smtClean="0">
                <a:latin typeface="NikoshBAN" pitchFamily="2" charset="0"/>
                <a:cs typeface="NikoshBAN" pitchFamily="2" charset="0"/>
              </a:rPr>
              <a:t>০</a:t>
            </a:r>
            <a:endParaRPr lang="en-US" sz="2400" b="1" dirty="0">
              <a:latin typeface="NikoshBAN" pitchFamily="2" charset="0"/>
              <a:cs typeface="NikoshBAN" pitchFamily="2" charset="0"/>
            </a:endParaRPr>
          </a:p>
        </p:txBody>
      </p:sp>
      <p:sp>
        <p:nvSpPr>
          <p:cNvPr id="12" name="TextBox 11"/>
          <p:cNvSpPr txBox="1"/>
          <p:nvPr/>
        </p:nvSpPr>
        <p:spPr>
          <a:xfrm>
            <a:off x="0" y="5791200"/>
            <a:ext cx="6858000" cy="369332"/>
          </a:xfrm>
          <a:prstGeom prst="rect">
            <a:avLst/>
          </a:prstGeom>
          <a:blipFill>
            <a:blip r:embed="rId4"/>
            <a:tile tx="0" ty="0" sx="100000" sy="100000" flip="none" algn="tl"/>
          </a:blipFill>
        </p:spPr>
        <p:txBody>
          <a:bodyPr wrap="square" rtlCol="0">
            <a:spAutoFit/>
          </a:bodyPr>
          <a:lstStyle/>
          <a:p>
            <a:r>
              <a:rPr lang="bn-IN" dirty="0" smtClean="0"/>
              <a:t>        </a:t>
            </a:r>
            <a:r>
              <a:rPr lang="bn-IN" sz="1600" b="1" dirty="0" smtClean="0"/>
              <a:t>বয়স (বছরে)    </a:t>
            </a:r>
            <a:endParaRPr lang="en-US" b="1" dirty="0"/>
          </a:p>
        </p:txBody>
      </p:sp>
      <p:sp>
        <p:nvSpPr>
          <p:cNvPr id="13" name="TextBox 12"/>
          <p:cNvSpPr txBox="1"/>
          <p:nvPr/>
        </p:nvSpPr>
        <p:spPr>
          <a:xfrm rot="16200000">
            <a:off x="-2012482" y="3307882"/>
            <a:ext cx="4486632" cy="461665"/>
          </a:xfrm>
          <a:prstGeom prst="rect">
            <a:avLst/>
          </a:prstGeom>
          <a:blipFill>
            <a:blip r:embed="rId5"/>
            <a:tile tx="0" ty="0" sx="100000" sy="100000" flip="none" algn="tl"/>
          </a:blipFill>
        </p:spPr>
        <p:txBody>
          <a:bodyPr wrap="square" rtlCol="0">
            <a:spAutoFit/>
          </a:bodyPr>
          <a:lstStyle/>
          <a:p>
            <a:r>
              <a:rPr lang="bn-IN" sz="2400" b="1" dirty="0" smtClean="0">
                <a:latin typeface="NikoshBAN" pitchFamily="2" charset="0"/>
                <a:cs typeface="NikoshBAN" pitchFamily="2" charset="0"/>
              </a:rPr>
              <a:t>শতকরা হার</a:t>
            </a:r>
            <a:endParaRPr lang="en-US" sz="2400" b="1" dirty="0">
              <a:latin typeface="NikoshBAN" pitchFamily="2" charset="0"/>
              <a:cs typeface="NikoshBAN" pitchFamily="2" charset="0"/>
            </a:endParaRPr>
          </a:p>
        </p:txBody>
      </p:sp>
      <p:cxnSp>
        <p:nvCxnSpPr>
          <p:cNvPr id="15" name="Straight Connector 14"/>
          <p:cNvCxnSpPr/>
          <p:nvPr/>
        </p:nvCxnSpPr>
        <p:spPr>
          <a:xfrm>
            <a:off x="762000" y="1295400"/>
            <a:ext cx="0" cy="4211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4636532"/>
            <a:ext cx="304800" cy="369332"/>
          </a:xfrm>
          <a:prstGeom prst="rect">
            <a:avLst/>
          </a:prstGeom>
          <a:noFill/>
        </p:spPr>
        <p:txBody>
          <a:bodyPr wrap="square" rtlCol="0">
            <a:spAutoFit/>
          </a:bodyPr>
          <a:lstStyle/>
          <a:p>
            <a:r>
              <a:rPr lang="bn-IN" b="1" dirty="0" smtClean="0">
                <a:latin typeface="NikoshBAN" pitchFamily="2" charset="0"/>
                <a:cs typeface="NikoshBAN" pitchFamily="2" charset="0"/>
              </a:rPr>
              <a:t>২</a:t>
            </a:r>
            <a:endParaRPr lang="en-US" b="1" dirty="0">
              <a:latin typeface="NikoshBAN" pitchFamily="2" charset="0"/>
              <a:cs typeface="NikoshBAN" pitchFamily="2" charset="0"/>
            </a:endParaRPr>
          </a:p>
        </p:txBody>
      </p:sp>
      <p:sp>
        <p:nvSpPr>
          <p:cNvPr id="20" name="TextBox 19"/>
          <p:cNvSpPr txBox="1"/>
          <p:nvPr/>
        </p:nvSpPr>
        <p:spPr>
          <a:xfrm>
            <a:off x="457200" y="3930134"/>
            <a:ext cx="304800" cy="369332"/>
          </a:xfrm>
          <a:prstGeom prst="rect">
            <a:avLst/>
          </a:prstGeom>
          <a:noFill/>
        </p:spPr>
        <p:txBody>
          <a:bodyPr wrap="square" rtlCol="0">
            <a:spAutoFit/>
          </a:bodyPr>
          <a:lstStyle/>
          <a:p>
            <a:r>
              <a:rPr lang="bn-IN" b="1" dirty="0"/>
              <a:t>৪</a:t>
            </a:r>
            <a:endParaRPr lang="en-US" b="1" dirty="0"/>
          </a:p>
        </p:txBody>
      </p:sp>
      <p:sp>
        <p:nvSpPr>
          <p:cNvPr id="22" name="TextBox 21"/>
          <p:cNvSpPr txBox="1"/>
          <p:nvPr/>
        </p:nvSpPr>
        <p:spPr>
          <a:xfrm>
            <a:off x="457200" y="3216518"/>
            <a:ext cx="304800" cy="369332"/>
          </a:xfrm>
          <a:prstGeom prst="rect">
            <a:avLst/>
          </a:prstGeom>
          <a:noFill/>
        </p:spPr>
        <p:txBody>
          <a:bodyPr wrap="square" rtlCol="0">
            <a:spAutoFit/>
          </a:bodyPr>
          <a:lstStyle/>
          <a:p>
            <a:r>
              <a:rPr lang="bn-IN" b="1" dirty="0" smtClean="0">
                <a:latin typeface="NikoshBAN" pitchFamily="2" charset="0"/>
                <a:cs typeface="NikoshBAN" pitchFamily="2" charset="0"/>
              </a:rPr>
              <a:t>৬</a:t>
            </a:r>
            <a:endParaRPr lang="en-US" b="1" dirty="0">
              <a:latin typeface="NikoshBAN" pitchFamily="2" charset="0"/>
              <a:cs typeface="NikoshBAN" pitchFamily="2" charset="0"/>
            </a:endParaRPr>
          </a:p>
        </p:txBody>
      </p:sp>
      <p:sp>
        <p:nvSpPr>
          <p:cNvPr id="23" name="TextBox 22"/>
          <p:cNvSpPr txBox="1"/>
          <p:nvPr/>
        </p:nvSpPr>
        <p:spPr>
          <a:xfrm>
            <a:off x="440297" y="2476500"/>
            <a:ext cx="304800" cy="381000"/>
          </a:xfrm>
          <a:prstGeom prst="rect">
            <a:avLst/>
          </a:prstGeom>
          <a:noFill/>
        </p:spPr>
        <p:txBody>
          <a:bodyPr wrap="square" rtlCol="0">
            <a:spAutoFit/>
          </a:bodyPr>
          <a:lstStyle/>
          <a:p>
            <a:r>
              <a:rPr lang="bn-IN" b="1" dirty="0" smtClean="0">
                <a:latin typeface="NikoshBAN" pitchFamily="2" charset="0"/>
                <a:cs typeface="NikoshBAN" pitchFamily="2" charset="0"/>
              </a:rPr>
              <a:t>৮</a:t>
            </a:r>
            <a:endParaRPr lang="en-US" b="1" dirty="0">
              <a:latin typeface="NikoshBAN" pitchFamily="2" charset="0"/>
              <a:cs typeface="NikoshBAN" pitchFamily="2" charset="0"/>
            </a:endParaRPr>
          </a:p>
        </p:txBody>
      </p:sp>
      <p:sp>
        <p:nvSpPr>
          <p:cNvPr id="27" name="TextBox 26"/>
          <p:cNvSpPr txBox="1"/>
          <p:nvPr/>
        </p:nvSpPr>
        <p:spPr>
          <a:xfrm>
            <a:off x="400050" y="1888122"/>
            <a:ext cx="457200" cy="338554"/>
          </a:xfrm>
          <a:prstGeom prst="rect">
            <a:avLst/>
          </a:prstGeom>
          <a:noFill/>
        </p:spPr>
        <p:txBody>
          <a:bodyPr wrap="square" rtlCol="0">
            <a:spAutoFit/>
          </a:bodyPr>
          <a:lstStyle/>
          <a:p>
            <a:r>
              <a:rPr lang="bn-IN" sz="1600" b="1" dirty="0" smtClean="0">
                <a:latin typeface="NikoshBAN" pitchFamily="2" charset="0"/>
                <a:cs typeface="NikoshBAN" pitchFamily="2" charset="0"/>
              </a:rPr>
              <a:t>১০</a:t>
            </a:r>
            <a:endParaRPr lang="en-US" sz="1600" b="1" dirty="0">
              <a:latin typeface="NikoshBAN" pitchFamily="2" charset="0"/>
              <a:cs typeface="NikoshBAN" pitchFamily="2" charset="0"/>
            </a:endParaRPr>
          </a:p>
        </p:txBody>
      </p:sp>
      <p:cxnSp>
        <p:nvCxnSpPr>
          <p:cNvPr id="29" name="Straight Arrow Connector 28"/>
          <p:cNvCxnSpPr/>
          <p:nvPr/>
        </p:nvCxnSpPr>
        <p:spPr>
          <a:xfrm>
            <a:off x="1905000" y="5997775"/>
            <a:ext cx="2286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52400" y="1838325"/>
            <a:ext cx="0" cy="26215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90675" y="1340792"/>
            <a:ext cx="5676900" cy="461665"/>
          </a:xfrm>
          <a:prstGeom prst="rect">
            <a:avLst/>
          </a:prstGeom>
          <a:blipFill>
            <a:blip r:embed="rId6"/>
            <a:tile tx="0" ty="0" sx="100000" sy="100000" flip="none" algn="tl"/>
          </a:blipFill>
        </p:spPr>
        <p:txBody>
          <a:bodyPr wrap="square" rtlCol="0">
            <a:spAutoFit/>
          </a:bodyPr>
          <a:lstStyle/>
          <a:p>
            <a:r>
              <a:rPr lang="bn-IN" dirty="0" smtClean="0">
                <a:latin typeface="NikoshBAN" pitchFamily="2" charset="0"/>
                <a:cs typeface="NikoshBAN" pitchFamily="2" charset="0"/>
              </a:rPr>
              <a:t> </a:t>
            </a:r>
            <a:r>
              <a:rPr lang="bn-IN" sz="2400" b="1" dirty="0" smtClean="0">
                <a:latin typeface="NikoshBAN" pitchFamily="2" charset="0"/>
                <a:cs typeface="NikoshBAN" pitchFamily="2" charset="0"/>
              </a:rPr>
              <a:t>কেন্দ্রীয় প্রবনতা</a:t>
            </a:r>
            <a:r>
              <a:rPr lang="bn-IN" dirty="0" smtClean="0">
                <a:latin typeface="NikoshBAN" pitchFamily="2" charset="0"/>
                <a:cs typeface="NikoshBAN" pitchFamily="2" charset="0"/>
              </a:rPr>
              <a:t>                    </a:t>
            </a:r>
            <a:r>
              <a:rPr lang="bn-IN" sz="2400" b="1" dirty="0" smtClean="0">
                <a:latin typeface="NikoshBAN" pitchFamily="2" charset="0"/>
                <a:cs typeface="NikoshBAN" pitchFamily="2" charset="0"/>
              </a:rPr>
              <a:t>পরিমাপক   </a:t>
            </a:r>
            <a:r>
              <a:rPr lang="bn-IN" dirty="0" smtClean="0">
                <a:latin typeface="NikoshBAN" pitchFamily="2" charset="0"/>
                <a:cs typeface="NikoshBAN" pitchFamily="2" charset="0"/>
              </a:rPr>
              <a:t>                          </a:t>
            </a:r>
            <a:r>
              <a:rPr lang="bn-IN" sz="2400" b="1" dirty="0" smtClean="0">
                <a:latin typeface="NikoshBAN" pitchFamily="2" charset="0"/>
                <a:cs typeface="NikoshBAN" pitchFamily="2" charset="0"/>
              </a:rPr>
              <a:t>গড় </a:t>
            </a:r>
            <a:endParaRPr lang="en-US" sz="2400" b="1" dirty="0">
              <a:latin typeface="NikoshBAN" pitchFamily="2" charset="0"/>
              <a:cs typeface="NikoshBAN" pitchFamily="2" charset="0"/>
            </a:endParaRPr>
          </a:p>
        </p:txBody>
      </p:sp>
      <p:cxnSp>
        <p:nvCxnSpPr>
          <p:cNvPr id="17" name="Straight Arrow Connector 16"/>
          <p:cNvCxnSpPr/>
          <p:nvPr/>
        </p:nvCxnSpPr>
        <p:spPr>
          <a:xfrm>
            <a:off x="3190875" y="1543050"/>
            <a:ext cx="95250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14950" y="1600199"/>
            <a:ext cx="137160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91012" y="5516492"/>
            <a:ext cx="661988" cy="338554"/>
          </a:xfrm>
          <a:prstGeom prst="rect">
            <a:avLst/>
          </a:prstGeom>
          <a:noFill/>
        </p:spPr>
        <p:txBody>
          <a:bodyPr wrap="square" rtlCol="0">
            <a:spAutoFit/>
          </a:bodyPr>
          <a:lstStyle/>
          <a:p>
            <a:r>
              <a:rPr lang="bn-IN" sz="1600" b="1" dirty="0" smtClean="0"/>
              <a:t>৬০</a:t>
            </a:r>
            <a:endParaRPr lang="en-US" sz="1600" b="1" dirty="0"/>
          </a:p>
        </p:txBody>
      </p:sp>
      <p:sp>
        <p:nvSpPr>
          <p:cNvPr id="16" name="Rectangle 15"/>
          <p:cNvSpPr/>
          <p:nvPr/>
        </p:nvSpPr>
        <p:spPr>
          <a:xfrm>
            <a:off x="2" y="561273"/>
            <a:ext cx="9146232" cy="5775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90675" y="3930134"/>
            <a:ext cx="6105525"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গাণিতিক  গড়</a:t>
            </a:r>
            <a:r>
              <a:rPr lang="bn-IN"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24" name="TextBox 23"/>
          <p:cNvSpPr txBox="1"/>
          <p:nvPr/>
        </p:nvSpPr>
        <p:spPr>
          <a:xfrm>
            <a:off x="1569242" y="2379673"/>
            <a:ext cx="6084093"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আজ আমরা পড়ব</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30984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1000"/>
                                        <p:tgtEl>
                                          <p:spTgt spid="9"/>
                                        </p:tgtEl>
                                      </p:cBhvr>
                                    </p:animEffect>
                                    <p:anim calcmode="lin" valueType="num">
                                      <p:cBhvr>
                                        <p:cTn id="82" dur="1000" fill="hold"/>
                                        <p:tgtEl>
                                          <p:spTgt spid="9"/>
                                        </p:tgtEl>
                                        <p:attrNameLst>
                                          <p:attrName>ppt_x</p:attrName>
                                        </p:attrNameLst>
                                      </p:cBhvr>
                                      <p:tavLst>
                                        <p:tav tm="0">
                                          <p:val>
                                            <p:strVal val="#ppt_x"/>
                                          </p:val>
                                        </p:tav>
                                        <p:tav tm="100000">
                                          <p:val>
                                            <p:strVal val="#ppt_x"/>
                                          </p:val>
                                        </p:tav>
                                      </p:tavLst>
                                    </p:anim>
                                    <p:anim calcmode="lin" valueType="num">
                                      <p:cBhvr>
                                        <p:cTn id="83" dur="1000" fill="hold"/>
                                        <p:tgtEl>
                                          <p:spTgt spid="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1000"/>
                                        <p:tgtEl>
                                          <p:spTgt spid="10"/>
                                        </p:tgtEl>
                                      </p:cBhvr>
                                    </p:animEffect>
                                    <p:anim calcmode="lin" valueType="num">
                                      <p:cBhvr>
                                        <p:cTn id="87" dur="1000" fill="hold"/>
                                        <p:tgtEl>
                                          <p:spTgt spid="10"/>
                                        </p:tgtEl>
                                        <p:attrNameLst>
                                          <p:attrName>ppt_x</p:attrName>
                                        </p:attrNameLst>
                                      </p:cBhvr>
                                      <p:tavLst>
                                        <p:tav tm="0">
                                          <p:val>
                                            <p:strVal val="#ppt_x"/>
                                          </p:val>
                                        </p:tav>
                                        <p:tav tm="100000">
                                          <p:val>
                                            <p:strVal val="#ppt_x"/>
                                          </p:val>
                                        </p:tav>
                                      </p:tavLst>
                                    </p:anim>
                                    <p:anim calcmode="lin" valueType="num">
                                      <p:cBhvr>
                                        <p:cTn id="8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ppt_x"/>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1000"/>
                                        <p:tgtEl>
                                          <p:spTgt spid="12"/>
                                        </p:tgtEl>
                                      </p:cBhvr>
                                    </p:animEffect>
                                    <p:anim calcmode="lin" valueType="num">
                                      <p:cBhvr>
                                        <p:cTn id="106" dur="1000" fill="hold"/>
                                        <p:tgtEl>
                                          <p:spTgt spid="12"/>
                                        </p:tgtEl>
                                        <p:attrNameLst>
                                          <p:attrName>ppt_x</p:attrName>
                                        </p:attrNameLst>
                                      </p:cBhvr>
                                      <p:tavLst>
                                        <p:tav tm="0">
                                          <p:val>
                                            <p:strVal val="#ppt_x"/>
                                          </p:val>
                                        </p:tav>
                                        <p:tav tm="100000">
                                          <p:val>
                                            <p:strVal val="#ppt_x"/>
                                          </p:val>
                                        </p:tav>
                                      </p:tavLst>
                                    </p:anim>
                                    <p:anim calcmode="lin" valueType="num">
                                      <p:cBhvr>
                                        <p:cTn id="10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animEffect transition="in" filter="fade">
                                      <p:cBhvr>
                                        <p:cTn id="114" dur="500"/>
                                        <p:tgtEl>
                                          <p:spTgt spid="29"/>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500" fill="hold"/>
                                        <p:tgtEl>
                                          <p:spTgt spid="14"/>
                                        </p:tgtEl>
                                        <p:attrNameLst>
                                          <p:attrName>ppt_w</p:attrName>
                                        </p:attrNameLst>
                                      </p:cBhvr>
                                      <p:tavLst>
                                        <p:tav tm="0">
                                          <p:val>
                                            <p:fltVal val="0"/>
                                          </p:val>
                                        </p:tav>
                                        <p:tav tm="100000">
                                          <p:val>
                                            <p:strVal val="#ppt_w"/>
                                          </p:val>
                                        </p:tav>
                                      </p:tavLst>
                                    </p:anim>
                                    <p:anim calcmode="lin" valueType="num">
                                      <p:cBhvr>
                                        <p:cTn id="120" dur="500" fill="hold"/>
                                        <p:tgtEl>
                                          <p:spTgt spid="14"/>
                                        </p:tgtEl>
                                        <p:attrNameLst>
                                          <p:attrName>ppt_h</p:attrName>
                                        </p:attrNameLst>
                                      </p:cBhvr>
                                      <p:tavLst>
                                        <p:tav tm="0">
                                          <p:val>
                                            <p:fltVal val="0"/>
                                          </p:val>
                                        </p:tav>
                                        <p:tav tm="100000">
                                          <p:val>
                                            <p:strVal val="#ppt_h"/>
                                          </p:val>
                                        </p:tav>
                                      </p:tavLst>
                                    </p:anim>
                                    <p:animEffect transition="in" filter="fade">
                                      <p:cBhvr>
                                        <p:cTn id="121" dur="500"/>
                                        <p:tgtEl>
                                          <p:spTgt spid="14"/>
                                        </p:tgtEl>
                                      </p:cBhvr>
                                    </p:animEffect>
                                  </p:childTnLst>
                                </p:cTn>
                              </p:par>
                              <p:par>
                                <p:cTn id="122" presetID="53" presetClass="entr" presetSubtype="16" fill="hold" nodeType="withEffect">
                                  <p:stCondLst>
                                    <p:cond delay="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fltVal val="0"/>
                                          </p:val>
                                        </p:tav>
                                        <p:tav tm="100000">
                                          <p:val>
                                            <p:strVal val="#ppt_w"/>
                                          </p:val>
                                        </p:tav>
                                      </p:tavLst>
                                    </p:anim>
                                    <p:anim calcmode="lin" valueType="num">
                                      <p:cBhvr>
                                        <p:cTn id="125" dur="500" fill="hold"/>
                                        <p:tgtEl>
                                          <p:spTgt spid="17"/>
                                        </p:tgtEl>
                                        <p:attrNameLst>
                                          <p:attrName>ppt_h</p:attrName>
                                        </p:attrNameLst>
                                      </p:cBhvr>
                                      <p:tavLst>
                                        <p:tav tm="0">
                                          <p:val>
                                            <p:fltVal val="0"/>
                                          </p:val>
                                        </p:tav>
                                        <p:tav tm="100000">
                                          <p:val>
                                            <p:strVal val="#ppt_h"/>
                                          </p:val>
                                        </p:tav>
                                      </p:tavLst>
                                    </p:anim>
                                    <p:animEffect transition="in" filter="fade">
                                      <p:cBhvr>
                                        <p:cTn id="126" dur="500"/>
                                        <p:tgtEl>
                                          <p:spTgt spid="17"/>
                                        </p:tgtEl>
                                      </p:cBhvr>
                                    </p:animEffect>
                                  </p:childTnLst>
                                </p:cTn>
                              </p:par>
                              <p:par>
                                <p:cTn id="127" presetID="53" presetClass="entr" presetSubtype="16" fill="hold" nodeType="with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p:cTn id="129" dur="500" fill="hold"/>
                                        <p:tgtEl>
                                          <p:spTgt spid="21"/>
                                        </p:tgtEl>
                                        <p:attrNameLst>
                                          <p:attrName>ppt_w</p:attrName>
                                        </p:attrNameLst>
                                      </p:cBhvr>
                                      <p:tavLst>
                                        <p:tav tm="0">
                                          <p:val>
                                            <p:fltVal val="0"/>
                                          </p:val>
                                        </p:tav>
                                        <p:tav tm="100000">
                                          <p:val>
                                            <p:strVal val="#ppt_w"/>
                                          </p:val>
                                        </p:tav>
                                      </p:tavLst>
                                    </p:anim>
                                    <p:anim calcmode="lin" valueType="num">
                                      <p:cBhvr>
                                        <p:cTn id="130" dur="500" fill="hold"/>
                                        <p:tgtEl>
                                          <p:spTgt spid="21"/>
                                        </p:tgtEl>
                                        <p:attrNameLst>
                                          <p:attrName>ppt_h</p:attrName>
                                        </p:attrNameLst>
                                      </p:cBhvr>
                                      <p:tavLst>
                                        <p:tav tm="0">
                                          <p:val>
                                            <p:fltVal val="0"/>
                                          </p:val>
                                        </p:tav>
                                        <p:tav tm="100000">
                                          <p:val>
                                            <p:strVal val="#ppt_h"/>
                                          </p:val>
                                        </p:tav>
                                      </p:tavLst>
                                    </p:anim>
                                    <p:animEffect transition="in" filter="fade">
                                      <p:cBhvr>
                                        <p:cTn id="131" dur="500"/>
                                        <p:tgtEl>
                                          <p:spTgt spid="21"/>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6"/>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6" presetClass="entr" presetSubtype="32" fill="hold" grpId="0" nodeType="click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circle(out)">
                                      <p:cBhvr>
                                        <p:cTn id="140" dur="2000"/>
                                        <p:tgtEl>
                                          <p:spTgt spid="24"/>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wipe(left)">
                                      <p:cBhvr>
                                        <p:cTn id="145"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P spid="8" grpId="0"/>
      <p:bldP spid="9" grpId="0"/>
      <p:bldP spid="10" grpId="0"/>
      <p:bldP spid="11" grpId="0"/>
      <p:bldP spid="12" grpId="0" animBg="1"/>
      <p:bldP spid="13" grpId="0" animBg="1"/>
      <p:bldP spid="18" grpId="0"/>
      <p:bldP spid="20" grpId="0"/>
      <p:bldP spid="22" grpId="0"/>
      <p:bldP spid="23" grpId="0"/>
      <p:bldP spid="27" grpId="0"/>
      <p:bldP spid="14" grpId="0" animBg="1"/>
      <p:bldP spid="26" grpId="0"/>
      <p:bldP spid="16" grpId="0" animBg="1"/>
      <p:bldP spid="19"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752600"/>
            <a:ext cx="8077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bn-IN"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এই পাঠ শেষে শিক্ষার্থীরা .............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TextBox 4"/>
          <p:cNvSpPr txBox="1"/>
          <p:nvPr/>
        </p:nvSpPr>
        <p:spPr>
          <a:xfrm>
            <a:off x="685800" y="2438400"/>
            <a:ext cx="8077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dirty="0" smtClean="0">
                <a:latin typeface="NikoshBAN" pitchFamily="2" charset="0"/>
                <a:cs typeface="NikoshBAN" pitchFamily="2" charset="0"/>
              </a:rPr>
              <a:t>১। গাণিতিক গড় ব্যাখ্যা করতে পারবে;  </a:t>
            </a:r>
            <a:endParaRPr lang="en-US" dirty="0">
              <a:latin typeface="NikoshBAN" pitchFamily="2" charset="0"/>
              <a:cs typeface="NikoshBAN" pitchFamily="2" charset="0"/>
            </a:endParaRPr>
          </a:p>
        </p:txBody>
      </p:sp>
      <p:sp>
        <p:nvSpPr>
          <p:cNvPr id="6" name="TextBox 5"/>
          <p:cNvSpPr txBox="1"/>
          <p:nvPr/>
        </p:nvSpPr>
        <p:spPr>
          <a:xfrm>
            <a:off x="657225" y="3011269"/>
            <a:ext cx="8105775"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3600" dirty="0" smtClean="0">
                <a:latin typeface="NikoshBAN" pitchFamily="2" charset="0"/>
                <a:cs typeface="NikoshBAN" pitchFamily="2" charset="0"/>
              </a:rPr>
              <a:t>২। গাণিতিক গড়ের সূত্র বর্ণনা করতে পারবে;         </a:t>
            </a:r>
            <a:endParaRPr lang="en-US" dirty="0">
              <a:latin typeface="NikoshBAN" pitchFamily="2" charset="0"/>
              <a:cs typeface="NikoshBAN" pitchFamily="2" charset="0"/>
            </a:endParaRPr>
          </a:p>
        </p:txBody>
      </p:sp>
      <p:sp>
        <p:nvSpPr>
          <p:cNvPr id="7" name="TextBox 6"/>
          <p:cNvSpPr txBox="1"/>
          <p:nvPr/>
        </p:nvSpPr>
        <p:spPr>
          <a:xfrm>
            <a:off x="657225" y="3657600"/>
            <a:ext cx="8105775"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IN" sz="3600" dirty="0" smtClean="0">
                <a:latin typeface="NikoshBAN" pitchFamily="2" charset="0"/>
                <a:cs typeface="NikoshBAN" pitchFamily="2" charset="0"/>
              </a:rPr>
              <a:t>৩। গাণিতিক সূত্রের সাহায্যে গড় নির্ণয় করতে পারবে;     </a:t>
            </a:r>
            <a:endParaRPr lang="en-US" sz="2800" dirty="0">
              <a:latin typeface="NikoshBAN" pitchFamily="2" charset="0"/>
              <a:cs typeface="NikoshBAN" pitchFamily="2" charset="0"/>
            </a:endParaRPr>
          </a:p>
        </p:txBody>
      </p:sp>
      <p:sp>
        <p:nvSpPr>
          <p:cNvPr id="8" name="TextBox 7"/>
          <p:cNvSpPr txBox="1"/>
          <p:nvPr/>
        </p:nvSpPr>
        <p:spPr>
          <a:xfrm>
            <a:off x="657225" y="4343400"/>
            <a:ext cx="810577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600" dirty="0" smtClean="0">
                <a:latin typeface="NikoshBAN" pitchFamily="2" charset="0"/>
                <a:cs typeface="NikoshBAN" pitchFamily="2" charset="0"/>
              </a:rPr>
              <a:t>৪। গাণিতিক গড় সংক্রান্ত সমস্যার সমাধান করতে পারবে।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0722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3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800"/>
                                        <p:tgtEl>
                                          <p:spTgt spid="6"/>
                                        </p:tgtEl>
                                      </p:cBhvr>
                                    </p:animEffect>
                                  </p:childTnLst>
                                </p:cTn>
                              </p:par>
                            </p:childTnLst>
                          </p:cTn>
                        </p:par>
                        <p:par>
                          <p:cTn id="16" fill="hold">
                            <p:stCondLst>
                              <p:cond delay="28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
                                        <p:tgtEl>
                                          <p:spTgt spid="7"/>
                                        </p:tgtEl>
                                      </p:cBhvr>
                                    </p:animEffect>
                                  </p:childTnLst>
                                </p:cTn>
                              </p:par>
                            </p:childTnLst>
                          </p:cTn>
                        </p:par>
                        <p:par>
                          <p:cTn id="20" fill="hold">
                            <p:stCondLst>
                              <p:cond delay="2900"/>
                            </p:stCondLst>
                            <p:childTnLst>
                              <p:par>
                                <p:cTn id="21" presetID="22" presetClass="entr" presetSubtype="8" fill="hold" grpId="0" nodeType="afterEffect">
                                  <p:stCondLst>
                                    <p:cond delay="14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98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4338935"/>
            <a:ext cx="4419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 </a:t>
            </a:r>
            <a:r>
              <a:rPr lang="bn-IN" sz="2400" b="1" dirty="0" smtClean="0">
                <a:latin typeface="NikoshBAN" pitchFamily="2" charset="0"/>
                <a:cs typeface="NikoshBAN" pitchFamily="2" charset="0"/>
              </a:rPr>
              <a:t>চিত্রে  মোট  </a:t>
            </a:r>
            <a:r>
              <a:rPr lang="en-US" sz="2400" b="1" dirty="0" smtClean="0">
                <a:latin typeface="NikoshBAN" pitchFamily="2" charset="0"/>
                <a:cs typeface="NikoshBAN" pitchFamily="2" charset="0"/>
              </a:rPr>
              <a:t>ছয়টি </a:t>
            </a:r>
            <a:r>
              <a:rPr lang="bn-IN" sz="2400" b="1" dirty="0" smtClean="0">
                <a:latin typeface="NikoshBAN" pitchFamily="2" charset="0"/>
                <a:cs typeface="NikoshBAN" pitchFamily="2" charset="0"/>
              </a:rPr>
              <a:t>  স্তম্ভ  আছে</a:t>
            </a:r>
            <a:endParaRPr lang="en-US" sz="2400" b="1" dirty="0">
              <a:latin typeface="NikoshBAN" pitchFamily="2" charset="0"/>
              <a:cs typeface="NikoshBAN" pitchFamily="2" charset="0"/>
            </a:endParaRPr>
          </a:p>
        </p:txBody>
      </p:sp>
      <p:sp>
        <p:nvSpPr>
          <p:cNvPr id="3" name="TextBox 2"/>
          <p:cNvSpPr txBox="1"/>
          <p:nvPr/>
        </p:nvSpPr>
        <p:spPr>
          <a:xfrm>
            <a:off x="2209800" y="4948535"/>
            <a:ext cx="4419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b="1" dirty="0" smtClean="0">
                <a:latin typeface="NikoshBAN" pitchFamily="2" charset="0"/>
                <a:cs typeface="NikoshBAN" pitchFamily="2" charset="0"/>
              </a:rPr>
              <a:t>     ছয়টি স্তম্ভে </a:t>
            </a:r>
            <a:r>
              <a:rPr lang="en-US" sz="2400" b="1" dirty="0" smtClean="0">
                <a:latin typeface="NikoshBAN" pitchFamily="2" charset="0"/>
                <a:cs typeface="NikoshBAN" pitchFamily="2" charset="0"/>
              </a:rPr>
              <a:t>২৪</a:t>
            </a:r>
            <a:r>
              <a:rPr lang="bn-IN" sz="2400" b="1" dirty="0" smtClean="0">
                <a:latin typeface="NikoshBAN" pitchFamily="2" charset="0"/>
                <a:cs typeface="NikoshBAN" pitchFamily="2" charset="0"/>
              </a:rPr>
              <a:t>টি টিফিন বক্স আছে       </a:t>
            </a:r>
            <a:endParaRPr lang="en-US" sz="2400" b="1" dirty="0">
              <a:latin typeface="NikoshBAN" pitchFamily="2" charset="0"/>
              <a:cs typeface="NikoshBAN" pitchFamily="2" charset="0"/>
            </a:endParaRPr>
          </a:p>
        </p:txBody>
      </p:sp>
      <p:sp>
        <p:nvSpPr>
          <p:cNvPr id="4" name="TextBox 3"/>
          <p:cNvSpPr txBox="1"/>
          <p:nvPr/>
        </p:nvSpPr>
        <p:spPr>
          <a:xfrm>
            <a:off x="2228850" y="5634335"/>
            <a:ext cx="4419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2400" b="1" dirty="0" smtClean="0">
                <a:latin typeface="NikoshBAN" pitchFamily="2" charset="0"/>
                <a:cs typeface="NikoshBAN" pitchFamily="2" charset="0"/>
              </a:rPr>
              <a:t>  প্রত্যেক  স্তম্ভে টিফিন  বক্সের  সংখ্যা  </a:t>
            </a:r>
            <a:r>
              <a:rPr lang="en-US" sz="2400" b="1" dirty="0" smtClean="0">
                <a:latin typeface="NikoshBAN" pitchFamily="2" charset="0"/>
                <a:cs typeface="NikoshBAN" pitchFamily="2" charset="0"/>
              </a:rPr>
              <a:t>৪</a:t>
            </a:r>
            <a:r>
              <a:rPr lang="bn-IN" sz="2400" b="1" dirty="0" smtClean="0">
                <a:latin typeface="NikoshBAN" pitchFamily="2" charset="0"/>
                <a:cs typeface="NikoshBAN" pitchFamily="2" charset="0"/>
              </a:rPr>
              <a:t>টি </a:t>
            </a:r>
            <a:r>
              <a:rPr lang="bn-IN" dirty="0" smtClean="0"/>
              <a:t>         </a:t>
            </a:r>
            <a:endParaRPr lang="en-US" dirty="0"/>
          </a:p>
        </p:txBody>
      </p:sp>
      <p:sp>
        <p:nvSpPr>
          <p:cNvPr id="5" name="TextBox 4"/>
          <p:cNvSpPr txBox="1"/>
          <p:nvPr/>
        </p:nvSpPr>
        <p:spPr>
          <a:xfrm>
            <a:off x="2209799" y="76200"/>
            <a:ext cx="4419601"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dirty="0" smtClean="0"/>
              <a:t>                   </a:t>
            </a:r>
            <a:r>
              <a:rPr lang="bn-IN" sz="3200" b="1" dirty="0" smtClean="0">
                <a:latin typeface="NikoshBAN" pitchFamily="2" charset="0"/>
                <a:cs typeface="NikoshBAN" pitchFamily="2" charset="0"/>
              </a:rPr>
              <a:t>গাণিতিক গড় </a:t>
            </a:r>
            <a:endParaRPr lang="en-US" b="1" dirty="0">
              <a:latin typeface="NikoshBAN" pitchFamily="2" charset="0"/>
              <a:cs typeface="NikoshBAN" pitchFamily="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81000" y="3324224"/>
            <a:ext cx="1009650" cy="790576"/>
          </a:xfrm>
          <a:prstGeom prst="rect">
            <a:avLst/>
          </a:prstGeom>
        </p:spPr>
      </p:pic>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81000" y="2819400"/>
            <a:ext cx="1009650" cy="790576"/>
          </a:xfrm>
          <a:prstGeom prst="rect">
            <a:avLst/>
          </a:prstGeom>
        </p:spPr>
      </p:pic>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81000" y="2319336"/>
            <a:ext cx="1009650" cy="790576"/>
          </a:xfrm>
          <a:prstGeom prst="rect">
            <a:avLst/>
          </a:prstGeom>
        </p:spPr>
      </p:pic>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81000" y="1828800"/>
            <a:ext cx="1009650" cy="790576"/>
          </a:xfrm>
          <a:prstGeom prst="rect">
            <a:avLst/>
          </a:prstGeom>
        </p:spPr>
      </p:pic>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1828800" y="3324224"/>
            <a:ext cx="1009650" cy="790576"/>
          </a:xfrm>
          <a:prstGeom prst="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1828800" y="2828926"/>
            <a:ext cx="1009650" cy="790576"/>
          </a:xfrm>
          <a:prstGeom prst="rect">
            <a:avLst/>
          </a:prstGeom>
        </p:spPr>
      </p:pic>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1828800" y="2333624"/>
            <a:ext cx="1009650" cy="790576"/>
          </a:xfrm>
          <a:prstGeom prst="rect">
            <a:avLst/>
          </a:prstGeom>
        </p:spPr>
      </p:pic>
      <p:pic>
        <p:nvPicPr>
          <p:cNvPr id="41" name="Picture 40"/>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1828800" y="1814513"/>
            <a:ext cx="1009650" cy="790576"/>
          </a:xfrm>
          <a:prstGeom prst="rect">
            <a:avLst/>
          </a:prstGeom>
        </p:spPr>
      </p:pic>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409950" y="3343274"/>
            <a:ext cx="1009650" cy="790576"/>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400424" y="2833689"/>
            <a:ext cx="1009650" cy="790576"/>
          </a:xfrm>
          <a:prstGeom prst="rect">
            <a:avLst/>
          </a:prstGeom>
        </p:spPr>
      </p:pic>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409950" y="2333624"/>
            <a:ext cx="1009650" cy="790576"/>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3409949" y="1814513"/>
            <a:ext cx="1009650" cy="790576"/>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4781550" y="3352799"/>
            <a:ext cx="1009650" cy="790576"/>
          </a:xfrm>
          <a:prstGeom prst="rect">
            <a:avLst/>
          </a:prstGeom>
        </p:spPr>
      </p:pic>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4781550" y="2843213"/>
            <a:ext cx="1009650" cy="790576"/>
          </a:xfrm>
          <a:prstGeom prst="rect">
            <a:avLst/>
          </a:prstGeom>
        </p:spPr>
      </p:pic>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4781550" y="2347911"/>
            <a:ext cx="1009650" cy="790576"/>
          </a:xfrm>
          <a:prstGeom prst="rect">
            <a:avLst/>
          </a:prstGeom>
        </p:spPr>
      </p:pic>
      <p:pic>
        <p:nvPicPr>
          <p:cNvPr id="60" name="Picture 59"/>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4781550" y="1843087"/>
            <a:ext cx="1009650" cy="790576"/>
          </a:xfrm>
          <a:prstGeom prst="rect">
            <a:avLst/>
          </a:prstGeom>
        </p:spPr>
      </p:pic>
      <p:pic>
        <p:nvPicPr>
          <p:cNvPr id="61" name="Picture 60"/>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4781550" y="1338263"/>
            <a:ext cx="1009650" cy="790576"/>
          </a:xfrm>
          <a:prstGeom prst="rect">
            <a:avLst/>
          </a:prstGeom>
        </p:spPr>
      </p:pic>
      <p:pic>
        <p:nvPicPr>
          <p:cNvPr id="62" name="Picture 61"/>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6000750" y="3324224"/>
            <a:ext cx="1009650" cy="790576"/>
          </a:xfrm>
          <a:prstGeom prst="rect">
            <a:avLst/>
          </a:prstGeom>
        </p:spPr>
      </p:pic>
      <p:pic>
        <p:nvPicPr>
          <p:cNvPr id="63" name="Picture 62"/>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6010275" y="2819400"/>
            <a:ext cx="1009650" cy="790576"/>
          </a:xfrm>
          <a:prstGeom prst="rect">
            <a:avLst/>
          </a:prstGeom>
        </p:spPr>
      </p:pic>
      <p:pic>
        <p:nvPicPr>
          <p:cNvPr id="64" name="Picture 63"/>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6000750" y="2319336"/>
            <a:ext cx="1009650" cy="790576"/>
          </a:xfrm>
          <a:prstGeom prst="rect">
            <a:avLst/>
          </a:prstGeom>
        </p:spPr>
      </p:pic>
      <p:pic>
        <p:nvPicPr>
          <p:cNvPr id="65" name="Picture 64"/>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6000750" y="1828800"/>
            <a:ext cx="1009650" cy="790576"/>
          </a:xfrm>
          <a:prstGeom prst="rect">
            <a:avLst/>
          </a:prstGeom>
        </p:spPr>
      </p:pic>
      <p:pic>
        <p:nvPicPr>
          <p:cNvPr id="66" name="Picture 65"/>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7315200" y="3357563"/>
            <a:ext cx="1009650" cy="790576"/>
          </a:xfrm>
          <a:prstGeom prst="rect">
            <a:avLst/>
          </a:prstGeom>
        </p:spPr>
      </p:pic>
      <p:pic>
        <p:nvPicPr>
          <p:cNvPr id="67" name="Picture 66"/>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7267575" y="2833689"/>
            <a:ext cx="1009650" cy="790576"/>
          </a:xfrm>
          <a:prstGeom prst="rect">
            <a:avLst/>
          </a:prstGeom>
        </p:spPr>
      </p:pic>
      <p:pic>
        <p:nvPicPr>
          <p:cNvPr id="68" name="Picture 67"/>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7277100" y="2333624"/>
            <a:ext cx="1009650" cy="790576"/>
          </a:xfrm>
          <a:prstGeom prst="rect">
            <a:avLst/>
          </a:prstGeom>
        </p:spPr>
      </p:pic>
      <p:pic>
        <p:nvPicPr>
          <p:cNvPr id="69" name="Picture 68"/>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7267575" y="1814513"/>
            <a:ext cx="1009650" cy="790576"/>
          </a:xfrm>
          <a:prstGeom prst="rect">
            <a:avLst/>
          </a:prstGeom>
        </p:spPr>
      </p:pic>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7267575" y="1323976"/>
            <a:ext cx="1009650" cy="790576"/>
          </a:xfrm>
          <a:prstGeom prst="rect">
            <a:avLst/>
          </a:prstGeom>
        </p:spPr>
      </p:pic>
      <p:pic>
        <p:nvPicPr>
          <p:cNvPr id="71" name="Picture 70"/>
          <p:cNvPicPr>
            <a:picLocks noChangeAspect="1"/>
          </p:cNvPicPr>
          <p:nvPr/>
        </p:nvPicPr>
        <p:blipFill rotWithShape="1">
          <a:blip r:embed="rId3" cstate="print">
            <a:extLst>
              <a:ext uri="{28A0092B-C50C-407E-A947-70E740481C1C}">
                <a14:useLocalDpi xmlns:a14="http://schemas.microsoft.com/office/drawing/2010/main" val="0"/>
              </a:ext>
            </a:extLst>
          </a:blip>
          <a:srcRect l="19643" t="29762" r="17262" b="20833"/>
          <a:stretch/>
        </p:blipFill>
        <p:spPr>
          <a:xfrm>
            <a:off x="7267575" y="838200"/>
            <a:ext cx="1009650" cy="790576"/>
          </a:xfrm>
          <a:prstGeom prst="rect">
            <a:avLst/>
          </a:prstGeom>
        </p:spPr>
      </p:pic>
    </p:spTree>
    <p:extLst>
      <p:ext uri="{BB962C8B-B14F-4D97-AF65-F5344CB8AC3E}">
        <p14:creationId xmlns:p14="http://schemas.microsoft.com/office/powerpoint/2010/main" val="9357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100" fill="hold"/>
                                        <p:tgtEl>
                                          <p:spTgt spid="33"/>
                                        </p:tgtEl>
                                        <p:attrNameLst>
                                          <p:attrName>ppt_x</p:attrName>
                                        </p:attrNameLst>
                                      </p:cBhvr>
                                      <p:tavLst>
                                        <p:tav tm="0">
                                          <p:val>
                                            <p:strVal val="#ppt_x"/>
                                          </p:val>
                                        </p:tav>
                                        <p:tav tm="100000">
                                          <p:val>
                                            <p:strVal val="#ppt_x"/>
                                          </p:val>
                                        </p:tav>
                                      </p:tavLst>
                                    </p:anim>
                                    <p:anim calcmode="lin" valueType="num">
                                      <p:cBhvr additive="base">
                                        <p:cTn id="8" dur="11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100" fill="hold"/>
                                        <p:tgtEl>
                                          <p:spTgt spid="28"/>
                                        </p:tgtEl>
                                        <p:attrNameLst>
                                          <p:attrName>ppt_x</p:attrName>
                                        </p:attrNameLst>
                                      </p:cBhvr>
                                      <p:tavLst>
                                        <p:tav tm="0">
                                          <p:val>
                                            <p:strVal val="#ppt_x"/>
                                          </p:val>
                                        </p:tav>
                                        <p:tav tm="100000">
                                          <p:val>
                                            <p:strVal val="#ppt_x"/>
                                          </p:val>
                                        </p:tav>
                                      </p:tavLst>
                                    </p:anim>
                                    <p:anim calcmode="lin" valueType="num">
                                      <p:cBhvr additive="base">
                                        <p:cTn id="12" dur="11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1000"/>
                                        <p:tgtEl>
                                          <p:spTgt spid="40"/>
                                        </p:tgtEl>
                                      </p:cBhvr>
                                    </p:animEffect>
                                    <p:anim calcmode="lin" valueType="num">
                                      <p:cBhvr>
                                        <p:cTn id="27" dur="1000" fill="hold"/>
                                        <p:tgtEl>
                                          <p:spTgt spid="40"/>
                                        </p:tgtEl>
                                        <p:attrNameLst>
                                          <p:attrName>ppt_x</p:attrName>
                                        </p:attrNameLst>
                                      </p:cBhvr>
                                      <p:tavLst>
                                        <p:tav tm="0">
                                          <p:val>
                                            <p:strVal val="#ppt_x"/>
                                          </p:val>
                                        </p:tav>
                                        <p:tav tm="100000">
                                          <p:val>
                                            <p:strVal val="#ppt_x"/>
                                          </p:val>
                                        </p:tav>
                                      </p:tavLst>
                                    </p:anim>
                                    <p:anim calcmode="lin" valueType="num">
                                      <p:cBhvr>
                                        <p:cTn id="28" dur="1000" fill="hold"/>
                                        <p:tgtEl>
                                          <p:spTgt spid="4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1000"/>
                                        <p:tgtEl>
                                          <p:spTgt spid="60"/>
                                        </p:tgtEl>
                                      </p:cBhvr>
                                    </p:animEffect>
                                    <p:anim calcmode="lin" valueType="num">
                                      <p:cBhvr>
                                        <p:cTn id="66" dur="1000" fill="hold"/>
                                        <p:tgtEl>
                                          <p:spTgt spid="60"/>
                                        </p:tgtEl>
                                        <p:attrNameLst>
                                          <p:attrName>ppt_x</p:attrName>
                                        </p:attrNameLst>
                                      </p:cBhvr>
                                      <p:tavLst>
                                        <p:tav tm="0">
                                          <p:val>
                                            <p:strVal val="#ppt_x"/>
                                          </p:val>
                                        </p:tav>
                                        <p:tav tm="100000">
                                          <p:val>
                                            <p:strVal val="#ppt_x"/>
                                          </p:val>
                                        </p:tav>
                                      </p:tavLst>
                                    </p:anim>
                                    <p:anim calcmode="lin" valueType="num">
                                      <p:cBhvr>
                                        <p:cTn id="67" dur="1000" fill="hold"/>
                                        <p:tgtEl>
                                          <p:spTgt spid="6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anim calcmode="lin" valueType="num">
                                      <p:cBhvr>
                                        <p:cTn id="71" dur="1000" fill="hold"/>
                                        <p:tgtEl>
                                          <p:spTgt spid="59"/>
                                        </p:tgtEl>
                                        <p:attrNameLst>
                                          <p:attrName>ppt_x</p:attrName>
                                        </p:attrNameLst>
                                      </p:cBhvr>
                                      <p:tavLst>
                                        <p:tav tm="0">
                                          <p:val>
                                            <p:strVal val="#ppt_x"/>
                                          </p:val>
                                        </p:tav>
                                        <p:tav tm="100000">
                                          <p:val>
                                            <p:strVal val="#ppt_x"/>
                                          </p:val>
                                        </p:tav>
                                      </p:tavLst>
                                    </p:anim>
                                    <p:anim calcmode="lin" valueType="num">
                                      <p:cBhvr>
                                        <p:cTn id="72" dur="1000" fill="hold"/>
                                        <p:tgtEl>
                                          <p:spTgt spid="5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1000" fill="hold"/>
                                        <p:tgtEl>
                                          <p:spTgt spid="4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1000"/>
                                        <p:tgtEl>
                                          <p:spTgt spid="46"/>
                                        </p:tgtEl>
                                      </p:cBhvr>
                                    </p:animEffect>
                                    <p:anim calcmode="lin" valueType="num">
                                      <p:cBhvr>
                                        <p:cTn id="81" dur="1000" fill="hold"/>
                                        <p:tgtEl>
                                          <p:spTgt spid="46"/>
                                        </p:tgtEl>
                                        <p:attrNameLst>
                                          <p:attrName>ppt_x</p:attrName>
                                        </p:attrNameLst>
                                      </p:cBhvr>
                                      <p:tavLst>
                                        <p:tav tm="0">
                                          <p:val>
                                            <p:strVal val="#ppt_x"/>
                                          </p:val>
                                        </p:tav>
                                        <p:tav tm="100000">
                                          <p:val>
                                            <p:strVal val="#ppt_x"/>
                                          </p:val>
                                        </p:tav>
                                      </p:tavLst>
                                    </p:anim>
                                    <p:anim calcmode="lin" valueType="num">
                                      <p:cBhvr>
                                        <p:cTn id="8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0"/>
                                        <p:tgtEl>
                                          <p:spTgt spid="63"/>
                                        </p:tgtEl>
                                      </p:cBhvr>
                                    </p:animEffect>
                                    <p:anim calcmode="lin" valueType="num">
                                      <p:cBhvr>
                                        <p:cTn id="93" dur="1000" fill="hold"/>
                                        <p:tgtEl>
                                          <p:spTgt spid="63"/>
                                        </p:tgtEl>
                                        <p:attrNameLst>
                                          <p:attrName>ppt_x</p:attrName>
                                        </p:attrNameLst>
                                      </p:cBhvr>
                                      <p:tavLst>
                                        <p:tav tm="0">
                                          <p:val>
                                            <p:strVal val="#ppt_x"/>
                                          </p:val>
                                        </p:tav>
                                        <p:tav tm="100000">
                                          <p:val>
                                            <p:strVal val="#ppt_x"/>
                                          </p:val>
                                        </p:tav>
                                      </p:tavLst>
                                    </p:anim>
                                    <p:anim calcmode="lin" valueType="num">
                                      <p:cBhvr>
                                        <p:cTn id="94" dur="1000" fill="hold"/>
                                        <p:tgtEl>
                                          <p:spTgt spid="6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1000"/>
                                        <p:tgtEl>
                                          <p:spTgt spid="62"/>
                                        </p:tgtEl>
                                      </p:cBhvr>
                                    </p:animEffect>
                                    <p:anim calcmode="lin" valueType="num">
                                      <p:cBhvr>
                                        <p:cTn id="98" dur="1000" fill="hold"/>
                                        <p:tgtEl>
                                          <p:spTgt spid="62"/>
                                        </p:tgtEl>
                                        <p:attrNameLst>
                                          <p:attrName>ppt_x</p:attrName>
                                        </p:attrNameLst>
                                      </p:cBhvr>
                                      <p:tavLst>
                                        <p:tav tm="0">
                                          <p:val>
                                            <p:strVal val="#ppt_x"/>
                                          </p:val>
                                        </p:tav>
                                        <p:tav tm="100000">
                                          <p:val>
                                            <p:strVal val="#ppt_x"/>
                                          </p:val>
                                        </p:tav>
                                      </p:tavLst>
                                    </p:anim>
                                    <p:anim calcmode="lin" valueType="num">
                                      <p:cBhvr>
                                        <p:cTn id="9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1000"/>
                                        <p:tgtEl>
                                          <p:spTgt spid="71"/>
                                        </p:tgtEl>
                                      </p:cBhvr>
                                    </p:animEffect>
                                    <p:anim calcmode="lin" valueType="num">
                                      <p:cBhvr>
                                        <p:cTn id="105" dur="1000" fill="hold"/>
                                        <p:tgtEl>
                                          <p:spTgt spid="71"/>
                                        </p:tgtEl>
                                        <p:attrNameLst>
                                          <p:attrName>ppt_x</p:attrName>
                                        </p:attrNameLst>
                                      </p:cBhvr>
                                      <p:tavLst>
                                        <p:tav tm="0">
                                          <p:val>
                                            <p:strVal val="#ppt_x"/>
                                          </p:val>
                                        </p:tav>
                                        <p:tav tm="100000">
                                          <p:val>
                                            <p:strVal val="#ppt_x"/>
                                          </p:val>
                                        </p:tav>
                                      </p:tavLst>
                                    </p:anim>
                                    <p:anim calcmode="lin" valueType="num">
                                      <p:cBhvr>
                                        <p:cTn id="106" dur="1000" fill="hold"/>
                                        <p:tgtEl>
                                          <p:spTgt spid="71"/>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fade">
                                      <p:cBhvr>
                                        <p:cTn id="109" dur="1000"/>
                                        <p:tgtEl>
                                          <p:spTgt spid="70"/>
                                        </p:tgtEl>
                                      </p:cBhvr>
                                    </p:animEffect>
                                    <p:anim calcmode="lin" valueType="num">
                                      <p:cBhvr>
                                        <p:cTn id="110" dur="1000" fill="hold"/>
                                        <p:tgtEl>
                                          <p:spTgt spid="70"/>
                                        </p:tgtEl>
                                        <p:attrNameLst>
                                          <p:attrName>ppt_x</p:attrName>
                                        </p:attrNameLst>
                                      </p:cBhvr>
                                      <p:tavLst>
                                        <p:tav tm="0">
                                          <p:val>
                                            <p:strVal val="#ppt_x"/>
                                          </p:val>
                                        </p:tav>
                                        <p:tav tm="100000">
                                          <p:val>
                                            <p:strVal val="#ppt_x"/>
                                          </p:val>
                                        </p:tav>
                                      </p:tavLst>
                                    </p:anim>
                                    <p:anim calcmode="lin" valueType="num">
                                      <p:cBhvr>
                                        <p:cTn id="111" dur="1000" fill="hold"/>
                                        <p:tgtEl>
                                          <p:spTgt spid="70"/>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1000"/>
                                        <p:tgtEl>
                                          <p:spTgt spid="69"/>
                                        </p:tgtEl>
                                      </p:cBhvr>
                                    </p:animEffect>
                                    <p:anim calcmode="lin" valueType="num">
                                      <p:cBhvr>
                                        <p:cTn id="115" dur="1000" fill="hold"/>
                                        <p:tgtEl>
                                          <p:spTgt spid="69"/>
                                        </p:tgtEl>
                                        <p:attrNameLst>
                                          <p:attrName>ppt_x</p:attrName>
                                        </p:attrNameLst>
                                      </p:cBhvr>
                                      <p:tavLst>
                                        <p:tav tm="0">
                                          <p:val>
                                            <p:strVal val="#ppt_x"/>
                                          </p:val>
                                        </p:tav>
                                        <p:tav tm="100000">
                                          <p:val>
                                            <p:strVal val="#ppt_x"/>
                                          </p:val>
                                        </p:tav>
                                      </p:tavLst>
                                    </p:anim>
                                    <p:anim calcmode="lin" valueType="num">
                                      <p:cBhvr>
                                        <p:cTn id="116" dur="1000" fill="hold"/>
                                        <p:tgtEl>
                                          <p:spTgt spid="69"/>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68"/>
                                        </p:tgtEl>
                                        <p:attrNameLst>
                                          <p:attrName>style.visibility</p:attrName>
                                        </p:attrNameLst>
                                      </p:cBhvr>
                                      <p:to>
                                        <p:strVal val="visible"/>
                                      </p:to>
                                    </p:set>
                                    <p:animEffect transition="in" filter="fade">
                                      <p:cBhvr>
                                        <p:cTn id="119" dur="1000"/>
                                        <p:tgtEl>
                                          <p:spTgt spid="68"/>
                                        </p:tgtEl>
                                      </p:cBhvr>
                                    </p:animEffect>
                                    <p:anim calcmode="lin" valueType="num">
                                      <p:cBhvr>
                                        <p:cTn id="120" dur="1000" fill="hold"/>
                                        <p:tgtEl>
                                          <p:spTgt spid="68"/>
                                        </p:tgtEl>
                                        <p:attrNameLst>
                                          <p:attrName>ppt_x</p:attrName>
                                        </p:attrNameLst>
                                      </p:cBhvr>
                                      <p:tavLst>
                                        <p:tav tm="0">
                                          <p:val>
                                            <p:strVal val="#ppt_x"/>
                                          </p:val>
                                        </p:tav>
                                        <p:tav tm="100000">
                                          <p:val>
                                            <p:strVal val="#ppt_x"/>
                                          </p:val>
                                        </p:tav>
                                      </p:tavLst>
                                    </p:anim>
                                    <p:anim calcmode="lin" valueType="num">
                                      <p:cBhvr>
                                        <p:cTn id="121" dur="1000" fill="hold"/>
                                        <p:tgtEl>
                                          <p:spTgt spid="68"/>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67"/>
                                        </p:tgtEl>
                                        <p:attrNameLst>
                                          <p:attrName>style.visibility</p:attrName>
                                        </p:attrNameLst>
                                      </p:cBhvr>
                                      <p:to>
                                        <p:strVal val="visible"/>
                                      </p:to>
                                    </p:set>
                                    <p:animEffect transition="in" filter="fade">
                                      <p:cBhvr>
                                        <p:cTn id="124" dur="1000"/>
                                        <p:tgtEl>
                                          <p:spTgt spid="67"/>
                                        </p:tgtEl>
                                      </p:cBhvr>
                                    </p:animEffect>
                                    <p:anim calcmode="lin" valueType="num">
                                      <p:cBhvr>
                                        <p:cTn id="125" dur="1000" fill="hold"/>
                                        <p:tgtEl>
                                          <p:spTgt spid="67"/>
                                        </p:tgtEl>
                                        <p:attrNameLst>
                                          <p:attrName>ppt_x</p:attrName>
                                        </p:attrNameLst>
                                      </p:cBhvr>
                                      <p:tavLst>
                                        <p:tav tm="0">
                                          <p:val>
                                            <p:strVal val="#ppt_x"/>
                                          </p:val>
                                        </p:tav>
                                        <p:tav tm="100000">
                                          <p:val>
                                            <p:strVal val="#ppt_x"/>
                                          </p:val>
                                        </p:tav>
                                      </p:tavLst>
                                    </p:anim>
                                    <p:anim calcmode="lin" valueType="num">
                                      <p:cBhvr>
                                        <p:cTn id="126" dur="1000" fill="hold"/>
                                        <p:tgtEl>
                                          <p:spTgt spid="67"/>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1000"/>
                                        <p:tgtEl>
                                          <p:spTgt spid="66"/>
                                        </p:tgtEl>
                                      </p:cBhvr>
                                    </p:animEffect>
                                    <p:anim calcmode="lin" valueType="num">
                                      <p:cBhvr>
                                        <p:cTn id="130" dur="1000" fill="hold"/>
                                        <p:tgtEl>
                                          <p:spTgt spid="66"/>
                                        </p:tgtEl>
                                        <p:attrNameLst>
                                          <p:attrName>ppt_x</p:attrName>
                                        </p:attrNameLst>
                                      </p:cBhvr>
                                      <p:tavLst>
                                        <p:tav tm="0">
                                          <p:val>
                                            <p:strVal val="#ppt_x"/>
                                          </p:val>
                                        </p:tav>
                                        <p:tav tm="100000">
                                          <p:val>
                                            <p:strVal val="#ppt_x"/>
                                          </p:val>
                                        </p:tav>
                                      </p:tavLst>
                                    </p:anim>
                                    <p:anim calcmode="lin" valueType="num">
                                      <p:cBhvr>
                                        <p:cTn id="13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3"/>
                                        </p:tgtEl>
                                        <p:attrNameLst>
                                          <p:attrName>style.visibility</p:attrName>
                                        </p:attrNameLst>
                                      </p:cBhvr>
                                      <p:to>
                                        <p:strVal val="visible"/>
                                      </p:to>
                                    </p:set>
                                    <p:animEffect transition="in" filter="wipe(left)">
                                      <p:cBhvr>
                                        <p:cTn id="136" dur="1100"/>
                                        <p:tgtEl>
                                          <p:spTgt spid="3"/>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nodeType="clickEffect">
                                  <p:stCondLst>
                                    <p:cond delay="0"/>
                                  </p:stCondLst>
                                  <p:childTnLst>
                                    <p:set>
                                      <p:cBhvr>
                                        <p:cTn id="140" dur="1" fill="hold">
                                          <p:stCondLst>
                                            <p:cond delay="0"/>
                                          </p:stCondLst>
                                        </p:cTn>
                                        <p:tgtEl>
                                          <p:spTgt spid="6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7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70"/>
                                        </p:tgtEl>
                                        <p:attrNameLst>
                                          <p:attrName>style.visibility</p:attrName>
                                        </p:attrNameLst>
                                      </p:cBhvr>
                                      <p:to>
                                        <p:strVal val="hidden"/>
                                      </p:to>
                                    </p:set>
                                  </p:childTnLst>
                                </p:cTn>
                              </p:par>
                            </p:childTnLst>
                          </p:cTn>
                        </p:par>
                        <p:par>
                          <p:cTn id="145" fill="hold">
                            <p:stCondLst>
                              <p:cond delay="0"/>
                            </p:stCondLst>
                            <p:childTnLst>
                              <p:par>
                                <p:cTn id="146" presetID="1" presetClass="entr" presetSubtype="0" fill="hold" nodeType="afterEffect">
                                  <p:stCondLst>
                                    <p:cond delay="0"/>
                                  </p:stCondLst>
                                  <p:childTnLst>
                                    <p:set>
                                      <p:cBhvr>
                                        <p:cTn id="147" dur="1" fill="hold">
                                          <p:stCondLst>
                                            <p:cond delay="0"/>
                                          </p:stCondLst>
                                        </p:cTn>
                                        <p:tgtEl>
                                          <p:spTgt spid="65"/>
                                        </p:tgtEl>
                                        <p:attrNameLst>
                                          <p:attrName>style.visibility</p:attrName>
                                        </p:attrNameLst>
                                      </p:cBhvr>
                                      <p:to>
                                        <p:strVal val="visible"/>
                                      </p:to>
                                    </p:set>
                                  </p:childTnLst>
                                </p:cTn>
                              </p:par>
                            </p:childTnLst>
                          </p:cTn>
                        </p:par>
                        <p:par>
                          <p:cTn id="148" fill="hold">
                            <p:stCondLst>
                              <p:cond delay="0"/>
                            </p:stCondLst>
                            <p:childTnLst>
                              <p:par>
                                <p:cTn id="149" presetID="1" presetClass="entr" presetSubtype="0" fill="hold" nodeType="afterEffect">
                                  <p:stCondLst>
                                    <p:cond delay="0"/>
                                  </p:stCondLst>
                                  <p:childTnLst>
                                    <p:set>
                                      <p:cBhvr>
                                        <p:cTn id="150" dur="1" fill="hold">
                                          <p:stCondLst>
                                            <p:cond delay="0"/>
                                          </p:stCondLst>
                                        </p:cTn>
                                        <p:tgtEl>
                                          <p:spTgt spid="45"/>
                                        </p:tgtEl>
                                        <p:attrNameLst>
                                          <p:attrName>style.visibility</p:attrName>
                                        </p:attrNameLst>
                                      </p:cBhvr>
                                      <p:to>
                                        <p:strVal val="visible"/>
                                      </p:to>
                                    </p:set>
                                  </p:childTnLst>
                                </p:cTn>
                              </p:par>
                            </p:childTnLst>
                          </p:cTn>
                        </p:par>
                        <p:par>
                          <p:cTn id="151" fill="hold">
                            <p:stCondLst>
                              <p:cond delay="0"/>
                            </p:stCondLst>
                            <p:childTnLst>
                              <p:par>
                                <p:cTn id="152" presetID="1" presetClass="entr" presetSubtype="0" fill="hold" nodeType="afterEffect">
                                  <p:stCondLst>
                                    <p:cond delay="0"/>
                                  </p:stCondLst>
                                  <p:childTnLst>
                                    <p:set>
                                      <p:cBhvr>
                                        <p:cTn id="153" dur="1" fill="hold">
                                          <p:stCondLst>
                                            <p:cond delay="0"/>
                                          </p:stCondLst>
                                        </p:cTn>
                                        <p:tgtEl>
                                          <p:spTgt spid="35"/>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4"/>
                                        </p:tgtEl>
                                        <p:attrNameLst>
                                          <p:attrName>style.visibility</p:attrName>
                                        </p:attrNameLst>
                                      </p:cBhvr>
                                      <p:to>
                                        <p:strVal val="visible"/>
                                      </p:to>
                                    </p:set>
                                    <p:animEffect transition="in" filter="wipe(left)">
                                      <p:cBhvr>
                                        <p:cTn id="158" dur="500"/>
                                        <p:tgtEl>
                                          <p:spTgt spid="4"/>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2"/>
                                        </p:tgtEl>
                                        <p:attrNameLst>
                                          <p:attrName>style.visibility</p:attrName>
                                        </p:attrNameLst>
                                      </p:cBhvr>
                                      <p:to>
                                        <p:strVal val="visible"/>
                                      </p:to>
                                    </p:set>
                                    <p:animEffect transition="in" filter="wipe(left)">
                                      <p:cBhvr>
                                        <p:cTn id="163" dur="500"/>
                                        <p:tgtEl>
                                          <p:spTgt spid="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wipe(left)">
                                      <p:cBhvr>
                                        <p:cTn id="168" dur="1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6410523"/>
              </p:ext>
            </p:extLst>
          </p:nvPr>
        </p:nvGraphicFramePr>
        <p:xfrm>
          <a:off x="76200" y="609600"/>
          <a:ext cx="3124200" cy="4129670"/>
        </p:xfrm>
        <a:graphic>
          <a:graphicData uri="http://schemas.openxmlformats.org/drawingml/2006/table">
            <a:tbl>
              <a:tblPr firstRow="1" bandRow="1">
                <a:tableStyleId>{5DA37D80-6434-44D0-A028-1B22A696006F}</a:tableStyleId>
              </a:tblPr>
              <a:tblGrid>
                <a:gridCol w="1901687"/>
                <a:gridCol w="1222513"/>
              </a:tblGrid>
              <a:tr h="533400">
                <a:tc>
                  <a:txBody>
                    <a:bodyPr/>
                    <a:lstStyle/>
                    <a:p>
                      <a:pPr algn="l"/>
                      <a:r>
                        <a:rPr lang="bn-IN" sz="2400" dirty="0" smtClean="0">
                          <a:latin typeface="NikoshBAN" pitchFamily="2" charset="0"/>
                          <a:cs typeface="NikoshBAN" pitchFamily="2" charset="0"/>
                        </a:rPr>
                        <a:t>শিক্ষা</a:t>
                      </a:r>
                      <a:r>
                        <a:rPr lang="bn-IN" sz="2400" baseline="0" dirty="0" smtClean="0">
                          <a:latin typeface="NikoshBAN" pitchFamily="2" charset="0"/>
                          <a:cs typeface="NikoshBAN" pitchFamily="2" charset="0"/>
                        </a:rPr>
                        <a:t> বোর্ডের নাম</a:t>
                      </a:r>
                    </a:p>
                    <a:p>
                      <a:r>
                        <a:rPr lang="bn-IN" baseline="0" dirty="0" smtClean="0"/>
                        <a:t>                   </a:t>
                      </a:r>
                      <a:endParaRPr lang="en-US" dirty="0"/>
                    </a:p>
                  </a:txBody>
                  <a:tcPr anchor="b"/>
                </a:tc>
                <a:tc>
                  <a:txBody>
                    <a:bodyPr/>
                    <a:lstStyle/>
                    <a:p>
                      <a:r>
                        <a:rPr lang="bn-IN" sz="2400" dirty="0" smtClean="0">
                          <a:latin typeface="NikoshBAN" pitchFamily="2" charset="0"/>
                          <a:cs typeface="NikoshBAN" pitchFamily="2" charset="0"/>
                        </a:rPr>
                        <a:t>পাশের</a:t>
                      </a:r>
                      <a:r>
                        <a:rPr lang="bn-IN" sz="2400" baseline="0" dirty="0" smtClean="0">
                          <a:latin typeface="NikoshBAN" pitchFamily="2" charset="0"/>
                          <a:cs typeface="NikoshBAN" pitchFamily="2" charset="0"/>
                        </a:rPr>
                        <a:t> হার  </a:t>
                      </a:r>
                      <a:endParaRPr lang="en-US" sz="2400" b="1" dirty="0">
                        <a:latin typeface="NikoshBAN" pitchFamily="2" charset="0"/>
                        <a:cs typeface="NikoshBAN" pitchFamily="2" charset="0"/>
                      </a:endParaRPr>
                    </a:p>
                  </a:txBody>
                  <a:tcPr anchor="ctr"/>
                </a:tc>
              </a:tr>
              <a:tr h="420722">
                <a:tc>
                  <a:txBody>
                    <a:bodyPr/>
                    <a:lstStyle/>
                    <a:p>
                      <a:pPr algn="ctr"/>
                      <a:r>
                        <a:rPr lang="bn-IN" sz="2000" dirty="0" smtClean="0">
                          <a:latin typeface="NikoshBAN" pitchFamily="2" charset="0"/>
                          <a:cs typeface="NikoshBAN" pitchFamily="2" charset="0"/>
                        </a:rPr>
                        <a:t>ঢাকা</a:t>
                      </a:r>
                      <a:endParaRPr lang="en-US" sz="2000" dirty="0">
                        <a:latin typeface="NikoshBAN" pitchFamily="2" charset="0"/>
                        <a:cs typeface="NikoshBAN" pitchFamily="2" charset="0"/>
                      </a:endParaRPr>
                    </a:p>
                  </a:txBody>
                  <a:tcPr/>
                </a:tc>
                <a:tc>
                  <a:txBody>
                    <a:bodyPr/>
                    <a:lstStyle/>
                    <a:p>
                      <a:r>
                        <a:rPr lang="bn-IN" dirty="0" smtClean="0"/>
                        <a:t>      ৮৩</a:t>
                      </a:r>
                      <a:endParaRPr lang="en-US" dirty="0"/>
                    </a:p>
                  </a:txBody>
                  <a:tcPr/>
                </a:tc>
              </a:tr>
              <a:tr h="420722">
                <a:tc>
                  <a:txBody>
                    <a:bodyPr/>
                    <a:lstStyle/>
                    <a:p>
                      <a:pPr algn="ctr"/>
                      <a:r>
                        <a:rPr lang="bn-IN" sz="2400" dirty="0" smtClean="0"/>
                        <a:t> </a:t>
                      </a:r>
                      <a:r>
                        <a:rPr lang="bn-IN" sz="2000" b="1" dirty="0" smtClean="0">
                          <a:latin typeface="NikoshBAN" pitchFamily="2" charset="0"/>
                          <a:cs typeface="NikoshBAN" pitchFamily="2" charset="0"/>
                        </a:rPr>
                        <a:t>কুমিল্লা</a:t>
                      </a:r>
                      <a:r>
                        <a:rPr lang="bn-IN" sz="2400" dirty="0" smtClean="0"/>
                        <a:t> </a:t>
                      </a:r>
                      <a:endParaRPr lang="en-US" sz="2400" dirty="0">
                        <a:latin typeface="NikoshBAN" pitchFamily="2" charset="0"/>
                        <a:cs typeface="NikoshBAN" pitchFamily="2" charset="0"/>
                      </a:endParaRPr>
                    </a:p>
                  </a:txBody>
                  <a:tcPr/>
                </a:tc>
                <a:tc>
                  <a:txBody>
                    <a:bodyPr/>
                    <a:lstStyle/>
                    <a:p>
                      <a:r>
                        <a:rPr lang="bn-IN" dirty="0" smtClean="0"/>
                        <a:t>       ৮৭</a:t>
                      </a:r>
                      <a:endParaRPr lang="en-US" dirty="0"/>
                    </a:p>
                  </a:txBody>
                  <a:tcPr/>
                </a:tc>
              </a:tr>
              <a:tr h="420722">
                <a:tc>
                  <a:txBody>
                    <a:bodyPr/>
                    <a:lstStyle/>
                    <a:p>
                      <a:pPr algn="ctr"/>
                      <a:r>
                        <a:rPr lang="bn-IN" sz="2000" b="1" dirty="0" smtClean="0">
                          <a:latin typeface="NikoshBAN" pitchFamily="2" charset="0"/>
                          <a:cs typeface="NikoshBAN" pitchFamily="2" charset="0"/>
                        </a:rPr>
                        <a:t>রাজশাহী</a:t>
                      </a:r>
                      <a:endParaRPr lang="en-US" sz="2000" b="1" dirty="0">
                        <a:latin typeface="NikoshBAN" pitchFamily="2" charset="0"/>
                        <a:cs typeface="NikoshBAN" pitchFamily="2" charset="0"/>
                      </a:endParaRPr>
                    </a:p>
                  </a:txBody>
                  <a:tcPr/>
                </a:tc>
                <a:tc>
                  <a:txBody>
                    <a:bodyPr/>
                    <a:lstStyle/>
                    <a:p>
                      <a:r>
                        <a:rPr lang="bn-IN" dirty="0" smtClean="0"/>
                        <a:t>       ৯৫</a:t>
                      </a:r>
                      <a:endParaRPr lang="en-US" dirty="0"/>
                    </a:p>
                  </a:txBody>
                  <a:tcPr/>
                </a:tc>
              </a:tr>
              <a:tr h="420722">
                <a:tc>
                  <a:txBody>
                    <a:bodyPr/>
                    <a:lstStyle/>
                    <a:p>
                      <a:pPr algn="ctr"/>
                      <a:r>
                        <a:rPr lang="bn-IN" sz="2000" dirty="0" smtClean="0"/>
                        <a:t> </a:t>
                      </a:r>
                      <a:r>
                        <a:rPr lang="bn-IN" sz="2000" b="1" dirty="0" smtClean="0">
                          <a:latin typeface="NikoshBAN" pitchFamily="2" charset="0"/>
                          <a:cs typeface="NikoshBAN" pitchFamily="2" charset="0"/>
                        </a:rPr>
                        <a:t>সিলেট</a:t>
                      </a:r>
                      <a:endParaRPr lang="en-US" sz="2000" b="1" dirty="0">
                        <a:latin typeface="NikoshBAN" pitchFamily="2" charset="0"/>
                        <a:cs typeface="NikoshBAN" pitchFamily="2" charset="0"/>
                      </a:endParaRPr>
                    </a:p>
                  </a:txBody>
                  <a:tcPr/>
                </a:tc>
                <a:tc>
                  <a:txBody>
                    <a:bodyPr/>
                    <a:lstStyle/>
                    <a:p>
                      <a:r>
                        <a:rPr lang="bn-IN" dirty="0" smtClean="0"/>
                        <a:t>      ৮০</a:t>
                      </a:r>
                      <a:endParaRPr lang="en-US" dirty="0"/>
                    </a:p>
                  </a:txBody>
                  <a:tcPr/>
                </a:tc>
              </a:tr>
              <a:tr h="420722">
                <a:tc>
                  <a:txBody>
                    <a:bodyPr/>
                    <a:lstStyle/>
                    <a:p>
                      <a:pPr algn="ctr"/>
                      <a:r>
                        <a:rPr lang="bn-IN" b="1" dirty="0" smtClean="0">
                          <a:latin typeface="NikoshBAN" pitchFamily="2" charset="0"/>
                          <a:cs typeface="NikoshBAN" pitchFamily="2" charset="0"/>
                        </a:rPr>
                        <a:t>  </a:t>
                      </a:r>
                      <a:r>
                        <a:rPr lang="bn-IN" sz="2000" b="1" dirty="0" smtClean="0">
                          <a:latin typeface="NikoshBAN" pitchFamily="2" charset="0"/>
                          <a:cs typeface="NikoshBAN" pitchFamily="2" charset="0"/>
                        </a:rPr>
                        <a:t>চিটাগাং</a:t>
                      </a:r>
                      <a:r>
                        <a:rPr lang="bn-IN" b="1" baseline="0" dirty="0" smtClean="0">
                          <a:latin typeface="NikoshBAN" pitchFamily="2" charset="0"/>
                          <a:cs typeface="NikoshBAN" pitchFamily="2" charset="0"/>
                        </a:rPr>
                        <a:t> </a:t>
                      </a:r>
                      <a:endParaRPr lang="en-US" b="1" dirty="0">
                        <a:latin typeface="NikoshBAN" pitchFamily="2" charset="0"/>
                        <a:cs typeface="NikoshBAN" pitchFamily="2" charset="0"/>
                      </a:endParaRPr>
                    </a:p>
                  </a:txBody>
                  <a:tcPr/>
                </a:tc>
                <a:tc>
                  <a:txBody>
                    <a:bodyPr/>
                    <a:lstStyle/>
                    <a:p>
                      <a:pPr algn="ctr"/>
                      <a:r>
                        <a:rPr lang="bn-IN" dirty="0" smtClean="0"/>
                        <a:t>  ৮২</a:t>
                      </a:r>
                      <a:endParaRPr lang="en-US" dirty="0"/>
                    </a:p>
                  </a:txBody>
                  <a:tcPr/>
                </a:tc>
              </a:tr>
              <a:tr h="420722">
                <a:tc>
                  <a:txBody>
                    <a:bodyPr/>
                    <a:lstStyle/>
                    <a:p>
                      <a:pPr algn="ctr"/>
                      <a:r>
                        <a:rPr lang="bn-IN" sz="2000" b="1" dirty="0" smtClean="0">
                          <a:latin typeface="NikoshBAN" pitchFamily="2" charset="0"/>
                          <a:cs typeface="NikoshBAN" pitchFamily="2" charset="0"/>
                        </a:rPr>
                        <a:t>যশোর</a:t>
                      </a:r>
                      <a:r>
                        <a:rPr lang="bn-IN" sz="2000" b="1" baseline="0" dirty="0" smtClean="0">
                          <a:latin typeface="NikoshBAN" pitchFamily="2" charset="0"/>
                          <a:cs typeface="NikoshBAN" pitchFamily="2" charset="0"/>
                        </a:rPr>
                        <a:t> </a:t>
                      </a:r>
                      <a:endParaRPr lang="en-US" sz="2000" b="1" dirty="0">
                        <a:latin typeface="NikoshBAN" pitchFamily="2" charset="0"/>
                        <a:cs typeface="NikoshBAN" pitchFamily="2" charset="0"/>
                      </a:endParaRPr>
                    </a:p>
                  </a:txBody>
                  <a:tcPr/>
                </a:tc>
                <a:tc>
                  <a:txBody>
                    <a:bodyPr/>
                    <a:lstStyle/>
                    <a:p>
                      <a:pPr algn="ctr"/>
                      <a:r>
                        <a:rPr lang="bn-IN" dirty="0" smtClean="0"/>
                        <a:t>  ৮৫</a:t>
                      </a:r>
                      <a:endParaRPr lang="en-US" dirty="0"/>
                    </a:p>
                  </a:txBody>
                  <a:tcPr/>
                </a:tc>
              </a:tr>
              <a:tr h="420722">
                <a:tc>
                  <a:txBody>
                    <a:bodyPr/>
                    <a:lstStyle/>
                    <a:p>
                      <a:pPr algn="ctr"/>
                      <a:r>
                        <a:rPr lang="bn-IN" sz="2000" b="1" dirty="0" smtClean="0">
                          <a:latin typeface="NikoshBAN" pitchFamily="2" charset="0"/>
                          <a:cs typeface="NikoshBAN" pitchFamily="2" charset="0"/>
                        </a:rPr>
                        <a:t>বরিশাল</a:t>
                      </a:r>
                      <a:r>
                        <a:rPr lang="bn-IN" baseline="0" dirty="0" smtClean="0"/>
                        <a:t> </a:t>
                      </a:r>
                      <a:endParaRPr lang="bn-IN" dirty="0" smtClean="0"/>
                    </a:p>
                  </a:txBody>
                  <a:tcPr/>
                </a:tc>
                <a:tc>
                  <a:txBody>
                    <a:bodyPr/>
                    <a:lstStyle/>
                    <a:p>
                      <a:pPr algn="ctr"/>
                      <a:r>
                        <a:rPr lang="bn-IN" dirty="0" smtClean="0"/>
                        <a:t>  ৯৭</a:t>
                      </a:r>
                      <a:endParaRPr lang="en-US" dirty="0"/>
                    </a:p>
                  </a:txBody>
                  <a:tcPr/>
                </a:tc>
              </a:tr>
              <a:tr h="416618">
                <a:tc>
                  <a:txBody>
                    <a:bodyPr/>
                    <a:lstStyle/>
                    <a:p>
                      <a:pPr algn="ctr"/>
                      <a:r>
                        <a:rPr lang="bn-IN" sz="2000" b="1" dirty="0" smtClean="0">
                          <a:latin typeface="NikoshBAN" pitchFamily="2" charset="0"/>
                          <a:cs typeface="NikoshBAN" pitchFamily="2" charset="0"/>
                        </a:rPr>
                        <a:t>দিনাজপুর</a:t>
                      </a:r>
                      <a:r>
                        <a:rPr lang="bn-IN" b="1" baseline="0" dirty="0" smtClean="0">
                          <a:latin typeface="NikoshBAN" pitchFamily="2" charset="0"/>
                          <a:cs typeface="NikoshBAN" pitchFamily="2" charset="0"/>
                        </a:rPr>
                        <a:t> </a:t>
                      </a:r>
                      <a:endParaRPr lang="bn-IN" b="1" dirty="0" smtClean="0">
                        <a:latin typeface="NikoshBAN" pitchFamily="2" charset="0"/>
                        <a:cs typeface="NikoshBAN" pitchFamily="2" charset="0"/>
                      </a:endParaRPr>
                    </a:p>
                  </a:txBody>
                  <a:tcPr/>
                </a:tc>
                <a:tc>
                  <a:txBody>
                    <a:bodyPr/>
                    <a:lstStyle/>
                    <a:p>
                      <a:pPr algn="ctr"/>
                      <a:r>
                        <a:rPr lang="bn-IN" dirty="0" smtClean="0"/>
                        <a:t>  ৮২ </a:t>
                      </a:r>
                      <a:endParaRPr lang="en-US" dirty="0"/>
                    </a:p>
                  </a:txBody>
                  <a:tcPr/>
                </a:tc>
              </a:tr>
            </a:tbl>
          </a:graphicData>
        </a:graphic>
      </p:graphicFrame>
      <p:sp>
        <p:nvSpPr>
          <p:cNvPr id="3" name="TextBox 2"/>
          <p:cNvSpPr txBox="1"/>
          <p:nvPr/>
        </p:nvSpPr>
        <p:spPr>
          <a:xfrm>
            <a:off x="76200" y="152400"/>
            <a:ext cx="31242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smtClean="0">
                <a:latin typeface="NikoshBAN" pitchFamily="2" charset="0"/>
                <a:cs typeface="NikoshBAN" pitchFamily="2" charset="0"/>
              </a:rPr>
              <a:t>J.S.C</a:t>
            </a:r>
            <a:r>
              <a:rPr lang="en-US" b="1" dirty="0" smtClean="0"/>
              <a:t> </a:t>
            </a:r>
            <a:r>
              <a:rPr lang="bn-IN" b="1" dirty="0" smtClean="0"/>
              <a:t>  </a:t>
            </a:r>
            <a:r>
              <a:rPr lang="bn-IN" sz="2000" b="1" dirty="0" smtClean="0">
                <a:latin typeface="NikoshBAN" pitchFamily="2" charset="0"/>
                <a:cs typeface="NikoshBAN" pitchFamily="2" charset="0"/>
              </a:rPr>
              <a:t>পরীক্ষা ---২০১৮             </a:t>
            </a:r>
            <a:endParaRPr lang="en-US" b="1" dirty="0">
              <a:latin typeface="NikoshBAN" pitchFamily="2" charset="0"/>
              <a:cs typeface="NikoshBAN" pitchFamily="2" charset="0"/>
            </a:endParaRPr>
          </a:p>
        </p:txBody>
      </p:sp>
      <p:grpSp>
        <p:nvGrpSpPr>
          <p:cNvPr id="5" name="Group 4"/>
          <p:cNvGrpSpPr/>
          <p:nvPr/>
        </p:nvGrpSpPr>
        <p:grpSpPr>
          <a:xfrm>
            <a:off x="3505200" y="304800"/>
            <a:ext cx="4114800" cy="461665"/>
            <a:chOff x="3505200" y="304800"/>
            <a:chExt cx="4114800" cy="461665"/>
          </a:xfrm>
        </p:grpSpPr>
        <p:sp>
          <p:nvSpPr>
            <p:cNvPr id="4" name="TextBox 3"/>
            <p:cNvSpPr txBox="1"/>
            <p:nvPr/>
          </p:nvSpPr>
          <p:spPr>
            <a:xfrm>
              <a:off x="3505200" y="304800"/>
              <a:ext cx="41148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IN" sz="2400" dirty="0" smtClean="0">
                  <a:latin typeface="NikoshBAN" pitchFamily="2" charset="0"/>
                  <a:cs typeface="NikoshBAN" pitchFamily="2" charset="0"/>
                </a:rPr>
                <a:t>শিক্ষা বোর্ড</a:t>
              </a:r>
              <a:r>
                <a:rPr lang="bn-IN" dirty="0" smtClean="0">
                  <a:latin typeface="NikoshBAN" pitchFamily="2" charset="0"/>
                  <a:cs typeface="NikoshBAN" pitchFamily="2" charset="0"/>
                </a:rPr>
                <a:t>                </a:t>
              </a:r>
              <a:r>
                <a:rPr lang="bn-IN" sz="2400" dirty="0" smtClean="0">
                  <a:latin typeface="NikoshBAN" pitchFamily="2" charset="0"/>
                  <a:cs typeface="NikoshBAN" pitchFamily="2" charset="0"/>
                </a:rPr>
                <a:t>উপাত্ত সংখ্যা </a:t>
              </a:r>
              <a:endParaRPr lang="en-US" dirty="0">
                <a:latin typeface="NikoshBAN" pitchFamily="2" charset="0"/>
                <a:cs typeface="NikoshBAN" pitchFamily="2" charset="0"/>
              </a:endParaRPr>
            </a:p>
          </p:txBody>
        </p:sp>
        <p:cxnSp>
          <p:nvCxnSpPr>
            <p:cNvPr id="6" name="Straight Arrow Connector 5"/>
            <p:cNvCxnSpPr/>
            <p:nvPr/>
          </p:nvCxnSpPr>
          <p:spPr>
            <a:xfrm>
              <a:off x="4648200" y="495300"/>
              <a:ext cx="762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505200" y="928390"/>
            <a:ext cx="4343400" cy="461665"/>
            <a:chOff x="3505200" y="928390"/>
            <a:chExt cx="4343400" cy="461665"/>
          </a:xfrm>
        </p:grpSpPr>
        <p:sp>
          <p:nvSpPr>
            <p:cNvPr id="7" name="TextBox 6"/>
            <p:cNvSpPr txBox="1"/>
            <p:nvPr/>
          </p:nvSpPr>
          <p:spPr>
            <a:xfrm>
              <a:off x="3505200" y="928390"/>
              <a:ext cx="43434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400" dirty="0" smtClean="0">
                  <a:latin typeface="NikoshBAN" pitchFamily="2" charset="0"/>
                  <a:cs typeface="NikoshBAN" pitchFamily="2" charset="0"/>
                </a:rPr>
                <a:t>পাশের হার                     </a:t>
              </a:r>
              <a:r>
                <a:rPr lang="bn-IN" sz="2000" dirty="0" smtClean="0">
                  <a:latin typeface="NikoshBAN" pitchFamily="2" charset="0"/>
                  <a:cs typeface="NikoshBAN" pitchFamily="2" charset="0"/>
                </a:rPr>
                <a:t>উপাত্ত সংখ্যা সূচক </a:t>
              </a:r>
              <a:endParaRPr lang="en-US" sz="2000" dirty="0">
                <a:latin typeface="NikoshBAN" pitchFamily="2" charset="0"/>
                <a:cs typeface="NikoshBAN" pitchFamily="2" charset="0"/>
              </a:endParaRPr>
            </a:p>
          </p:txBody>
        </p:sp>
        <p:cxnSp>
          <p:nvCxnSpPr>
            <p:cNvPr id="9" name="Straight Arrow Connector 8"/>
            <p:cNvCxnSpPr/>
            <p:nvPr/>
          </p:nvCxnSpPr>
          <p:spPr>
            <a:xfrm>
              <a:off x="4724400" y="1145232"/>
              <a:ext cx="1295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3429000" y="1612828"/>
                <a:ext cx="5638800" cy="603178"/>
              </a:xfrm>
              <a:prstGeom prst="rect">
                <a:avLst/>
              </a:prstGeom>
            </p:spPr>
            <p:style>
              <a:lnRef idx="0">
                <a:scrgbClr r="0" g="0" b="0"/>
              </a:lnRef>
              <a:fillRef idx="1001">
                <a:schemeClr val="lt2"/>
              </a:fillRef>
              <a:effectRef idx="0">
                <a:scrgbClr r="0" g="0" b="0"/>
              </a:effectRef>
              <a:fontRef idx="major"/>
            </p:style>
            <p:txBody>
              <a:bodyPr wrap="square" rtlCol="0">
                <a:spAutoFit/>
              </a:bodyPr>
              <a:lstStyle/>
              <a:p>
                <a:r>
                  <a:rPr lang="bn-IN" sz="2000" dirty="0" smtClean="0">
                    <a:latin typeface="NikoshBAN" pitchFamily="2" charset="0"/>
                    <a:cs typeface="NikoshBAN" pitchFamily="2" charset="0"/>
                  </a:rPr>
                  <a:t>গড়= </a:t>
                </a:r>
                <a14:m>
                  <m:oMath xmlns:m="http://schemas.openxmlformats.org/officeDocument/2006/math">
                    <m:f>
                      <m:fPr>
                        <m:ctrlPr>
                          <a:rPr lang="bn-IN" sz="2000" i="1" smtClean="0">
                            <a:latin typeface="Cambria Math"/>
                          </a:rPr>
                        </m:ctrlPr>
                      </m:fPr>
                      <m:num>
                        <m:r>
                          <a:rPr lang="bn-IN" sz="2000" b="0" i="1" smtClean="0">
                            <a:latin typeface="Cambria Math"/>
                          </a:rPr>
                          <m:t>৮৩</m:t>
                        </m:r>
                        <m:r>
                          <a:rPr lang="bn-IN" sz="2000" b="0" i="1" smtClean="0">
                            <a:latin typeface="Cambria Math"/>
                          </a:rPr>
                          <m:t>+</m:t>
                        </m:r>
                        <m:r>
                          <a:rPr lang="bn-IN" sz="2000" b="0" i="1" smtClean="0">
                            <a:latin typeface="Cambria Math"/>
                          </a:rPr>
                          <m:t>৮৭</m:t>
                        </m:r>
                        <m:r>
                          <a:rPr lang="bn-IN" sz="2000" b="0" i="1" smtClean="0">
                            <a:latin typeface="Cambria Math"/>
                          </a:rPr>
                          <m:t>+</m:t>
                        </m:r>
                        <m:r>
                          <a:rPr lang="bn-IN" sz="2000" b="0" i="1" smtClean="0">
                            <a:latin typeface="Cambria Math"/>
                          </a:rPr>
                          <m:t>৯৫</m:t>
                        </m:r>
                        <m:r>
                          <a:rPr lang="bn-IN" sz="2000" b="0" i="1" smtClean="0">
                            <a:latin typeface="Cambria Math"/>
                          </a:rPr>
                          <m:t>+</m:t>
                        </m:r>
                        <m:r>
                          <a:rPr lang="bn-IN" sz="2000" b="0" i="1" smtClean="0">
                            <a:latin typeface="Cambria Math"/>
                          </a:rPr>
                          <m:t>৮০</m:t>
                        </m:r>
                        <m:r>
                          <a:rPr lang="bn-IN" sz="2000" b="0" i="1" smtClean="0">
                            <a:latin typeface="Cambria Math"/>
                          </a:rPr>
                          <m:t>+</m:t>
                        </m:r>
                        <m:r>
                          <a:rPr lang="bn-IN" sz="2000" b="0" i="1" smtClean="0">
                            <a:latin typeface="Cambria Math"/>
                          </a:rPr>
                          <m:t>৮২</m:t>
                        </m:r>
                        <m:r>
                          <a:rPr lang="bn-IN" sz="2000" b="0" i="1" smtClean="0">
                            <a:latin typeface="Cambria Math"/>
                          </a:rPr>
                          <m:t>+</m:t>
                        </m:r>
                        <m:r>
                          <a:rPr lang="bn-IN" sz="2000" b="0" i="1" smtClean="0">
                            <a:latin typeface="Cambria Math"/>
                          </a:rPr>
                          <m:t>৮৫</m:t>
                        </m:r>
                        <m:r>
                          <a:rPr lang="bn-IN" sz="2000" b="0" i="1" smtClean="0">
                            <a:latin typeface="Cambria Math"/>
                          </a:rPr>
                          <m:t>+</m:t>
                        </m:r>
                        <m:r>
                          <a:rPr lang="bn-IN" sz="2000" b="0" i="1" smtClean="0">
                            <a:latin typeface="Cambria Math"/>
                          </a:rPr>
                          <m:t>৯৭</m:t>
                        </m:r>
                        <m:r>
                          <a:rPr lang="bn-IN" sz="2000" b="0" i="1" smtClean="0">
                            <a:latin typeface="Cambria Math"/>
                          </a:rPr>
                          <m:t>+</m:t>
                        </m:r>
                        <m:r>
                          <a:rPr lang="bn-IN" sz="2000" b="0" i="1" smtClean="0">
                            <a:latin typeface="Cambria Math"/>
                          </a:rPr>
                          <m:t>৮২</m:t>
                        </m:r>
                      </m:num>
                      <m:den>
                        <m:r>
                          <a:rPr lang="bn-IN" sz="2000" b="0" i="1" smtClean="0">
                            <a:latin typeface="Cambria Math"/>
                          </a:rPr>
                          <m:t>৮</m:t>
                        </m:r>
                      </m:den>
                    </m:f>
                  </m:oMath>
                </a14:m>
                <a:r>
                  <a:rPr lang="bn-IN" sz="2000" dirty="0" smtClean="0">
                    <a:latin typeface="NikoshBAN" pitchFamily="2" charset="0"/>
                    <a:cs typeface="NikoshBAN" pitchFamily="2" charset="0"/>
                  </a:rPr>
                  <a:t>=</a:t>
                </a:r>
                <a:r>
                  <a:rPr lang="bn-IN" sz="2400" b="1" dirty="0" smtClean="0">
                    <a:latin typeface="NikoshBAN" pitchFamily="2" charset="0"/>
                    <a:cs typeface="NikoshBAN" pitchFamily="2" charset="0"/>
                  </a:rPr>
                  <a:t>৮৬</a:t>
                </a:r>
                <a:r>
                  <a:rPr lang="en-US" sz="2400" b="1" dirty="0" smtClean="0">
                    <a:latin typeface="NikoshBAN" pitchFamily="2" charset="0"/>
                    <a:cs typeface="NikoshBAN" pitchFamily="2" charset="0"/>
                  </a:rPr>
                  <a:t>.</a:t>
                </a:r>
                <a:r>
                  <a:rPr lang="bn-IN" sz="2400" b="1" dirty="0" smtClean="0">
                    <a:latin typeface="NikoshBAN" pitchFamily="2" charset="0"/>
                    <a:cs typeface="NikoshBAN" pitchFamily="2" charset="0"/>
                  </a:rPr>
                  <a:t>৩৭৫</a:t>
                </a:r>
                <a:endParaRPr lang="en-US" sz="2000" b="1" dirty="0">
                  <a:latin typeface="NikoshBAN" pitchFamily="2"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429000" y="1612828"/>
                <a:ext cx="5638800" cy="603178"/>
              </a:xfrm>
              <a:prstGeom prst="rect">
                <a:avLst/>
              </a:prstGeom>
              <a:blipFill rotWithShape="1">
                <a:blip r:embed="rId3"/>
                <a:stretch>
                  <a:fillRect l="-1189" b="-16162"/>
                </a:stretch>
              </a:blipFill>
            </p:spPr>
            <p:txBody>
              <a:bodyPr/>
              <a:lstStyle/>
              <a:p>
                <a:r>
                  <a:rPr lang="en-US">
                    <a:noFill/>
                  </a:rPr>
                  <a:t> </a:t>
                </a:r>
              </a:p>
            </p:txBody>
          </p:sp>
        </mc:Fallback>
      </mc:AlternateContent>
      <p:sp>
        <p:nvSpPr>
          <p:cNvPr id="11" name="TextBox 10"/>
          <p:cNvSpPr txBox="1"/>
          <p:nvPr/>
        </p:nvSpPr>
        <p:spPr>
          <a:xfrm>
            <a:off x="3429000" y="2362200"/>
            <a:ext cx="5029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মনে করি, উপাত্তের সংখ্যা</a:t>
            </a:r>
            <a:r>
              <a:rPr lang="en-US" sz="1600" dirty="0" smtClean="0">
                <a:latin typeface="NikoshBAN" pitchFamily="2" charset="0"/>
                <a:cs typeface="NikoshBAN" pitchFamily="2" charset="0"/>
              </a:rPr>
              <a:t>=</a:t>
            </a:r>
            <a:r>
              <a:rPr lang="en-US" sz="2000" dirty="0" smtClean="0">
                <a:latin typeface="NikoshBAN" pitchFamily="2" charset="0"/>
                <a:cs typeface="NikoshBAN" pitchFamily="2" charset="0"/>
              </a:rPr>
              <a:t>n                                          </a:t>
            </a:r>
            <a:r>
              <a:rPr lang="en-US" sz="2400" dirty="0" smtClean="0">
                <a:latin typeface="NikoshBAN" pitchFamily="2" charset="0"/>
                <a:cs typeface="NikoshBAN" pitchFamily="2" charset="0"/>
              </a:rPr>
              <a:t> </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3" name="TextBox 12"/>
              <p:cNvSpPr txBox="1"/>
              <p:nvPr/>
            </p:nvSpPr>
            <p:spPr>
              <a:xfrm>
                <a:off x="3429000" y="2900065"/>
                <a:ext cx="5486400" cy="41351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IN" sz="2000" dirty="0" smtClean="0">
                    <a:latin typeface="NikoshBAN" pitchFamily="2" charset="0"/>
                    <a:cs typeface="NikoshBAN" pitchFamily="2" charset="0"/>
                  </a:rPr>
                  <a:t>উপাত্তের সংখ্যা সূচক মান=</a:t>
                </a:r>
                <a:r>
                  <a:rPr lang="en-US" sz="2000" dirty="0" smtClean="0">
                    <a:latin typeface="NikoshBAN" pitchFamily="2" charset="0"/>
                    <a:cs typeface="NikoshBAN" pitchFamily="2" charset="0"/>
                  </a:rPr>
                  <a:t>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r>
                          <a:rPr lang="en-US" sz="2000" b="0" i="1" smtClean="0">
                            <a:latin typeface="Cambria Math"/>
                          </a:rPr>
                          <m:t>, </m:t>
                        </m:r>
                      </m:sub>
                    </m:sSub>
                  </m:oMath>
                </a14:m>
                <a:r>
                  <a:rPr lang="en-US" sz="2000" dirty="0" smtClean="0">
                    <a:latin typeface="NikoshBAN" pitchFamily="2" charset="0"/>
                    <a:cs typeface="NikoshBAN" pitchFamily="2" charset="0"/>
                  </a:rPr>
                  <a:t>,</a:t>
                </a:r>
                <a14:m>
                  <m:oMath xmlns:m="http://schemas.openxmlformats.org/officeDocument/2006/math">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2</m:t>
                        </m:r>
                      </m:sub>
                    </m:sSub>
                  </m:oMath>
                </a14:m>
                <a:r>
                  <a:rPr lang="en-US" sz="2000" dirty="0" smtClean="0">
                    <a:latin typeface="NikoshBAN" pitchFamily="2" charset="0"/>
                    <a:cs typeface="NikoshBAN" pitchFamily="2" charset="0"/>
                  </a:rPr>
                  <a:t>,</a:t>
                </a:r>
                <a14:m>
                  <m:oMath xmlns:m="http://schemas.openxmlformats.org/officeDocument/2006/math">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3</m:t>
                        </m:r>
                      </m:sub>
                    </m:sSub>
                  </m:oMath>
                </a14:m>
                <a:r>
                  <a:rPr lang="en-US" sz="2000" dirty="0" smtClean="0">
                    <a:latin typeface="NikoshBAN" pitchFamily="2" charset="0"/>
                    <a:cs typeface="NikoshBAN" pitchFamily="2" charset="0"/>
                  </a:rPr>
                  <a:t>…………..</a:t>
                </a:r>
                <a14:m>
                  <m:oMath xmlns:m="http://schemas.openxmlformats.org/officeDocument/2006/math">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𝑛</m:t>
                        </m:r>
                      </m:sub>
                    </m:sSub>
                  </m:oMath>
                </a14:m>
                <a:endParaRPr lang="en-US" sz="2000" dirty="0">
                  <a:latin typeface="NikoshBAN" pitchFamily="2" charset="0"/>
                  <a:cs typeface="NikoshBAN" pitchFamily="2"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429000" y="2900065"/>
                <a:ext cx="5486400" cy="413511"/>
              </a:xfrm>
              <a:prstGeom prst="rect">
                <a:avLst/>
              </a:prstGeom>
              <a:blipFill rotWithShape="1">
                <a:blip r:embed="rId4"/>
                <a:stretch>
                  <a:fillRect/>
                </a:stretch>
              </a:blipFill>
            </p:spPr>
            <p:txBody>
              <a:bodyPr/>
              <a:lstStyle/>
              <a:p>
                <a:r>
                  <a:rPr lang="en-US">
                    <a:noFill/>
                  </a:rPr>
                  <a:t> </a:t>
                </a:r>
              </a:p>
            </p:txBody>
          </p:sp>
        </mc:Fallback>
      </mc:AlternateContent>
      <p:sp>
        <p:nvSpPr>
          <p:cNvPr id="14" name="TextBox 13"/>
          <p:cNvSpPr txBox="1"/>
          <p:nvPr/>
        </p:nvSpPr>
        <p:spPr>
          <a:xfrm>
            <a:off x="3429000" y="3657600"/>
            <a:ext cx="4800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latin typeface="NikoshBAN" pitchFamily="2" charset="0"/>
                <a:cs typeface="NikoshBAN" pitchFamily="2" charset="0"/>
              </a:rPr>
              <a:t>            </a:t>
            </a:r>
            <a:r>
              <a:rPr lang="bn-IN" sz="2000" dirty="0" smtClean="0">
                <a:latin typeface="NikoshBAN" pitchFamily="2" charset="0"/>
                <a:cs typeface="NikoshBAN" pitchFamily="2" charset="0"/>
              </a:rPr>
              <a:t>উপাত্ত সমূহের গাণিতিক গড়=</a:t>
            </a:r>
            <a:r>
              <a:rPr lang="en-US" sz="2000" dirty="0">
                <a:latin typeface="NikoshBAN" pitchFamily="2" charset="0"/>
                <a:cs typeface="NikoshBAN" pitchFamily="2" charset="0"/>
              </a:rPr>
              <a:t> </a:t>
            </a:r>
            <a:r>
              <a:rPr lang="en-US" sz="2000" dirty="0" smtClean="0">
                <a:latin typeface="NikoshBAN" pitchFamily="2" charset="0"/>
                <a:cs typeface="NikoshBAN" pitchFamily="2" charset="0"/>
              </a:rPr>
              <a:t>x̅               </a:t>
            </a:r>
            <a:endParaRPr lang="en-US" sz="2000" dirty="0">
              <a:latin typeface="NikoshBAN" pitchFamily="2" charset="0"/>
              <a:cs typeface="NikoshBAN"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3429000" y="4191000"/>
                <a:ext cx="5257800" cy="51943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x̅= </a:t>
                </a:r>
                <a14:m>
                  <m:oMath xmlns:m="http://schemas.openxmlformats.org/officeDocument/2006/math">
                    <m:f>
                      <m:fPr>
                        <m:ctrlPr>
                          <a:rPr lang="en-US" sz="2000" i="1" smtClean="0">
                            <a:latin typeface="Cambria Math"/>
                          </a:rPr>
                        </m:ctrlPr>
                      </m:fPr>
                      <m:num>
                        <m:sSub>
                          <m:sSubPr>
                            <m:ctrlPr>
                              <a:rPr lang="en-US" sz="2000" i="1" smtClean="0">
                                <a:latin typeface="Cambria Math"/>
                              </a:rPr>
                            </m:ctrlPr>
                          </m:sSubPr>
                          <m:e>
                            <m:r>
                              <a:rPr lang="en-US" sz="2000" b="0" i="1" smtClean="0">
                                <a:latin typeface="Cambria Math"/>
                              </a:rPr>
                              <m:t>𝑥</m:t>
                            </m:r>
                          </m:e>
                          <m:sub>
                            <m:r>
                              <a:rPr lang="en-US" sz="2000" b="0" i="1" smtClean="0">
                                <a:latin typeface="Cambria Math"/>
                              </a:rPr>
                              <m:t>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3</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4</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𝑛</m:t>
                            </m:r>
                          </m:sub>
                        </m:sSub>
                      </m:num>
                      <m:den>
                        <m:r>
                          <a:rPr lang="en-US" sz="2000" b="0" i="1" smtClean="0">
                            <a:latin typeface="Cambria Math"/>
                          </a:rPr>
                          <m:t>𝑛</m:t>
                        </m:r>
                      </m:den>
                    </m:f>
                    <m:r>
                      <a:rPr lang="en-US" sz="2000" b="0" i="1" smtClean="0">
                        <a:latin typeface="Cambria Math"/>
                      </a:rPr>
                      <m:t>                                              </m:t>
                    </m:r>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429000" y="4191000"/>
                <a:ext cx="5257800" cy="51943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071562" y="5486400"/>
                <a:ext cx="7305675" cy="613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latin typeface="NikoshBAN" pitchFamily="2" charset="0"/>
                    <a:cs typeface="NikoshBAN" pitchFamily="2" charset="0"/>
                  </a:rPr>
                  <a:t>  </a:t>
                </a:r>
                <a:r>
                  <a:rPr lang="en-US" dirty="0">
                    <a:latin typeface="NikoshBAN" pitchFamily="2" charset="0"/>
                    <a:cs typeface="NikoshBAN" pitchFamily="2" charset="0"/>
                  </a:rPr>
                  <a:t>=</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𝑛</m:t>
                        </m:r>
                      </m:den>
                    </m:f>
                    <m:nary>
                      <m:naryPr>
                        <m:chr m:val="∑"/>
                        <m:ctrlPr>
                          <a:rPr lang="en-US" sz="2400" i="1" smtClean="0">
                            <a:latin typeface="Cambria Math"/>
                          </a:rPr>
                        </m:ctrlPr>
                      </m:naryPr>
                      <m:sub>
                        <m:r>
                          <m:rPr>
                            <m:brk m:alnAt="23"/>
                          </m:rPr>
                          <a:rPr lang="en-US" sz="2400" b="0" i="1" smtClean="0">
                            <a:latin typeface="Cambria Math"/>
                          </a:rPr>
                          <m:t>𝑖</m:t>
                        </m:r>
                        <m:r>
                          <m:rPr>
                            <m:brk m:alnAt="23"/>
                          </m:rPr>
                          <a:rPr lang="en-US" sz="2400" b="0" i="1" smtClean="0">
                            <a:latin typeface="Cambria Math"/>
                          </a:rPr>
                          <m:t>=</m:t>
                        </m:r>
                        <m:r>
                          <m:rPr>
                            <m:brk m:alnAt="23"/>
                          </m:rPr>
                          <a:rPr lang="en-US" sz="2400" b="0" i="1" smtClean="0">
                            <a:latin typeface="Cambria Math"/>
                          </a:rPr>
                          <m:t>1</m:t>
                        </m:r>
                      </m:sub>
                      <m:sup>
                        <m:r>
                          <a:rPr lang="en-US" sz="2400" b="0" i="1" smtClean="0">
                            <a:latin typeface="Cambria Math"/>
                          </a:rPr>
                          <m:t>𝑛</m:t>
                        </m:r>
                      </m:sup>
                      <m:e>
                        <m:sSub>
                          <m:sSubPr>
                            <m:ctrlPr>
                              <a:rPr lang="en-US" sz="2400" i="1" smtClean="0">
                                <a:latin typeface="Cambria Math"/>
                              </a:rPr>
                            </m:ctrlPr>
                          </m:sSubPr>
                          <m:e>
                            <m:r>
                              <a:rPr lang="en-US" sz="2400" b="0" i="1" smtClean="0">
                                <a:latin typeface="Cambria Math"/>
                              </a:rPr>
                              <m:t>𝑥</m:t>
                            </m:r>
                          </m:e>
                          <m:sub>
                            <m:r>
                              <a:rPr lang="en-US" sz="2400" b="0" i="1" smtClean="0">
                                <a:latin typeface="Cambria Math"/>
                              </a:rPr>
                              <m:t>𝑖</m:t>
                            </m:r>
                          </m:sub>
                        </m:sSub>
                        <m:r>
                          <a:rPr lang="en-US" sz="2400" b="0" i="1" smtClean="0">
                            <a:latin typeface="Cambria Math"/>
                          </a:rPr>
                          <m:t> (</m:t>
                        </m:r>
                        <m:r>
                          <a:rPr lang="en-US" sz="2400" b="0" i="1" smtClean="0">
                            <a:latin typeface="Cambria Math"/>
                          </a:rPr>
                          <m:t>𝑖</m:t>
                        </m:r>
                        <m:r>
                          <a:rPr lang="en-US" sz="2400" b="0" i="1" smtClean="0">
                            <a:latin typeface="Cambria Math"/>
                          </a:rPr>
                          <m:t>=</m:t>
                        </m:r>
                        <m:r>
                          <a:rPr lang="en-US" sz="2400" b="0" i="1" smtClean="0">
                            <a:latin typeface="Cambria Math"/>
                          </a:rPr>
                          <m:t>1</m:t>
                        </m:r>
                        <m:r>
                          <a:rPr lang="en-US" sz="2400" b="0" i="1" smtClean="0">
                            <a:latin typeface="Cambria Math"/>
                          </a:rPr>
                          <m:t>,</m:t>
                        </m:r>
                        <m:r>
                          <a:rPr lang="en-US" sz="2400" b="0" i="1" smtClean="0">
                            <a:latin typeface="Cambria Math"/>
                          </a:rPr>
                          <m:t>2</m:t>
                        </m:r>
                        <m:r>
                          <a:rPr lang="en-US" sz="2400" b="0" i="1" smtClean="0">
                            <a:latin typeface="Cambria Math"/>
                          </a:rPr>
                          <m:t>,</m:t>
                        </m:r>
                        <m:r>
                          <a:rPr lang="en-US" sz="2400" b="0" i="1" smtClean="0">
                            <a:latin typeface="Cambria Math"/>
                          </a:rPr>
                          <m:t>3</m:t>
                        </m:r>
                        <m:r>
                          <a:rPr lang="en-US" sz="2400" b="0" i="1" smtClean="0">
                            <a:latin typeface="Cambria Math"/>
                          </a:rPr>
                          <m:t>,…………………………………</m:t>
                        </m:r>
                        <m:r>
                          <a:rPr lang="en-US" sz="2400" b="0" i="1" smtClean="0">
                            <a:latin typeface="Cambria Math"/>
                          </a:rPr>
                          <m:t>𝑛</m:t>
                        </m:r>
                        <m:r>
                          <a:rPr lang="en-US" sz="2400" b="0" i="1" smtClean="0">
                            <a:latin typeface="Cambria Math"/>
                          </a:rPr>
                          <m:t>)</m:t>
                        </m:r>
                      </m:e>
                    </m:nary>
                  </m:oMath>
                </a14:m>
                <a:endParaRPr lang="en-US" dirty="0">
                  <a:latin typeface="NikoshBAN" pitchFamily="2" charset="0"/>
                  <a:cs typeface="NikoshBAN" pitchFamily="2"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071562" y="5486400"/>
                <a:ext cx="7305675" cy="61388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373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400" fill="hold"/>
                                        <p:tgtEl>
                                          <p:spTgt spid="5"/>
                                        </p:tgtEl>
                                        <p:attrNameLst>
                                          <p:attrName>ppt_w</p:attrName>
                                        </p:attrNameLst>
                                      </p:cBhvr>
                                      <p:tavLst>
                                        <p:tav tm="0">
                                          <p:val>
                                            <p:fltVal val="0"/>
                                          </p:val>
                                        </p:tav>
                                        <p:tav tm="100000">
                                          <p:val>
                                            <p:strVal val="#ppt_w"/>
                                          </p:val>
                                        </p:tav>
                                      </p:tavLst>
                                    </p:anim>
                                    <p:anim calcmode="lin" valueType="num">
                                      <p:cBhvr>
                                        <p:cTn id="20" dur="1400" fill="hold"/>
                                        <p:tgtEl>
                                          <p:spTgt spid="5"/>
                                        </p:tgtEl>
                                        <p:attrNameLst>
                                          <p:attrName>ppt_h</p:attrName>
                                        </p:attrNameLst>
                                      </p:cBhvr>
                                      <p:tavLst>
                                        <p:tav tm="0">
                                          <p:val>
                                            <p:fltVal val="0"/>
                                          </p:val>
                                        </p:tav>
                                        <p:tav tm="100000">
                                          <p:val>
                                            <p:strVal val="#ppt_h"/>
                                          </p:val>
                                        </p:tav>
                                      </p:tavLst>
                                    </p:anim>
                                    <p:animEffect transition="in" filter="fade">
                                      <p:cBhvr>
                                        <p:cTn id="21" dur="14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500" fill="hold"/>
                                        <p:tgtEl>
                                          <p:spTgt spid="8"/>
                                        </p:tgtEl>
                                        <p:attrNameLst>
                                          <p:attrName>ppt_w</p:attrName>
                                        </p:attrNameLst>
                                      </p:cBhvr>
                                      <p:tavLst>
                                        <p:tav tm="0">
                                          <p:val>
                                            <p:fltVal val="0"/>
                                          </p:val>
                                        </p:tav>
                                        <p:tav tm="100000">
                                          <p:val>
                                            <p:strVal val="#ppt_w"/>
                                          </p:val>
                                        </p:tav>
                                      </p:tavLst>
                                    </p:anim>
                                    <p:anim calcmode="lin" valueType="num">
                                      <p:cBhvr>
                                        <p:cTn id="27" dur="1500" fill="hold"/>
                                        <p:tgtEl>
                                          <p:spTgt spid="8"/>
                                        </p:tgtEl>
                                        <p:attrNameLst>
                                          <p:attrName>ppt_h</p:attrName>
                                        </p:attrNameLst>
                                      </p:cBhvr>
                                      <p:tavLst>
                                        <p:tav tm="0">
                                          <p:val>
                                            <p:fltVal val="0"/>
                                          </p:val>
                                        </p:tav>
                                        <p:tav tm="100000">
                                          <p:val>
                                            <p:strVal val="#ppt_h"/>
                                          </p:val>
                                        </p:tav>
                                      </p:tavLst>
                                    </p:anim>
                                    <p:anim calcmode="lin" valueType="num">
                                      <p:cBhvr>
                                        <p:cTn id="28" dur="1500" fill="hold"/>
                                        <p:tgtEl>
                                          <p:spTgt spid="8"/>
                                        </p:tgtEl>
                                        <p:attrNameLst>
                                          <p:attrName>style.rotation</p:attrName>
                                        </p:attrNameLst>
                                      </p:cBhvr>
                                      <p:tavLst>
                                        <p:tav tm="0">
                                          <p:val>
                                            <p:fltVal val="90"/>
                                          </p:val>
                                        </p:tav>
                                        <p:tav tm="100000">
                                          <p:val>
                                            <p:fltVal val="0"/>
                                          </p:val>
                                        </p:tav>
                                      </p:tavLst>
                                    </p:anim>
                                    <p:animEffect transition="in" filter="fade">
                                      <p:cBhvr>
                                        <p:cTn id="29" dur="1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500"/>
                                        <p:tgtEl>
                                          <p:spTgt spid="10"/>
                                        </p:tgtEl>
                                      </p:cBhvr>
                                    </p:animEffect>
                                    <p:anim calcmode="lin" valueType="num">
                                      <p:cBhvr>
                                        <p:cTn id="35" dur="1500" fill="hold"/>
                                        <p:tgtEl>
                                          <p:spTgt spid="10"/>
                                        </p:tgtEl>
                                        <p:attrNameLst>
                                          <p:attrName>ppt_x</p:attrName>
                                        </p:attrNameLst>
                                      </p:cBhvr>
                                      <p:tavLst>
                                        <p:tav tm="0">
                                          <p:val>
                                            <p:strVal val="#ppt_x"/>
                                          </p:val>
                                        </p:tav>
                                        <p:tav tm="100000">
                                          <p:val>
                                            <p:strVal val="#ppt_x"/>
                                          </p:val>
                                        </p:tav>
                                      </p:tavLst>
                                    </p:anim>
                                    <p:anim calcmode="lin" valueType="num">
                                      <p:cBhvr>
                                        <p:cTn id="36" dur="1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out)">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outVertical)">
                                      <p:cBhvr>
                                        <p:cTn id="46" dur="14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2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300"/>
                                        <p:tgtEl>
                                          <p:spTgt spid="14"/>
                                        </p:tgtEl>
                                      </p:cBhvr>
                                    </p:animEffect>
                                    <p:anim calcmode="lin" valueType="num">
                                      <p:cBhvr>
                                        <p:cTn id="52" dur="1300" fill="hold"/>
                                        <p:tgtEl>
                                          <p:spTgt spid="14"/>
                                        </p:tgtEl>
                                        <p:attrNameLst>
                                          <p:attrName>ppt_x</p:attrName>
                                        </p:attrNameLst>
                                      </p:cBhvr>
                                      <p:tavLst>
                                        <p:tav tm="0">
                                          <p:val>
                                            <p:strVal val="#ppt_x"/>
                                          </p:val>
                                        </p:tav>
                                        <p:tav tm="100000">
                                          <p:val>
                                            <p:strVal val="#ppt_x"/>
                                          </p:val>
                                        </p:tav>
                                      </p:tavLst>
                                    </p:anim>
                                    <p:anim calcmode="lin" valueType="num">
                                      <p:cBhvr>
                                        <p:cTn id="53" dur="13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32"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out)">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500" fill="hold"/>
                                        <p:tgtEl>
                                          <p:spTgt spid="17"/>
                                        </p:tgtEl>
                                        <p:attrNameLst>
                                          <p:attrName>ppt_w</p:attrName>
                                        </p:attrNameLst>
                                      </p:cBhvr>
                                      <p:tavLst>
                                        <p:tav tm="0">
                                          <p:val>
                                            <p:fltVal val="0"/>
                                          </p:val>
                                        </p:tav>
                                        <p:tav tm="100000">
                                          <p:val>
                                            <p:strVal val="#ppt_w"/>
                                          </p:val>
                                        </p:tav>
                                      </p:tavLst>
                                    </p:anim>
                                    <p:anim calcmode="lin" valueType="num">
                                      <p:cBhvr>
                                        <p:cTn id="64" dur="1500" fill="hold"/>
                                        <p:tgtEl>
                                          <p:spTgt spid="17"/>
                                        </p:tgtEl>
                                        <p:attrNameLst>
                                          <p:attrName>ppt_h</p:attrName>
                                        </p:attrNameLst>
                                      </p:cBhvr>
                                      <p:tavLst>
                                        <p:tav tm="0">
                                          <p:val>
                                            <p:fltVal val="0"/>
                                          </p:val>
                                        </p:tav>
                                        <p:tav tm="100000">
                                          <p:val>
                                            <p:strVal val="#ppt_h"/>
                                          </p:val>
                                        </p:tav>
                                      </p:tavLst>
                                    </p:anim>
                                    <p:animEffect transition="in" filter="fade">
                                      <p:cBhvr>
                                        <p:cTn id="65"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1074"/>
            <a:ext cx="9144000" cy="3971926"/>
          </a:xfrm>
          <a:prstGeom prst="rect">
            <a:avLst/>
          </a:prstGeom>
        </p:spPr>
      </p:pic>
      <p:sp>
        <p:nvSpPr>
          <p:cNvPr id="3" name="Flowchart: Connector 2"/>
          <p:cNvSpPr/>
          <p:nvPr/>
        </p:nvSpPr>
        <p:spPr>
          <a:xfrm>
            <a:off x="1323975" y="228600"/>
            <a:ext cx="733424" cy="685800"/>
          </a:xfrm>
          <a:prstGeom prst="flowChartConnector">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১৫</a:t>
            </a:r>
            <a:r>
              <a:rPr lang="bn-IN" dirty="0" smtClean="0"/>
              <a:t> </a:t>
            </a:r>
            <a:endParaRPr lang="en-US" dirty="0"/>
          </a:p>
        </p:txBody>
      </p:sp>
      <p:sp>
        <p:nvSpPr>
          <p:cNvPr id="4" name="Flowchart: Connector 3"/>
          <p:cNvSpPr/>
          <p:nvPr/>
        </p:nvSpPr>
        <p:spPr>
          <a:xfrm>
            <a:off x="2447925" y="228600"/>
            <a:ext cx="762000" cy="685800"/>
          </a:xfrm>
          <a:prstGeom prst="flowChartConnector">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১৪</a:t>
            </a:r>
            <a:r>
              <a:rPr lang="bn-IN" sz="2400" b="1" dirty="0" smtClean="0">
                <a:solidFill>
                  <a:schemeClr val="tx1"/>
                </a:solidFill>
              </a:rPr>
              <a:t> </a:t>
            </a:r>
            <a:endParaRPr lang="en-US" sz="2400" b="1" dirty="0">
              <a:solidFill>
                <a:schemeClr val="tx1"/>
              </a:solidFill>
            </a:endParaRPr>
          </a:p>
        </p:txBody>
      </p:sp>
      <p:sp>
        <p:nvSpPr>
          <p:cNvPr id="5" name="Flowchart: Connector 4"/>
          <p:cNvSpPr/>
          <p:nvPr/>
        </p:nvSpPr>
        <p:spPr>
          <a:xfrm>
            <a:off x="3438525" y="228600"/>
            <a:ext cx="838200" cy="685800"/>
          </a:xfrm>
          <a:prstGeom prst="flowChartConnector">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১৮</a:t>
            </a:r>
            <a:r>
              <a:rPr lang="bn-IN" dirty="0" smtClean="0"/>
              <a:t> </a:t>
            </a:r>
            <a:endParaRPr lang="en-US" dirty="0"/>
          </a:p>
        </p:txBody>
      </p:sp>
      <p:sp>
        <p:nvSpPr>
          <p:cNvPr id="6" name="Flowchart: Connector 5"/>
          <p:cNvSpPr/>
          <p:nvPr/>
        </p:nvSpPr>
        <p:spPr>
          <a:xfrm>
            <a:off x="2590800" y="3962400"/>
            <a:ext cx="838200" cy="762000"/>
          </a:xfrm>
          <a:prstGeom prst="flowChartConnector">
            <a:avLst/>
          </a:prstGeom>
          <a:blipFill>
            <a:blip r:embed="rId4"/>
            <a:tile tx="0" ty="0" sx="100000" sy="100000" flip="none" algn="tl"/>
          </a:blip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১৬</a:t>
            </a:r>
            <a:endParaRPr lang="en-US" sz="2400" b="1" dirty="0">
              <a:solidFill>
                <a:schemeClr val="tx1"/>
              </a:solidFill>
              <a:latin typeface="NikoshBAN" pitchFamily="2" charset="0"/>
              <a:cs typeface="NikoshBAN" pitchFamily="2" charset="0"/>
            </a:endParaRPr>
          </a:p>
        </p:txBody>
      </p:sp>
      <p:sp>
        <p:nvSpPr>
          <p:cNvPr id="7" name="Flowchart: Connector 6"/>
          <p:cNvSpPr/>
          <p:nvPr/>
        </p:nvSpPr>
        <p:spPr>
          <a:xfrm>
            <a:off x="7315200" y="266700"/>
            <a:ext cx="685800" cy="647700"/>
          </a:xfrm>
          <a:prstGeom prst="flowChartConnector">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১৩ </a:t>
            </a:r>
            <a:endParaRPr lang="en-US" sz="2400" b="1" dirty="0">
              <a:solidFill>
                <a:schemeClr val="tx1"/>
              </a:solidFill>
              <a:latin typeface="NikoshBAN" pitchFamily="2" charset="0"/>
              <a:cs typeface="NikoshBAN" pitchFamily="2" charset="0"/>
            </a:endParaRPr>
          </a:p>
        </p:txBody>
      </p:sp>
      <p:sp>
        <p:nvSpPr>
          <p:cNvPr id="8" name="Flowchart: Connector 7"/>
          <p:cNvSpPr/>
          <p:nvPr/>
        </p:nvSpPr>
        <p:spPr>
          <a:xfrm>
            <a:off x="6019800" y="247650"/>
            <a:ext cx="762000" cy="666750"/>
          </a:xfrm>
          <a:prstGeom prst="flowChartConnector">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১৯</a:t>
            </a:r>
            <a:r>
              <a:rPr lang="bn-IN" dirty="0" smtClean="0"/>
              <a:t> </a:t>
            </a:r>
            <a:endParaRPr lang="en-US" dirty="0"/>
          </a:p>
        </p:txBody>
      </p:sp>
      <p:sp>
        <p:nvSpPr>
          <p:cNvPr id="9" name="Flowchart: Connector 8"/>
          <p:cNvSpPr/>
          <p:nvPr/>
        </p:nvSpPr>
        <p:spPr>
          <a:xfrm>
            <a:off x="4724400" y="266700"/>
            <a:ext cx="762000" cy="647700"/>
          </a:xfrm>
          <a:prstGeom prst="flowChartConnector">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১৬</a:t>
            </a:r>
            <a:r>
              <a:rPr lang="bn-IN" dirty="0" smtClean="0"/>
              <a:t> </a:t>
            </a:r>
            <a:endParaRPr lang="en-US" dirty="0"/>
          </a:p>
        </p:txBody>
      </p:sp>
      <p:sp>
        <p:nvSpPr>
          <p:cNvPr id="10" name="Flowchart: Connector 9"/>
          <p:cNvSpPr/>
          <p:nvPr/>
        </p:nvSpPr>
        <p:spPr>
          <a:xfrm>
            <a:off x="1143000" y="3962400"/>
            <a:ext cx="838200" cy="762000"/>
          </a:xfrm>
          <a:prstGeom prst="flowChartConnector">
            <a:avLst/>
          </a:prstGeom>
          <a:blipFill>
            <a:blip r:embed="rId4"/>
            <a:tile tx="0" ty="0" sx="100000" sy="100000" flip="none" algn="tl"/>
          </a:blip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dirty="0" smtClean="0">
                <a:solidFill>
                  <a:schemeClr val="tx1"/>
                </a:solidFill>
                <a:latin typeface="NikoshBAN" pitchFamily="2" charset="0"/>
                <a:cs typeface="NikoshBAN" pitchFamily="2" charset="0"/>
              </a:rPr>
              <a:t>১৫</a:t>
            </a:r>
            <a:endParaRPr lang="en-US" sz="2400" dirty="0">
              <a:solidFill>
                <a:schemeClr val="tx1"/>
              </a:solidFill>
              <a:latin typeface="NikoshBAN" pitchFamily="2" charset="0"/>
              <a:cs typeface="NikoshBAN" pitchFamily="2" charset="0"/>
            </a:endParaRPr>
          </a:p>
        </p:txBody>
      </p:sp>
      <p:sp>
        <p:nvSpPr>
          <p:cNvPr id="11" name="Flowchart: Connector 10"/>
          <p:cNvSpPr/>
          <p:nvPr/>
        </p:nvSpPr>
        <p:spPr>
          <a:xfrm>
            <a:off x="4114800" y="3886200"/>
            <a:ext cx="838200" cy="762000"/>
          </a:xfrm>
          <a:prstGeom prst="flowChartConnector">
            <a:avLst/>
          </a:prstGeom>
          <a:blipFill>
            <a:blip r:embed="rId4"/>
            <a:tile tx="0" ty="0" sx="100000" sy="100000" flip="none" algn="tl"/>
          </a:blip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১৭</a:t>
            </a:r>
            <a:endParaRPr lang="en-US" sz="2400" b="1" dirty="0">
              <a:solidFill>
                <a:schemeClr val="tx1"/>
              </a:solidFill>
              <a:latin typeface="NikoshBAN" pitchFamily="2" charset="0"/>
              <a:cs typeface="NikoshBAN" pitchFamily="2" charset="0"/>
            </a:endParaRPr>
          </a:p>
        </p:txBody>
      </p:sp>
      <p:sp>
        <p:nvSpPr>
          <p:cNvPr id="12" name="Flowchart: Connector 11"/>
          <p:cNvSpPr/>
          <p:nvPr/>
        </p:nvSpPr>
        <p:spPr>
          <a:xfrm>
            <a:off x="5410200" y="3886200"/>
            <a:ext cx="838200" cy="762000"/>
          </a:xfrm>
          <a:prstGeom prst="flowChartConnector">
            <a:avLst/>
          </a:prstGeom>
          <a:blipFill>
            <a:blip r:embed="rId4"/>
            <a:tile tx="0" ty="0" sx="100000" sy="100000" flip="none" algn="tl"/>
          </a:blip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১৬</a:t>
            </a:r>
            <a:endParaRPr lang="en-US" sz="2400" b="1" dirty="0">
              <a:solidFill>
                <a:schemeClr val="tx1"/>
              </a:solidFill>
              <a:latin typeface="NikoshBAN" pitchFamily="2" charset="0"/>
              <a:cs typeface="NikoshBAN" pitchFamily="2" charset="0"/>
            </a:endParaRPr>
          </a:p>
        </p:txBody>
      </p:sp>
      <p:sp>
        <p:nvSpPr>
          <p:cNvPr id="13" name="Flowchart: Connector 12"/>
          <p:cNvSpPr/>
          <p:nvPr/>
        </p:nvSpPr>
        <p:spPr>
          <a:xfrm>
            <a:off x="6781800" y="3886200"/>
            <a:ext cx="838200" cy="762000"/>
          </a:xfrm>
          <a:prstGeom prst="flowChartConnector">
            <a:avLst/>
          </a:prstGeom>
          <a:blipFill>
            <a:blip r:embed="rId4"/>
            <a:tile tx="0" ty="0" sx="100000" sy="100000" flip="none" algn="tl"/>
          </a:blipFill>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bn-IN" sz="2400" b="1" dirty="0" smtClean="0">
                <a:solidFill>
                  <a:schemeClr val="tx1"/>
                </a:solidFill>
                <a:latin typeface="NikoshBAN" pitchFamily="2" charset="0"/>
                <a:cs typeface="NikoshBAN" pitchFamily="2" charset="0"/>
              </a:rPr>
              <a:t>১৪ </a:t>
            </a:r>
            <a:endParaRPr lang="en-US" sz="2400" b="1" dirty="0">
              <a:solidFill>
                <a:schemeClr val="tx1"/>
              </a:solidFill>
              <a:latin typeface="NikoshBAN" pitchFamily="2" charset="0"/>
              <a:cs typeface="NikoshBAN" pitchFamily="2" charset="0"/>
            </a:endParaRPr>
          </a:p>
        </p:txBody>
      </p:sp>
      <p:sp>
        <p:nvSpPr>
          <p:cNvPr id="14" name="TextBox 13"/>
          <p:cNvSpPr txBox="1"/>
          <p:nvPr/>
        </p:nvSpPr>
        <p:spPr>
          <a:xfrm>
            <a:off x="1504950" y="5334000"/>
            <a:ext cx="60579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2400" b="1" dirty="0" smtClean="0">
                <a:solidFill>
                  <a:srgbClr val="7030A0"/>
                </a:solidFill>
                <a:latin typeface="NikoshBAN" pitchFamily="2" charset="0"/>
                <a:cs typeface="NikoshBAN" pitchFamily="2" charset="0"/>
              </a:rPr>
              <a:t>খেলোয়ারদের গড় বয়স (বছরে) কত?                               </a:t>
            </a:r>
            <a:endParaRPr lang="en-US" sz="24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12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out)">
                                      <p:cBhvr>
                                        <p:cTn id="18" dur="2000"/>
                                        <p:tgtEl>
                                          <p:spTgt spid="5"/>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out)">
                                      <p:cBhvr>
                                        <p:cTn id="21" dur="2000"/>
                                        <p:tgtEl>
                                          <p:spTgt spid="9"/>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out)">
                                      <p:cBhvr>
                                        <p:cTn id="24" dur="2000"/>
                                        <p:tgtEl>
                                          <p:spTgt spid="8"/>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out)">
                                      <p:cBhvr>
                                        <p:cTn id="32" dur="2000"/>
                                        <p:tgtEl>
                                          <p:spTgt spid="10"/>
                                        </p:tgtEl>
                                      </p:cBhvr>
                                    </p:animEffect>
                                  </p:childTnLst>
                                </p:cTn>
                              </p:par>
                              <p:par>
                                <p:cTn id="33" presetID="6" presetClass="entr" presetSubtype="3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out)">
                                      <p:cBhvr>
                                        <p:cTn id="35" dur="2000"/>
                                        <p:tgtEl>
                                          <p:spTgt spid="6"/>
                                        </p:tgtEl>
                                      </p:cBhvr>
                                    </p:animEffect>
                                  </p:childTnLst>
                                </p:cTn>
                              </p:par>
                              <p:par>
                                <p:cTn id="36" presetID="6" presetClass="entr" presetSubtype="32"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out)">
                                      <p:cBhvr>
                                        <p:cTn id="38" dur="2000"/>
                                        <p:tgtEl>
                                          <p:spTgt spid="11"/>
                                        </p:tgtEl>
                                      </p:cBhvr>
                                    </p:animEffect>
                                  </p:childTnLst>
                                </p:cTn>
                              </p:par>
                              <p:par>
                                <p:cTn id="39" presetID="6" presetClass="entr" presetSubtype="3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out)">
                                      <p:cBhvr>
                                        <p:cTn id="41" dur="2000"/>
                                        <p:tgtEl>
                                          <p:spTgt spid="12"/>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out)">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952500" y="328362"/>
                <a:ext cx="7543800" cy="7148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2800" dirty="0" smtClean="0">
                    <a:latin typeface="NikoshBAN" pitchFamily="2" charset="0"/>
                    <a:cs typeface="NikoshBAN" pitchFamily="2" charset="0"/>
                  </a:rPr>
                  <a:t>অনুমিত গড়</a:t>
                </a:r>
                <a:r>
                  <a:rPr lang="bn-IN" sz="2400" dirty="0" smtClean="0">
                    <a:latin typeface="NikoshBAN" pitchFamily="2" charset="0"/>
                    <a:cs typeface="NikoshBAN" pitchFamily="2" charset="0"/>
                  </a:rPr>
                  <a:t>, </a:t>
                </a:r>
                <a14:m>
                  <m:oMath xmlns:m="http://schemas.openxmlformats.org/officeDocument/2006/math">
                    <m:r>
                      <a:rPr lang="en-US" sz="2400" b="0" i="1" smtClean="0">
                        <a:latin typeface="Cambria Math"/>
                      </a:rPr>
                      <m:t>𝑎</m:t>
                    </m:r>
                    <m:r>
                      <a:rPr lang="en-US" sz="2400" b="0" i="1" smtClean="0">
                        <a:latin typeface="Cambria Math"/>
                      </a:rPr>
                      <m:t>=</m:t>
                    </m:r>
                    <m:f>
                      <m:fPr>
                        <m:ctrlPr>
                          <a:rPr lang="en-US" sz="2400" b="0" i="1" smtClean="0">
                            <a:latin typeface="Cambria Math"/>
                          </a:rPr>
                        </m:ctrlPr>
                      </m:fPr>
                      <m:num>
                        <m:r>
                          <a:rPr lang="bn-IN" sz="2400" b="0" i="1" smtClean="0">
                            <a:latin typeface="Cambria Math"/>
                          </a:rPr>
                          <m:t>১৮</m:t>
                        </m:r>
                        <m:r>
                          <a:rPr lang="bn-IN" sz="2400" b="0" i="1" smtClean="0">
                            <a:latin typeface="Cambria Math"/>
                          </a:rPr>
                          <m:t>+</m:t>
                        </m:r>
                        <m:r>
                          <a:rPr lang="bn-IN" sz="2400" b="0" i="1" smtClean="0">
                            <a:latin typeface="Cambria Math"/>
                          </a:rPr>
                          <m:t>৫২</m:t>
                        </m:r>
                        <m:r>
                          <a:rPr lang="bn-IN" sz="2400" b="0" i="1" smtClean="0">
                            <a:latin typeface="Cambria Math"/>
                          </a:rPr>
                          <m:t> </m:t>
                        </m:r>
                      </m:num>
                      <m:den>
                        <m:r>
                          <a:rPr lang="bn-IN" sz="2400" b="0" i="1" smtClean="0">
                            <a:latin typeface="Cambria Math"/>
                          </a:rPr>
                          <m:t>২</m:t>
                        </m:r>
                        <m:r>
                          <a:rPr lang="bn-IN" sz="2400" b="0" i="1" smtClean="0">
                            <a:latin typeface="Cambria Math"/>
                          </a:rPr>
                          <m:t> </m:t>
                        </m:r>
                      </m:den>
                    </m:f>
                    <m:r>
                      <a:rPr lang="bn-IN" sz="2400" b="0" i="0" smtClean="0">
                        <a:latin typeface="Cambria Math"/>
                      </a:rPr>
                      <m:t>=</m:t>
                    </m:r>
                    <m:r>
                      <a:rPr lang="bn-IN" sz="2400" b="0" i="0" smtClean="0">
                        <a:latin typeface="Cambria Math"/>
                      </a:rPr>
                      <m:t>৩৫</m:t>
                    </m:r>
                    <m:r>
                      <a:rPr lang="bn-IN" sz="2400" b="0" i="0" smtClean="0">
                        <a:latin typeface="Cambria Math"/>
                      </a:rPr>
                      <m:t> </m:t>
                    </m:r>
                    <m:r>
                      <a:rPr lang="bn-IN" sz="2400" b="0" i="0" smtClean="0">
                        <a:latin typeface="Cambria Math"/>
                      </a:rPr>
                      <m:t>এবং</m:t>
                    </m:r>
                    <m:r>
                      <a:rPr lang="bn-IN" sz="2400" b="0" i="0" smtClean="0">
                        <a:latin typeface="Cambria Math"/>
                      </a:rPr>
                      <m:t> </m:t>
                    </m:r>
                    <m:r>
                      <a:rPr lang="bn-IN" sz="2400" b="0" i="0" smtClean="0">
                        <a:latin typeface="Cambria Math"/>
                      </a:rPr>
                      <m:t>উপাত্ত</m:t>
                    </m:r>
                    <m:r>
                      <a:rPr lang="bn-IN" sz="2400" b="0" i="0" smtClean="0">
                        <a:latin typeface="Cambria Math"/>
                      </a:rPr>
                      <m:t> </m:t>
                    </m:r>
                    <m:r>
                      <a:rPr lang="bn-IN" sz="2400" b="0" i="0" smtClean="0">
                        <a:latin typeface="Cambria Math"/>
                      </a:rPr>
                      <m:t>সংখ্যা</m:t>
                    </m:r>
                    <m:r>
                      <a:rPr lang="bn-IN" sz="2400" b="0" i="0" smtClean="0">
                        <a:latin typeface="Cambria Math"/>
                      </a:rPr>
                      <m:t>,</m:t>
                    </m:r>
                    <m:r>
                      <m:rPr>
                        <m:sty m:val="p"/>
                      </m:rPr>
                      <a:rPr lang="en-US" sz="2400" b="0" i="0" smtClean="0">
                        <a:latin typeface="Cambria Math"/>
                      </a:rPr>
                      <m:t>n</m:t>
                    </m:r>
                    <m:r>
                      <a:rPr lang="en-US" sz="2400" b="0" i="0" smtClean="0">
                        <a:latin typeface="Cambria Math"/>
                      </a:rPr>
                      <m:t>=</m:t>
                    </m:r>
                    <m:r>
                      <a:rPr lang="en-US" sz="2400" b="0" i="0" smtClean="0">
                        <a:latin typeface="Cambria Math"/>
                      </a:rPr>
                      <m:t>16</m:t>
                    </m:r>
                  </m:oMath>
                </a14:m>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52500" y="328362"/>
                <a:ext cx="7543800" cy="71487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287556956"/>
                  </p:ext>
                </p:extLst>
              </p:nvPr>
            </p:nvGraphicFramePr>
            <p:xfrm>
              <a:off x="1295400" y="1524000"/>
              <a:ext cx="6477000" cy="3632202"/>
            </p:xfrm>
            <a:graphic>
              <a:graphicData uri="http://schemas.openxmlformats.org/drawingml/2006/table">
                <a:tbl>
                  <a:tblPr firstRow="1" bandRow="1">
                    <a:tableStyleId>{BC89EF96-8CEA-46FF-86C4-4CE0E7609802}</a:tableStyleId>
                  </a:tblPr>
                  <a:tblGrid>
                    <a:gridCol w="990600"/>
                    <a:gridCol w="838200"/>
                    <a:gridCol w="1447800"/>
                    <a:gridCol w="914400"/>
                    <a:gridCol w="762000"/>
                    <a:gridCol w="1524000"/>
                  </a:tblGrid>
                  <a:tr h="403578">
                    <a:tc>
                      <a:txBody>
                        <a:bodyPr/>
                        <a:lstStyle/>
                        <a:p>
                          <a:r>
                            <a:rPr lang="bn-IN" sz="2000" dirty="0" smtClean="0">
                              <a:latin typeface="NikoshBAN" pitchFamily="2" charset="0"/>
                              <a:cs typeface="NikoshBAN" pitchFamily="2" charset="0"/>
                            </a:rPr>
                            <a:t>উপাত্ত</a:t>
                          </a:r>
                          <a:r>
                            <a:rPr lang="bn-IN" sz="2000" baseline="0" dirty="0" smtClean="0">
                              <a:latin typeface="NikoshBAN" pitchFamily="2" charset="0"/>
                              <a:cs typeface="NikoshBAN" pitchFamily="2" charset="0"/>
                            </a:rPr>
                            <a:t> </a:t>
                          </a:r>
                          <a14:m>
                            <m:oMath xmlns:m="http://schemas.openxmlformats.org/officeDocument/2006/math">
                              <m:sSub>
                                <m:sSubPr>
                                  <m:ctrlPr>
                                    <a:rPr lang="bn-IN" sz="2000" i="1" baseline="0" smtClean="0">
                                      <a:latin typeface="Cambria Math"/>
                                      <a:cs typeface="NikoshBAN" pitchFamily="2" charset="0"/>
                                    </a:rPr>
                                  </m:ctrlPr>
                                </m:sSubPr>
                                <m:e>
                                  <m:r>
                                    <a:rPr lang="en-US" sz="2000" b="1" i="1" baseline="0" smtClean="0">
                                      <a:latin typeface="Cambria Math"/>
                                      <a:cs typeface="NikoshBAN" pitchFamily="2" charset="0"/>
                                    </a:rPr>
                                    <m:t>𝒙</m:t>
                                  </m:r>
                                </m:e>
                                <m:sub>
                                  <m:r>
                                    <a:rPr lang="en-US" sz="2000" b="1" i="1" baseline="0" smtClean="0">
                                      <a:latin typeface="Cambria Math"/>
                                      <a:cs typeface="NikoshBAN" pitchFamily="2" charset="0"/>
                                    </a:rPr>
                                    <m:t>𝒊</m:t>
                                  </m:r>
                                </m:sub>
                              </m:sSub>
                            </m:oMath>
                          </a14:m>
                          <a:endParaRPr lang="en-US" sz="2000" dirty="0">
                            <a:latin typeface="NikoshBAN" pitchFamily="2" charset="0"/>
                            <a:cs typeface="NikoshBAN" pitchFamily="2"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1" i="1" smtClean="0">
                                        <a:latin typeface="Cambria Math"/>
                                      </a:rPr>
                                      <m:t>𝒙</m:t>
                                    </m:r>
                                  </m:e>
                                  <m:sub>
                                    <m:r>
                                      <a:rPr lang="en-US" b="1" i="1" smtClean="0">
                                        <a:latin typeface="Cambria Math"/>
                                      </a:rPr>
                                      <m:t>𝒊</m:t>
                                    </m:r>
                                    <m:r>
                                      <a:rPr lang="en-US" b="1" i="1" smtClean="0">
                                        <a:latin typeface="Cambria Math"/>
                                      </a:rPr>
                                      <m:t> </m:t>
                                    </m:r>
                                  </m:sub>
                                </m:sSub>
                                <m:r>
                                  <a:rPr lang="en-US" b="1" i="0" smtClean="0">
                                    <a:latin typeface="Cambria Math"/>
                                  </a:rPr>
                                  <m:t> </m:t>
                                </m:r>
                                <m:r>
                                  <a:rPr lang="en-US" b="1" i="1" smtClean="0">
                                    <a:latin typeface="Cambria Math"/>
                                  </a:rPr>
                                  <m:t>̶</m:t>
                                </m:r>
                                <m:r>
                                  <a:rPr lang="en-US" b="1" i="1" smtClean="0">
                                    <a:latin typeface="Cambria Math"/>
                                  </a:rPr>
                                  <m:t>  </m:t>
                                </m:r>
                                <m:r>
                                  <a:rPr lang="en-US" b="1" i="1" smtClean="0">
                                    <a:latin typeface="Cambria Math"/>
                                  </a:rPr>
                                  <m:t>𝒂</m:t>
                                </m:r>
                                <m:r>
                                  <a:rPr lang="en-US" b="1" i="1" smtClean="0">
                                    <a:latin typeface="Cambria Math"/>
                                  </a:rPr>
                                  <m:t> </m:t>
                                </m:r>
                              </m:oMath>
                            </m:oMathPara>
                          </a14:m>
                          <a:endParaRPr lang="en-US" dirty="0"/>
                        </a:p>
                      </a:txBody>
                      <a:tcPr/>
                    </a:tc>
                    <a:tc>
                      <a:txBody>
                        <a:bodyPr/>
                        <a:lstStyle/>
                        <a:p>
                          <a:r>
                            <a:rPr lang="bn-IN" dirty="0" smtClean="0">
                              <a:latin typeface="NikoshBAN" pitchFamily="2" charset="0"/>
                              <a:cs typeface="NikoshBAN" pitchFamily="2" charset="0"/>
                            </a:rPr>
                            <a:t>ক্রমযোজিত</a:t>
                          </a:r>
                          <a:r>
                            <a:rPr lang="bn-IN" baseline="0" dirty="0" smtClean="0">
                              <a:latin typeface="NikoshBAN" pitchFamily="2" charset="0"/>
                              <a:cs typeface="NikoshBAN" pitchFamily="2" charset="0"/>
                            </a:rPr>
                            <a:t> সমষ্টি </a:t>
                          </a:r>
                          <a:endParaRPr lang="en-US" dirty="0">
                            <a:latin typeface="NikoshBAN" pitchFamily="2" charset="0"/>
                            <a:cs typeface="NikoshBAN" pitchFamily="2" charset="0"/>
                          </a:endParaRPr>
                        </a:p>
                      </a:txBody>
                      <a:tcPr/>
                    </a:tc>
                    <a:tc>
                      <a:txBody>
                        <a:bodyPr/>
                        <a:lstStyle/>
                        <a:p>
                          <a:pPr algn="ctr"/>
                          <a:r>
                            <a:rPr lang="bn-IN" sz="2000" dirty="0" smtClean="0">
                              <a:latin typeface="NikoshBAN" pitchFamily="2" charset="0"/>
                              <a:cs typeface="NikoshBAN" pitchFamily="2" charset="0"/>
                            </a:rPr>
                            <a:t>উপাত্ত </a:t>
                          </a:r>
                          <a14:m>
                            <m:oMath xmlns:m="http://schemas.openxmlformats.org/officeDocument/2006/math">
                              <m:sSub>
                                <m:sSubPr>
                                  <m:ctrlPr>
                                    <a:rPr lang="bn-IN" sz="2000" i="1" smtClean="0">
                                      <a:latin typeface="Cambria Math"/>
                                      <a:cs typeface="NikoshBAN" pitchFamily="2" charset="0"/>
                                    </a:rPr>
                                  </m:ctrlPr>
                                </m:sSubPr>
                                <m:e>
                                  <m:r>
                                    <a:rPr lang="en-US" sz="2000" b="1" i="1" smtClean="0">
                                      <a:latin typeface="Cambria Math"/>
                                      <a:cs typeface="NikoshBAN" pitchFamily="2" charset="0"/>
                                    </a:rPr>
                                    <m:t>𝒙</m:t>
                                  </m:r>
                                </m:e>
                                <m:sub>
                                  <m:r>
                                    <a:rPr lang="en-US" sz="2000" b="1" i="1" smtClean="0">
                                      <a:latin typeface="Cambria Math"/>
                                      <a:cs typeface="NikoshBAN" pitchFamily="2" charset="0"/>
                                    </a:rPr>
                                    <m:t>𝒊</m:t>
                                  </m:r>
                                </m:sub>
                              </m:sSub>
                            </m:oMath>
                          </a14:m>
                          <a:endParaRPr lang="en-US" sz="2000" dirty="0">
                            <a:latin typeface="NikoshBAN" pitchFamily="2" charset="0"/>
                            <a:cs typeface="NikoshBAN" pitchFamily="2" charset="0"/>
                          </a:endParaRPr>
                        </a:p>
                      </a:txBody>
                      <a:tcPr/>
                    </a:tc>
                    <a:tc>
                      <a:txBody>
                        <a:bodyPr/>
                        <a:lstStyle/>
                        <a:p>
                          <a14:m>
                            <m:oMath xmlns:m="http://schemas.openxmlformats.org/officeDocument/2006/math">
                              <m:sSub>
                                <m:sSubPr>
                                  <m:ctrlPr>
                                    <a:rPr lang="en-US" i="1" smtClean="0">
                                      <a:latin typeface="Cambria Math"/>
                                    </a:rPr>
                                  </m:ctrlPr>
                                </m:sSubPr>
                                <m:e>
                                  <m:r>
                                    <a:rPr lang="en-US" b="1" i="1" smtClean="0">
                                      <a:latin typeface="Cambria Math"/>
                                    </a:rPr>
                                    <m:t>𝒙</m:t>
                                  </m:r>
                                </m:e>
                                <m:sub>
                                  <m:r>
                                    <a:rPr lang="en-US" b="1" i="1" smtClean="0">
                                      <a:latin typeface="Cambria Math"/>
                                    </a:rPr>
                                    <m:t>𝒊</m:t>
                                  </m:r>
                                </m:sub>
                              </m:sSub>
                            </m:oMath>
                          </a14:m>
                          <a:r>
                            <a:rPr lang="en-US" dirty="0" smtClean="0"/>
                            <a:t>  ̶  a</a:t>
                          </a:r>
                          <a:endParaRPr lang="en-US" dirty="0"/>
                        </a:p>
                      </a:txBody>
                      <a:tcPr/>
                    </a:tc>
                    <a:tc>
                      <a:txBody>
                        <a:bodyPr/>
                        <a:lstStyle/>
                        <a:p>
                          <a:r>
                            <a:rPr lang="bn-IN" dirty="0" smtClean="0">
                              <a:latin typeface="NikoshBAN" pitchFamily="2" charset="0"/>
                              <a:cs typeface="NikoshBAN" pitchFamily="2" charset="0"/>
                            </a:rPr>
                            <a:t>ক্রমযোজিত সমষ্টি</a:t>
                          </a:r>
                          <a:r>
                            <a:rPr lang="bn-IN" baseline="0" dirty="0" smtClean="0">
                              <a:latin typeface="NikoshBAN" pitchFamily="2" charset="0"/>
                              <a:cs typeface="NikoshBAN" pitchFamily="2" charset="0"/>
                            </a:rPr>
                            <a:t> </a:t>
                          </a:r>
                          <a:endParaRPr lang="en-US" dirty="0">
                            <a:latin typeface="NikoshBAN" pitchFamily="2" charset="0"/>
                            <a:cs typeface="NikoshBAN" pitchFamily="2" charset="0"/>
                          </a:endParaRPr>
                        </a:p>
                      </a:txBody>
                      <a:tcPr/>
                    </a:tc>
                  </a:tr>
                  <a:tr h="403578">
                    <a:tc>
                      <a:txBody>
                        <a:bodyPr/>
                        <a:lstStyle/>
                        <a:p>
                          <a:pPr algn="ctr"/>
                          <a:r>
                            <a:rPr lang="bn-IN" sz="2000" dirty="0" smtClean="0">
                              <a:latin typeface="NikoshBAN" pitchFamily="2" charset="0"/>
                              <a:cs typeface="NikoshBAN" pitchFamily="2" charset="0"/>
                            </a:rPr>
                            <a:t>৪০</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৪৭ </a:t>
                          </a:r>
                          <a:endParaRPr lang="en-US" sz="2000" dirty="0">
                            <a:latin typeface="NikoshBAN" pitchFamily="2" charset="0"/>
                            <a:cs typeface="NikoshBAN" pitchFamily="2" charset="0"/>
                          </a:endParaRPr>
                        </a:p>
                      </a:txBody>
                      <a:tcPr/>
                    </a:tc>
                    <a:tc>
                      <a:txBody>
                        <a:bodyPr/>
                        <a:lstStyle/>
                        <a:p>
                          <a:endParaRPr lang="en-US" dirty="0"/>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৪১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৪৮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৪৫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৪৯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১৮ </a:t>
                          </a:r>
                          <a:endParaRPr lang="en-US" sz="2000" dirty="0">
                            <a:latin typeface="NikoshBAN" pitchFamily="2" charset="0"/>
                            <a:cs typeface="NikoshBAN" pitchFamily="2" charset="0"/>
                          </a:endParaRPr>
                        </a:p>
                      </a:txBody>
                      <a:tcPr>
                        <a:solidFill>
                          <a:schemeClr val="accent6">
                            <a:lumMod val="60000"/>
                            <a:lumOff val="40000"/>
                          </a:schemeClr>
                        </a:solidFill>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৫২ </a:t>
                          </a:r>
                          <a:endParaRPr lang="en-US" sz="2000" dirty="0">
                            <a:latin typeface="NikoshBAN" pitchFamily="2" charset="0"/>
                            <a:cs typeface="NikoshBAN" pitchFamily="2" charset="0"/>
                          </a:endParaRPr>
                        </a:p>
                      </a:txBody>
                      <a:tcPr>
                        <a:solidFill>
                          <a:schemeClr val="accent6">
                            <a:lumMod val="60000"/>
                            <a:lumOff val="40000"/>
                          </a:schemeClr>
                        </a:solidFill>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২৯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১৯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২৫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৪২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৩০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৪৩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৩৩</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dirty="0"/>
                        </a:p>
                      </a:txBody>
                      <a:tcPr/>
                    </a:tc>
                    <a:tc>
                      <a:txBody>
                        <a:bodyPr/>
                        <a:lstStyle/>
                        <a:p>
                          <a:pPr algn="ctr"/>
                          <a:r>
                            <a:rPr lang="bn-IN" sz="2000" dirty="0" smtClean="0">
                              <a:latin typeface="NikoshBAN" pitchFamily="2" charset="0"/>
                              <a:cs typeface="NikoshBAN" pitchFamily="2" charset="0"/>
                            </a:rPr>
                            <a:t>৪৬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287556956"/>
                  </p:ext>
                </p:extLst>
              </p:nvPr>
            </p:nvGraphicFramePr>
            <p:xfrm>
              <a:off x="1295400" y="1524000"/>
              <a:ext cx="6477000" cy="3632202"/>
            </p:xfrm>
            <a:graphic>
              <a:graphicData uri="http://schemas.openxmlformats.org/drawingml/2006/table">
                <a:tbl>
                  <a:tblPr firstRow="1" bandRow="1">
                    <a:tableStyleId>{BC89EF96-8CEA-46FF-86C4-4CE0E7609802}</a:tableStyleId>
                  </a:tblPr>
                  <a:tblGrid>
                    <a:gridCol w="990600"/>
                    <a:gridCol w="838200"/>
                    <a:gridCol w="1447800"/>
                    <a:gridCol w="914400"/>
                    <a:gridCol w="762000"/>
                    <a:gridCol w="1524000"/>
                  </a:tblGrid>
                  <a:tr h="403578">
                    <a:tc>
                      <a:txBody>
                        <a:bodyPr/>
                        <a:lstStyle/>
                        <a:p>
                          <a:endParaRPr lang="en-US"/>
                        </a:p>
                      </a:txBody>
                      <a:tcPr>
                        <a:blipFill rotWithShape="1">
                          <a:blip r:embed="rId4"/>
                          <a:stretch>
                            <a:fillRect l="-617" t="-7576" r="-555556" b="-828788"/>
                          </a:stretch>
                        </a:blipFill>
                      </a:tcPr>
                    </a:tc>
                    <a:tc>
                      <a:txBody>
                        <a:bodyPr/>
                        <a:lstStyle/>
                        <a:p>
                          <a:endParaRPr lang="en-US"/>
                        </a:p>
                      </a:txBody>
                      <a:tcPr>
                        <a:blipFill rotWithShape="1">
                          <a:blip r:embed="rId4"/>
                          <a:stretch>
                            <a:fillRect l="-118116" t="-7576" r="-552174" b="-828788"/>
                          </a:stretch>
                        </a:blipFill>
                      </a:tcPr>
                    </a:tc>
                    <a:tc>
                      <a:txBody>
                        <a:bodyPr/>
                        <a:lstStyle/>
                        <a:p>
                          <a:r>
                            <a:rPr lang="bn-IN" dirty="0" smtClean="0">
                              <a:latin typeface="NikoshBAN" pitchFamily="2" charset="0"/>
                              <a:cs typeface="NikoshBAN" pitchFamily="2" charset="0"/>
                            </a:rPr>
                            <a:t>ক্রমযোজিত</a:t>
                          </a:r>
                          <a:r>
                            <a:rPr lang="bn-IN" baseline="0" dirty="0" smtClean="0">
                              <a:latin typeface="NikoshBAN" pitchFamily="2" charset="0"/>
                              <a:cs typeface="NikoshBAN" pitchFamily="2" charset="0"/>
                            </a:rPr>
                            <a:t> সমষ্টি </a:t>
                          </a:r>
                          <a:endParaRPr lang="en-US" dirty="0">
                            <a:latin typeface="NikoshBAN" pitchFamily="2" charset="0"/>
                            <a:cs typeface="NikoshBAN" pitchFamily="2" charset="0"/>
                          </a:endParaRPr>
                        </a:p>
                      </a:txBody>
                      <a:tcPr/>
                    </a:tc>
                    <a:tc>
                      <a:txBody>
                        <a:bodyPr/>
                        <a:lstStyle/>
                        <a:p>
                          <a:endParaRPr lang="en-US"/>
                        </a:p>
                      </a:txBody>
                      <a:tcPr>
                        <a:blipFill rotWithShape="1">
                          <a:blip r:embed="rId4"/>
                          <a:stretch>
                            <a:fillRect l="-358667" t="-7576" r="-250000" b="-828788"/>
                          </a:stretch>
                        </a:blipFill>
                      </a:tcPr>
                    </a:tc>
                    <a:tc>
                      <a:txBody>
                        <a:bodyPr/>
                        <a:lstStyle/>
                        <a:p>
                          <a:endParaRPr lang="en-US"/>
                        </a:p>
                      </a:txBody>
                      <a:tcPr>
                        <a:blipFill rotWithShape="1">
                          <a:blip r:embed="rId4"/>
                          <a:stretch>
                            <a:fillRect l="-550400" t="-7576" r="-200000" b="-828788"/>
                          </a:stretch>
                        </a:blipFill>
                      </a:tcPr>
                    </a:tc>
                    <a:tc>
                      <a:txBody>
                        <a:bodyPr/>
                        <a:lstStyle/>
                        <a:p>
                          <a:r>
                            <a:rPr lang="bn-IN" dirty="0" smtClean="0">
                              <a:latin typeface="NikoshBAN" pitchFamily="2" charset="0"/>
                              <a:cs typeface="NikoshBAN" pitchFamily="2" charset="0"/>
                            </a:rPr>
                            <a:t>ক্রমযোজিত সমষ্টি</a:t>
                          </a:r>
                          <a:r>
                            <a:rPr lang="bn-IN" baseline="0" dirty="0" smtClean="0">
                              <a:latin typeface="NikoshBAN" pitchFamily="2" charset="0"/>
                              <a:cs typeface="NikoshBAN" pitchFamily="2" charset="0"/>
                            </a:rPr>
                            <a:t> </a:t>
                          </a:r>
                          <a:endParaRPr lang="en-US" dirty="0">
                            <a:latin typeface="NikoshBAN" pitchFamily="2" charset="0"/>
                            <a:cs typeface="NikoshBAN" pitchFamily="2" charset="0"/>
                          </a:endParaRPr>
                        </a:p>
                      </a:txBody>
                      <a:tcPr/>
                    </a:tc>
                  </a:tr>
                  <a:tr h="403578">
                    <a:tc>
                      <a:txBody>
                        <a:bodyPr/>
                        <a:lstStyle/>
                        <a:p>
                          <a:pPr algn="ctr"/>
                          <a:r>
                            <a:rPr lang="bn-IN" sz="2000" dirty="0" smtClean="0">
                              <a:latin typeface="NikoshBAN" pitchFamily="2" charset="0"/>
                              <a:cs typeface="NikoshBAN" pitchFamily="2" charset="0"/>
                            </a:rPr>
                            <a:t>৪০</a:t>
                          </a:r>
                          <a:r>
                            <a:rPr lang="bn-IN" sz="2000" baseline="0" dirty="0" smtClean="0">
                              <a:latin typeface="NikoshBAN" pitchFamily="2" charset="0"/>
                              <a:cs typeface="NikoshBAN" pitchFamily="2" charset="0"/>
                            </a:rPr>
                            <a:t>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৪৭ </a:t>
                          </a:r>
                          <a:endParaRPr lang="en-US" sz="2000" dirty="0">
                            <a:latin typeface="NikoshBAN" pitchFamily="2" charset="0"/>
                            <a:cs typeface="NikoshBAN" pitchFamily="2" charset="0"/>
                          </a:endParaRPr>
                        </a:p>
                      </a:txBody>
                      <a:tcPr/>
                    </a:tc>
                    <a:tc>
                      <a:txBody>
                        <a:bodyPr/>
                        <a:lstStyle/>
                        <a:p>
                          <a:endParaRPr lang="en-US" dirty="0"/>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৪১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৪৮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৪৫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৪৯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১৮ </a:t>
                          </a:r>
                          <a:endParaRPr lang="en-US" sz="2000" dirty="0">
                            <a:latin typeface="NikoshBAN" pitchFamily="2" charset="0"/>
                            <a:cs typeface="NikoshBAN" pitchFamily="2" charset="0"/>
                          </a:endParaRPr>
                        </a:p>
                      </a:txBody>
                      <a:tcPr>
                        <a:solidFill>
                          <a:schemeClr val="accent6">
                            <a:lumMod val="60000"/>
                            <a:lumOff val="40000"/>
                          </a:schemeClr>
                        </a:solidFill>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৫২ </a:t>
                          </a:r>
                          <a:endParaRPr lang="en-US" sz="2000" dirty="0">
                            <a:latin typeface="NikoshBAN" pitchFamily="2" charset="0"/>
                            <a:cs typeface="NikoshBAN" pitchFamily="2" charset="0"/>
                          </a:endParaRPr>
                        </a:p>
                      </a:txBody>
                      <a:tcPr>
                        <a:solidFill>
                          <a:schemeClr val="accent6">
                            <a:lumMod val="60000"/>
                            <a:lumOff val="40000"/>
                          </a:schemeClr>
                        </a:solidFill>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২৯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১৯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২৫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 ৪২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৩০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c>
                      <a:txBody>
                        <a:bodyPr/>
                        <a:lstStyle/>
                        <a:p>
                          <a:pPr algn="ctr"/>
                          <a:r>
                            <a:rPr lang="bn-IN" sz="2000" dirty="0" smtClean="0">
                              <a:latin typeface="NikoshBAN" pitchFamily="2" charset="0"/>
                              <a:cs typeface="NikoshBAN" pitchFamily="2" charset="0"/>
                            </a:rPr>
                            <a:t>৪৩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a:p>
                      </a:txBody>
                      <a:tcPr/>
                    </a:tc>
                  </a:tr>
                  <a:tr h="403578">
                    <a:tc>
                      <a:txBody>
                        <a:bodyPr/>
                        <a:lstStyle/>
                        <a:p>
                          <a:pPr algn="ctr"/>
                          <a:r>
                            <a:rPr lang="bn-IN" sz="2000" dirty="0" smtClean="0">
                              <a:latin typeface="NikoshBAN" pitchFamily="2" charset="0"/>
                              <a:cs typeface="NikoshBAN" pitchFamily="2" charset="0"/>
                            </a:rPr>
                            <a:t> ৩৩</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dirty="0"/>
                        </a:p>
                      </a:txBody>
                      <a:tcPr/>
                    </a:tc>
                    <a:tc>
                      <a:txBody>
                        <a:bodyPr/>
                        <a:lstStyle/>
                        <a:p>
                          <a:pPr algn="ctr"/>
                          <a:r>
                            <a:rPr lang="bn-IN" sz="2000" dirty="0" smtClean="0">
                              <a:latin typeface="NikoshBAN" pitchFamily="2" charset="0"/>
                              <a:cs typeface="NikoshBAN" pitchFamily="2" charset="0"/>
                            </a:rPr>
                            <a:t>৪৬  </a:t>
                          </a:r>
                          <a:endParaRPr lang="en-US" sz="2000" dirty="0">
                            <a:latin typeface="NikoshBAN" pitchFamily="2" charset="0"/>
                            <a:cs typeface="NikoshBAN" pitchFamily="2" charset="0"/>
                          </a:endParaRPr>
                        </a:p>
                      </a:txBody>
                      <a:tcPr/>
                    </a:tc>
                    <a:tc>
                      <a:txBody>
                        <a:bodyPr/>
                        <a:lstStyle/>
                        <a:p>
                          <a:endParaRPr lang="en-US"/>
                        </a:p>
                      </a:txBody>
                      <a:tcPr/>
                    </a:tc>
                    <a:tc>
                      <a:txBody>
                        <a:bodyPr/>
                        <a:lstStyle/>
                        <a:p>
                          <a:endParaRPr lang="en-US" dirty="0"/>
                        </a:p>
                      </a:txBody>
                      <a:tcPr/>
                    </a:tc>
                  </a:tr>
                </a:tbl>
              </a:graphicData>
            </a:graphic>
          </p:graphicFrame>
        </mc:Fallback>
      </mc:AlternateContent>
      <p:graphicFrame>
        <p:nvGraphicFramePr>
          <p:cNvPr id="6" name="Table 5"/>
          <p:cNvGraphicFramePr>
            <a:graphicFrameLocks noGrp="1"/>
          </p:cNvGraphicFramePr>
          <p:nvPr>
            <p:extLst>
              <p:ext uri="{D42A27DB-BD31-4B8C-83A1-F6EECF244321}">
                <p14:modId xmlns:p14="http://schemas.microsoft.com/office/powerpoint/2010/main" val="1624739226"/>
              </p:ext>
            </p:extLst>
          </p:nvPr>
        </p:nvGraphicFramePr>
        <p:xfrm>
          <a:off x="2286000" y="1524001"/>
          <a:ext cx="838200" cy="3635029"/>
        </p:xfrm>
        <a:graphic>
          <a:graphicData uri="http://schemas.openxmlformats.org/drawingml/2006/table">
            <a:tbl>
              <a:tblPr firstRow="1" bandRow="1">
                <a:tableStyleId>{5DA37D80-6434-44D0-A028-1B22A696006F}</a:tableStyleId>
              </a:tblPr>
              <a:tblGrid>
                <a:gridCol w="838200"/>
              </a:tblGrid>
              <a:tr h="386140">
                <a:tc>
                  <a:txBody>
                    <a:bodyPr/>
                    <a:lstStyle/>
                    <a:p>
                      <a:pPr algn="ctr"/>
                      <a:endParaRPr lang="en-US" sz="2000" dirty="0">
                        <a:latin typeface="NikoshBAN" pitchFamily="2" charset="0"/>
                        <a:cs typeface="NikoshBAN" pitchFamily="2" charset="0"/>
                      </a:endParaRPr>
                    </a:p>
                  </a:txBody>
                  <a:tcPr/>
                </a:tc>
              </a:tr>
              <a:tr h="386140">
                <a:tc>
                  <a:txBody>
                    <a:bodyPr/>
                    <a:lstStyle/>
                    <a:p>
                      <a:pPr algn="ctr"/>
                      <a:r>
                        <a:rPr lang="bn-IN" sz="2000" dirty="0" smtClean="0"/>
                        <a:t>৫ </a:t>
                      </a:r>
                      <a:endParaRPr lang="en-US" sz="2000" dirty="0">
                        <a:latin typeface="NikoshBAN" pitchFamily="2" charset="0"/>
                        <a:cs typeface="NikoshBAN" pitchFamily="2" charset="0"/>
                      </a:endParaRPr>
                    </a:p>
                  </a:txBody>
                  <a:tcPr/>
                </a:tc>
              </a:tr>
              <a:tr h="386140">
                <a:tc>
                  <a:txBody>
                    <a:bodyPr/>
                    <a:lstStyle/>
                    <a:p>
                      <a:pPr algn="ctr"/>
                      <a:r>
                        <a:rPr lang="bn-IN" sz="2000" dirty="0" smtClean="0"/>
                        <a:t>৬ </a:t>
                      </a:r>
                      <a:endParaRPr lang="en-US" sz="2000" dirty="0">
                        <a:latin typeface="NikoshBAN" pitchFamily="2" charset="0"/>
                        <a:cs typeface="NikoshBAN" pitchFamily="2" charset="0"/>
                      </a:endParaRPr>
                    </a:p>
                  </a:txBody>
                  <a:tcPr/>
                </a:tc>
              </a:tr>
              <a:tr h="411479">
                <a:tc>
                  <a:txBody>
                    <a:bodyPr/>
                    <a:lstStyle/>
                    <a:p>
                      <a:pPr algn="ctr"/>
                      <a:r>
                        <a:rPr lang="bn-IN" sz="2000" dirty="0" smtClean="0"/>
                        <a:t> ১০ </a:t>
                      </a:r>
                      <a:endParaRPr lang="en-US" sz="2000" dirty="0">
                        <a:latin typeface="NikoshBAN" pitchFamily="2" charset="0"/>
                        <a:cs typeface="NikoshBAN" pitchFamily="2" charset="0"/>
                      </a:endParaRPr>
                    </a:p>
                  </a:txBody>
                  <a:tcPr/>
                </a:tc>
              </a:tr>
              <a:tr h="437157">
                <a:tc>
                  <a:txBody>
                    <a:bodyPr/>
                    <a:lstStyle/>
                    <a:p>
                      <a:pPr algn="ctr"/>
                      <a:r>
                        <a:rPr lang="bn-IN" sz="2000" dirty="0" smtClean="0"/>
                        <a:t> </a:t>
                      </a:r>
                      <a:r>
                        <a:rPr lang="en-US" sz="2000" dirty="0" smtClean="0"/>
                        <a:t>̶</a:t>
                      </a:r>
                      <a:r>
                        <a:rPr lang="bn-IN" sz="2000" dirty="0" smtClean="0"/>
                        <a:t> ১৭</a:t>
                      </a:r>
                      <a:r>
                        <a:rPr lang="bn-IN" sz="2000" baseline="0" dirty="0" smtClean="0"/>
                        <a:t> </a:t>
                      </a:r>
                      <a:endParaRPr lang="en-US" sz="2000" dirty="0">
                        <a:latin typeface="NikoshBAN" pitchFamily="2" charset="0"/>
                        <a:cs typeface="NikoshBAN" pitchFamily="2" charset="0"/>
                      </a:endParaRPr>
                    </a:p>
                  </a:txBody>
                  <a:tcPr/>
                </a:tc>
              </a:tr>
              <a:tr h="386140">
                <a:tc>
                  <a:txBody>
                    <a:bodyPr/>
                    <a:lstStyle/>
                    <a:p>
                      <a:pPr algn="ctr"/>
                      <a:r>
                        <a:rPr lang="en-US" sz="2000" dirty="0" smtClean="0"/>
                        <a:t>̶</a:t>
                      </a:r>
                      <a:r>
                        <a:rPr lang="bn-IN" sz="2000" dirty="0" smtClean="0"/>
                        <a:t> ১৫ </a:t>
                      </a:r>
                      <a:endParaRPr lang="en-US" sz="2000" dirty="0">
                        <a:latin typeface="NikoshBAN" pitchFamily="2" charset="0"/>
                        <a:cs typeface="NikoshBAN" pitchFamily="2" charset="0"/>
                      </a:endParaRPr>
                    </a:p>
                  </a:txBody>
                  <a:tcPr/>
                </a:tc>
              </a:tr>
              <a:tr h="408953">
                <a:tc>
                  <a:txBody>
                    <a:bodyPr/>
                    <a:lstStyle/>
                    <a:p>
                      <a:pPr algn="ctr"/>
                      <a:r>
                        <a:rPr lang="en-US" sz="2000" dirty="0" smtClean="0"/>
                        <a:t>̶</a:t>
                      </a:r>
                      <a:r>
                        <a:rPr lang="bn-IN" sz="2000" dirty="0" smtClean="0"/>
                        <a:t> ১৫ </a:t>
                      </a:r>
                      <a:endParaRPr lang="en-US" sz="2000" dirty="0">
                        <a:latin typeface="NikoshBAN" pitchFamily="2" charset="0"/>
                        <a:cs typeface="NikoshBAN" pitchFamily="2" charset="0"/>
                      </a:endParaRPr>
                    </a:p>
                  </a:txBody>
                  <a:tcPr/>
                </a:tc>
              </a:tr>
              <a:tr h="357850">
                <a:tc>
                  <a:txBody>
                    <a:bodyPr/>
                    <a:lstStyle/>
                    <a:p>
                      <a:pPr algn="ctr"/>
                      <a:r>
                        <a:rPr lang="bn-IN" sz="2000" dirty="0" smtClean="0"/>
                        <a:t> </a:t>
                      </a:r>
                      <a:r>
                        <a:rPr lang="en-US" sz="2000" dirty="0" smtClean="0"/>
                        <a:t>̶</a:t>
                      </a:r>
                      <a:r>
                        <a:rPr lang="bn-IN" sz="2000" dirty="0" smtClean="0"/>
                        <a:t> ৫</a:t>
                      </a:r>
                      <a:endParaRPr lang="en-US" sz="2000" dirty="0">
                        <a:latin typeface="NikoshBAN" pitchFamily="2" charset="0"/>
                        <a:cs typeface="NikoshBAN" pitchFamily="2" charset="0"/>
                      </a:endParaRPr>
                    </a:p>
                  </a:txBody>
                  <a:tcPr/>
                </a:tc>
              </a:tr>
              <a:tr h="386140">
                <a:tc>
                  <a:txBody>
                    <a:bodyPr/>
                    <a:lstStyle/>
                    <a:p>
                      <a:pPr algn="ctr"/>
                      <a:r>
                        <a:rPr lang="bn-IN" sz="2000" dirty="0" smtClean="0"/>
                        <a:t> </a:t>
                      </a:r>
                      <a:r>
                        <a:rPr lang="en-US" sz="2000" dirty="0" smtClean="0"/>
                        <a:t>̶</a:t>
                      </a:r>
                      <a:r>
                        <a:rPr lang="bn-IN" sz="2000" dirty="0" smtClean="0"/>
                        <a:t> ২</a:t>
                      </a:r>
                      <a:endParaRPr lang="en-US" sz="2000" dirty="0">
                        <a:latin typeface="NikoshBAN" pitchFamily="2" charset="0"/>
                        <a:cs typeface="NikoshBAN" pitchFamily="2"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42484550"/>
              </p:ext>
            </p:extLst>
          </p:nvPr>
        </p:nvGraphicFramePr>
        <p:xfrm>
          <a:off x="3124200" y="1524000"/>
          <a:ext cx="1447800" cy="3630374"/>
        </p:xfrm>
        <a:graphic>
          <a:graphicData uri="http://schemas.openxmlformats.org/drawingml/2006/table">
            <a:tbl>
              <a:tblPr firstRow="1" bandRow="1">
                <a:tableStyleId>{616DA210-FB5B-4158-B5E0-FEB733F419BA}</a:tableStyleId>
              </a:tblPr>
              <a:tblGrid>
                <a:gridCol w="1447800"/>
              </a:tblGrid>
              <a:tr h="409680">
                <a:tc>
                  <a:txBody>
                    <a:bodyPr/>
                    <a:lstStyle/>
                    <a:p>
                      <a:pPr algn="ctr"/>
                      <a:endParaRPr lang="en-US" sz="2000" dirty="0">
                        <a:latin typeface="NikoshBAN" pitchFamily="2" charset="0"/>
                        <a:cs typeface="NikoshBAN" pitchFamily="2" charset="0"/>
                      </a:endParaRPr>
                    </a:p>
                  </a:txBody>
                  <a:tcPr/>
                </a:tc>
              </a:tr>
              <a:tr h="403274">
                <a:tc>
                  <a:txBody>
                    <a:bodyPr/>
                    <a:lstStyle/>
                    <a:p>
                      <a:pPr algn="ctr"/>
                      <a:r>
                        <a:rPr lang="bn-IN" sz="2000" dirty="0" smtClean="0">
                          <a:latin typeface="NikoshBAN" pitchFamily="2" charset="0"/>
                          <a:cs typeface="NikoshBAN" pitchFamily="2" charset="0"/>
                        </a:rPr>
                        <a:t> ৫ </a:t>
                      </a:r>
                      <a:endParaRPr lang="en-US" sz="2000" dirty="0">
                        <a:latin typeface="NikoshBAN" pitchFamily="2" charset="0"/>
                        <a:cs typeface="NikoshBAN" pitchFamily="2" charset="0"/>
                      </a:endParaRPr>
                    </a:p>
                  </a:txBody>
                  <a:tcPr/>
                </a:tc>
              </a:tr>
              <a:tr h="403274">
                <a:tc>
                  <a:txBody>
                    <a:bodyPr/>
                    <a:lstStyle/>
                    <a:p>
                      <a:pPr algn="ctr"/>
                      <a:r>
                        <a:rPr lang="bn-IN" sz="2000" dirty="0" smtClean="0">
                          <a:latin typeface="NikoshBAN" pitchFamily="2" charset="0"/>
                          <a:cs typeface="NikoshBAN" pitchFamily="2" charset="0"/>
                        </a:rPr>
                        <a:t>১১ </a:t>
                      </a:r>
                      <a:endParaRPr lang="en-US" sz="2000" dirty="0">
                        <a:latin typeface="NikoshBAN" pitchFamily="2" charset="0"/>
                        <a:cs typeface="NikoshBAN" pitchFamily="2" charset="0"/>
                      </a:endParaRPr>
                    </a:p>
                  </a:txBody>
                  <a:tcPr/>
                </a:tc>
              </a:tr>
              <a:tr h="403274">
                <a:tc>
                  <a:txBody>
                    <a:bodyPr/>
                    <a:lstStyle/>
                    <a:p>
                      <a:pPr algn="ctr"/>
                      <a:r>
                        <a:rPr lang="bn-IN" sz="2000" dirty="0" smtClean="0">
                          <a:latin typeface="NikoshBAN" pitchFamily="2" charset="0"/>
                          <a:cs typeface="NikoshBAN" pitchFamily="2" charset="0"/>
                        </a:rPr>
                        <a:t>২১ </a:t>
                      </a:r>
                      <a:endParaRPr lang="en-US" sz="2000" dirty="0">
                        <a:latin typeface="NikoshBAN" pitchFamily="2" charset="0"/>
                        <a:cs typeface="NikoshBAN" pitchFamily="2" charset="0"/>
                      </a:endParaRPr>
                    </a:p>
                  </a:txBody>
                  <a:tcPr/>
                </a:tc>
              </a:tr>
              <a:tr h="361698">
                <a:tc>
                  <a:txBody>
                    <a:bodyPr/>
                    <a:lstStyle/>
                    <a:p>
                      <a:pPr algn="ctr"/>
                      <a:r>
                        <a:rPr lang="bn-IN" sz="2000" dirty="0" smtClean="0">
                          <a:latin typeface="NikoshBAN" pitchFamily="2" charset="0"/>
                          <a:cs typeface="NikoshBAN" pitchFamily="2" charset="0"/>
                        </a:rPr>
                        <a:t>৪ </a:t>
                      </a:r>
                      <a:endParaRPr lang="en-US" sz="2000" dirty="0">
                        <a:latin typeface="NikoshBAN" pitchFamily="2" charset="0"/>
                        <a:cs typeface="NikoshBAN" pitchFamily="2" charset="0"/>
                      </a:endParaRPr>
                    </a:p>
                  </a:txBody>
                  <a:tcPr/>
                </a:tc>
              </a:tr>
              <a:tr h="403274">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১১ </a:t>
                      </a:r>
                      <a:endParaRPr lang="en-US" sz="2000" dirty="0">
                        <a:latin typeface="NikoshBAN" pitchFamily="2" charset="0"/>
                        <a:cs typeface="NikoshBAN" pitchFamily="2" charset="0"/>
                      </a:endParaRPr>
                    </a:p>
                  </a:txBody>
                  <a:tcPr/>
                </a:tc>
              </a:tr>
              <a:tr h="396927">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২৬ </a:t>
                      </a:r>
                      <a:endParaRPr lang="en-US" sz="2000" dirty="0">
                        <a:latin typeface="NikoshBAN" pitchFamily="2" charset="0"/>
                        <a:cs typeface="NikoshBAN" pitchFamily="2" charset="0"/>
                      </a:endParaRPr>
                    </a:p>
                  </a:txBody>
                  <a:tcPr/>
                </a:tc>
              </a:tr>
              <a:tr h="403274">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৩১ </a:t>
                      </a:r>
                      <a:endParaRPr lang="en-US" sz="2000" dirty="0">
                        <a:latin typeface="NikoshBAN" pitchFamily="2" charset="0"/>
                        <a:cs typeface="NikoshBAN" pitchFamily="2" charset="0"/>
                      </a:endParaRPr>
                    </a:p>
                  </a:txBody>
                  <a:tcPr/>
                </a:tc>
              </a:tr>
              <a:tr h="411157">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৩৩ </a:t>
                      </a:r>
                      <a:endParaRPr lang="en-US" sz="2000" dirty="0">
                        <a:latin typeface="NikoshBAN" pitchFamily="2" charset="0"/>
                        <a:cs typeface="NikoshBAN" pitchFamily="2"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68883402"/>
              </p:ext>
            </p:extLst>
          </p:nvPr>
        </p:nvGraphicFramePr>
        <p:xfrm>
          <a:off x="5486400" y="1524000"/>
          <a:ext cx="762000" cy="3639212"/>
        </p:xfrm>
        <a:graphic>
          <a:graphicData uri="http://schemas.openxmlformats.org/drawingml/2006/table">
            <a:tbl>
              <a:tblPr firstRow="1" bandRow="1">
                <a:tableStyleId>{5DA37D80-6434-44D0-A028-1B22A696006F}</a:tableStyleId>
              </a:tblPr>
              <a:tblGrid>
                <a:gridCol w="762000"/>
              </a:tblGrid>
              <a:tr h="402535">
                <a:tc>
                  <a:txBody>
                    <a:bodyPr/>
                    <a:lstStyle/>
                    <a:p>
                      <a:pPr algn="ctr"/>
                      <a:endParaRPr lang="en-US" sz="2000" dirty="0">
                        <a:latin typeface="NikoshBAN" pitchFamily="2" charset="0"/>
                        <a:cs typeface="NikoshBAN" pitchFamily="2" charset="0"/>
                      </a:endParaRPr>
                    </a:p>
                  </a:txBody>
                  <a:tcPr/>
                </a:tc>
              </a:tr>
              <a:tr h="406883">
                <a:tc>
                  <a:txBody>
                    <a:bodyPr/>
                    <a:lstStyle/>
                    <a:p>
                      <a:pPr algn="ctr"/>
                      <a:r>
                        <a:rPr lang="bn-IN" sz="2000" dirty="0" smtClean="0">
                          <a:latin typeface="NikoshBAN" pitchFamily="2" charset="0"/>
                          <a:cs typeface="NikoshBAN" pitchFamily="2" charset="0"/>
                        </a:rPr>
                        <a:t>১২ </a:t>
                      </a:r>
                      <a:endParaRPr lang="en-US" sz="2000" dirty="0">
                        <a:latin typeface="NikoshBAN" pitchFamily="2" charset="0"/>
                        <a:cs typeface="NikoshBAN" pitchFamily="2" charset="0"/>
                      </a:endParaRPr>
                    </a:p>
                  </a:txBody>
                  <a:tcPr/>
                </a:tc>
              </a:tr>
              <a:tr h="409782">
                <a:tc>
                  <a:txBody>
                    <a:bodyPr/>
                    <a:lstStyle/>
                    <a:p>
                      <a:pPr algn="ctr"/>
                      <a:r>
                        <a:rPr lang="bn-IN" sz="2000" dirty="0" smtClean="0">
                          <a:latin typeface="NikoshBAN" pitchFamily="2" charset="0"/>
                          <a:cs typeface="NikoshBAN" pitchFamily="2" charset="0"/>
                        </a:rPr>
                        <a:t>১৩ </a:t>
                      </a:r>
                      <a:endParaRPr lang="en-US" sz="2000" dirty="0">
                        <a:latin typeface="NikoshBAN" pitchFamily="2" charset="0"/>
                        <a:cs typeface="NikoshBAN" pitchFamily="2" charset="0"/>
                      </a:endParaRPr>
                    </a:p>
                  </a:txBody>
                  <a:tcPr/>
                </a:tc>
              </a:tr>
              <a:tr h="406883">
                <a:tc>
                  <a:txBody>
                    <a:bodyPr/>
                    <a:lstStyle/>
                    <a:p>
                      <a:pPr algn="ctr"/>
                      <a:r>
                        <a:rPr lang="bn-IN" sz="2000" dirty="0" smtClean="0">
                          <a:latin typeface="NikoshBAN" pitchFamily="2" charset="0"/>
                          <a:cs typeface="NikoshBAN" pitchFamily="2" charset="0"/>
                        </a:rPr>
                        <a:t>১৪ </a:t>
                      </a:r>
                      <a:endParaRPr lang="en-US" sz="2000" dirty="0">
                        <a:latin typeface="NikoshBAN" pitchFamily="2" charset="0"/>
                        <a:cs typeface="NikoshBAN" pitchFamily="2" charset="0"/>
                      </a:endParaRPr>
                    </a:p>
                  </a:txBody>
                  <a:tcPr/>
                </a:tc>
              </a:tr>
              <a:tr h="406883">
                <a:tc>
                  <a:txBody>
                    <a:bodyPr/>
                    <a:lstStyle/>
                    <a:p>
                      <a:pPr algn="ctr"/>
                      <a:r>
                        <a:rPr lang="bn-IN" sz="2000" dirty="0" smtClean="0">
                          <a:latin typeface="NikoshBAN" pitchFamily="2" charset="0"/>
                          <a:cs typeface="NikoshBAN" pitchFamily="2" charset="0"/>
                        </a:rPr>
                        <a:t>১৭ </a:t>
                      </a:r>
                      <a:endParaRPr lang="en-US" sz="2000" dirty="0">
                        <a:latin typeface="NikoshBAN" pitchFamily="2" charset="0"/>
                        <a:cs typeface="NikoshBAN" pitchFamily="2" charset="0"/>
                      </a:endParaRPr>
                    </a:p>
                  </a:txBody>
                  <a:tcPr/>
                </a:tc>
              </a:tr>
              <a:tr h="406883">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১৬ </a:t>
                      </a:r>
                      <a:endParaRPr lang="en-US" sz="2000" dirty="0">
                        <a:latin typeface="NikoshBAN" pitchFamily="2" charset="0"/>
                        <a:cs typeface="NikoshBAN" pitchFamily="2" charset="0"/>
                      </a:endParaRPr>
                    </a:p>
                  </a:txBody>
                  <a:tcPr/>
                </a:tc>
              </a:tr>
              <a:tr h="406883">
                <a:tc>
                  <a:txBody>
                    <a:bodyPr/>
                    <a:lstStyle/>
                    <a:p>
                      <a:pPr algn="ctr"/>
                      <a:r>
                        <a:rPr lang="bn-IN" sz="2000" dirty="0" smtClean="0">
                          <a:latin typeface="NikoshBAN" pitchFamily="2" charset="0"/>
                          <a:cs typeface="NikoshBAN" pitchFamily="2" charset="0"/>
                        </a:rPr>
                        <a:t> ৭</a:t>
                      </a:r>
                      <a:endParaRPr lang="en-US" sz="2000" dirty="0">
                        <a:latin typeface="NikoshBAN" pitchFamily="2" charset="0"/>
                        <a:cs typeface="NikoshBAN" pitchFamily="2" charset="0"/>
                      </a:endParaRPr>
                    </a:p>
                  </a:txBody>
                  <a:tcPr/>
                </a:tc>
              </a:tr>
              <a:tr h="353668">
                <a:tc>
                  <a:txBody>
                    <a:bodyPr/>
                    <a:lstStyle/>
                    <a:p>
                      <a:pPr algn="ctr"/>
                      <a:r>
                        <a:rPr lang="bn-IN" sz="2000" dirty="0" smtClean="0">
                          <a:latin typeface="NikoshBAN" pitchFamily="2" charset="0"/>
                          <a:cs typeface="NikoshBAN" pitchFamily="2" charset="0"/>
                        </a:rPr>
                        <a:t> ১১ </a:t>
                      </a:r>
                      <a:endParaRPr lang="en-US" sz="2000" dirty="0">
                        <a:latin typeface="NikoshBAN" pitchFamily="2" charset="0"/>
                        <a:cs typeface="NikoshBAN" pitchFamily="2" charset="0"/>
                      </a:endParaRPr>
                    </a:p>
                  </a:txBody>
                  <a:tcPr/>
                </a:tc>
              </a:tr>
              <a:tr h="396240">
                <a:tc>
                  <a:txBody>
                    <a:bodyPr/>
                    <a:lstStyle/>
                    <a:p>
                      <a:pPr algn="ctr"/>
                      <a:r>
                        <a:rPr lang="bn-IN" sz="2000" dirty="0" smtClean="0">
                          <a:latin typeface="NikoshBAN" pitchFamily="2" charset="0"/>
                          <a:cs typeface="NikoshBAN" pitchFamily="2" charset="0"/>
                        </a:rPr>
                        <a:t> ১১ </a:t>
                      </a:r>
                      <a:endParaRPr lang="en-US" sz="2000" dirty="0">
                        <a:latin typeface="NikoshBAN" pitchFamily="2" charset="0"/>
                        <a:cs typeface="NikoshBAN" pitchFamily="2"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5072866"/>
              </p:ext>
            </p:extLst>
          </p:nvPr>
        </p:nvGraphicFramePr>
        <p:xfrm>
          <a:off x="6248400" y="1524001"/>
          <a:ext cx="1524000" cy="3637297"/>
        </p:xfrm>
        <a:graphic>
          <a:graphicData uri="http://schemas.openxmlformats.org/drawingml/2006/table">
            <a:tbl>
              <a:tblPr firstRow="1" bandRow="1">
                <a:tableStyleId>{616DA210-FB5B-4158-B5E0-FEB733F419BA}</a:tableStyleId>
              </a:tblPr>
              <a:tblGrid>
                <a:gridCol w="1524000"/>
              </a:tblGrid>
              <a:tr h="386979">
                <a:tc>
                  <a:txBody>
                    <a:bodyPr/>
                    <a:lstStyle/>
                    <a:p>
                      <a:pPr algn="ctr"/>
                      <a:endParaRPr lang="en-US" sz="2000" dirty="0">
                        <a:latin typeface="NikoshBAN" pitchFamily="2" charset="0"/>
                        <a:cs typeface="NikoshBAN" pitchFamily="2" charset="0"/>
                      </a:endParaRPr>
                    </a:p>
                  </a:txBody>
                  <a:tcPr/>
                </a:tc>
              </a:tr>
              <a:tr h="365759">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২১ </a:t>
                      </a:r>
                      <a:endParaRPr lang="en-US" sz="2000" dirty="0">
                        <a:latin typeface="NikoshBAN" pitchFamily="2" charset="0"/>
                        <a:cs typeface="NikoshBAN" pitchFamily="2" charset="0"/>
                      </a:endParaRPr>
                    </a:p>
                  </a:txBody>
                  <a:tcPr/>
                </a:tc>
              </a:tr>
              <a:tr h="386979">
                <a:tc>
                  <a:txBody>
                    <a:bodyPr/>
                    <a:lstStyle/>
                    <a:p>
                      <a:pPr algn="ctr"/>
                      <a:r>
                        <a:rPr lang="bn-IN" sz="2000" dirty="0" smtClean="0">
                          <a:latin typeface="NikoshBAN" pitchFamily="2" charset="0"/>
                          <a:cs typeface="NikoshBAN" pitchFamily="2" charset="0"/>
                        </a:rPr>
                        <a:t> </a:t>
                      </a:r>
                      <a:r>
                        <a:rPr lang="en-US" sz="2000" dirty="0" smtClean="0">
                          <a:latin typeface="NikoshBAN" pitchFamily="2" charset="0"/>
                          <a:cs typeface="NikoshBAN" pitchFamily="2" charset="0"/>
                        </a:rPr>
                        <a:t>̶</a:t>
                      </a:r>
                      <a:r>
                        <a:rPr lang="bn-IN" sz="2000" dirty="0" smtClean="0">
                          <a:latin typeface="NikoshBAN" pitchFamily="2" charset="0"/>
                          <a:cs typeface="NikoshBAN" pitchFamily="2" charset="0"/>
                        </a:rPr>
                        <a:t> ৮ </a:t>
                      </a:r>
                      <a:endParaRPr lang="en-US" sz="2000" dirty="0">
                        <a:latin typeface="NikoshBAN" pitchFamily="2" charset="0"/>
                        <a:cs typeface="NikoshBAN" pitchFamily="2" charset="0"/>
                      </a:endParaRPr>
                    </a:p>
                  </a:txBody>
                  <a:tcPr/>
                </a:tc>
              </a:tr>
              <a:tr h="408356">
                <a:tc>
                  <a:txBody>
                    <a:bodyPr/>
                    <a:lstStyle/>
                    <a:p>
                      <a:pPr algn="ctr"/>
                      <a:r>
                        <a:rPr lang="bn-IN" sz="2000" dirty="0" smtClean="0">
                          <a:latin typeface="NikoshBAN" pitchFamily="2" charset="0"/>
                          <a:cs typeface="NikoshBAN" pitchFamily="2" charset="0"/>
                        </a:rPr>
                        <a:t>৬ </a:t>
                      </a:r>
                      <a:endParaRPr lang="en-US" sz="2000" dirty="0">
                        <a:latin typeface="NikoshBAN" pitchFamily="2" charset="0"/>
                        <a:cs typeface="NikoshBAN" pitchFamily="2" charset="0"/>
                      </a:endParaRPr>
                    </a:p>
                  </a:txBody>
                  <a:tcPr/>
                </a:tc>
              </a:tr>
              <a:tr h="386979">
                <a:tc>
                  <a:txBody>
                    <a:bodyPr/>
                    <a:lstStyle/>
                    <a:p>
                      <a:pPr algn="ctr"/>
                      <a:r>
                        <a:rPr lang="bn-IN" sz="2000" dirty="0" smtClean="0">
                          <a:latin typeface="NikoshBAN" pitchFamily="2" charset="0"/>
                          <a:cs typeface="NikoshBAN" pitchFamily="2" charset="0"/>
                        </a:rPr>
                        <a:t>২৩ </a:t>
                      </a:r>
                      <a:endParaRPr lang="en-US" sz="2000" dirty="0">
                        <a:latin typeface="NikoshBAN" pitchFamily="2" charset="0"/>
                        <a:cs typeface="NikoshBAN" pitchFamily="2" charset="0"/>
                      </a:endParaRPr>
                    </a:p>
                  </a:txBody>
                  <a:tcPr/>
                </a:tc>
              </a:tr>
              <a:tr h="386979">
                <a:tc>
                  <a:txBody>
                    <a:bodyPr/>
                    <a:lstStyle/>
                    <a:p>
                      <a:pPr algn="ctr"/>
                      <a:r>
                        <a:rPr lang="bn-IN" sz="2000" dirty="0" smtClean="0">
                          <a:latin typeface="NikoshBAN" pitchFamily="2" charset="0"/>
                          <a:cs typeface="NikoshBAN" pitchFamily="2" charset="0"/>
                        </a:rPr>
                        <a:t>৭ </a:t>
                      </a:r>
                      <a:endParaRPr lang="en-US" sz="2000" dirty="0">
                        <a:latin typeface="NikoshBAN" pitchFamily="2" charset="0"/>
                        <a:cs typeface="NikoshBAN" pitchFamily="2" charset="0"/>
                      </a:endParaRPr>
                    </a:p>
                  </a:txBody>
                  <a:tcPr/>
                </a:tc>
              </a:tr>
              <a:tr h="429843">
                <a:tc>
                  <a:txBody>
                    <a:bodyPr/>
                    <a:lstStyle/>
                    <a:p>
                      <a:pPr algn="ctr"/>
                      <a:r>
                        <a:rPr lang="bn-IN" sz="2000" dirty="0" smtClean="0">
                          <a:latin typeface="NikoshBAN" pitchFamily="2" charset="0"/>
                          <a:cs typeface="NikoshBAN" pitchFamily="2" charset="0"/>
                        </a:rPr>
                        <a:t>১৪ </a:t>
                      </a:r>
                      <a:endParaRPr lang="en-US" sz="2000" dirty="0">
                        <a:latin typeface="NikoshBAN" pitchFamily="2" charset="0"/>
                        <a:cs typeface="NikoshBAN" pitchFamily="2" charset="0"/>
                      </a:endParaRPr>
                    </a:p>
                  </a:txBody>
                  <a:tcPr/>
                </a:tc>
              </a:tr>
              <a:tr h="414603">
                <a:tc>
                  <a:txBody>
                    <a:bodyPr/>
                    <a:lstStyle/>
                    <a:p>
                      <a:pPr algn="ctr"/>
                      <a:r>
                        <a:rPr lang="bn-IN" sz="2000" dirty="0" smtClean="0">
                          <a:latin typeface="NikoshBAN" pitchFamily="2" charset="0"/>
                          <a:cs typeface="NikoshBAN" pitchFamily="2" charset="0"/>
                        </a:rPr>
                        <a:t>২৫ </a:t>
                      </a:r>
                      <a:endParaRPr lang="en-US" sz="2000" dirty="0">
                        <a:latin typeface="NikoshBAN" pitchFamily="2" charset="0"/>
                        <a:cs typeface="NikoshBAN" pitchFamily="2" charset="0"/>
                      </a:endParaRPr>
                    </a:p>
                  </a:txBody>
                  <a:tcPr/>
                </a:tc>
              </a:tr>
              <a:tr h="403295">
                <a:tc>
                  <a:txBody>
                    <a:bodyPr/>
                    <a:lstStyle/>
                    <a:p>
                      <a:pPr algn="ctr"/>
                      <a:r>
                        <a:rPr lang="bn-IN" sz="2000" dirty="0" smtClean="0">
                          <a:latin typeface="NikoshBAN" pitchFamily="2" charset="0"/>
                          <a:cs typeface="NikoshBAN" pitchFamily="2" charset="0"/>
                        </a:rPr>
                        <a:t>৩৬ </a:t>
                      </a:r>
                      <a:endParaRPr lang="en-US" sz="2000" dirty="0">
                        <a:latin typeface="NikoshBAN" pitchFamily="2" charset="0"/>
                        <a:cs typeface="NikoshBAN" pitchFamily="2" charset="0"/>
                      </a:endParaRPr>
                    </a:p>
                  </a:txBody>
                  <a:tcPr/>
                </a:tc>
              </a:tr>
            </a:tbl>
          </a:graphicData>
        </a:graphic>
      </p:graphicFrame>
      <p:sp>
        <p:nvSpPr>
          <p:cNvPr id="4" name="Rectangle 3"/>
          <p:cNvSpPr/>
          <p:nvPr/>
        </p:nvSpPr>
        <p:spPr>
          <a:xfrm>
            <a:off x="152400" y="5219700"/>
            <a:ext cx="5029200" cy="1562100"/>
          </a:xfrm>
          <a:prstGeom prst="rect">
            <a:avLst/>
          </a:prstGeom>
          <a:blipFill>
            <a:blip r:embed="rId5"/>
            <a:tile tx="0" ty="0" sx="100000" sy="100000" flip="none" algn="tl"/>
          </a:blip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152400" y="5334000"/>
                <a:ext cx="4953000" cy="400110"/>
              </a:xfrm>
              <a:prstGeom prst="rect">
                <a:avLst/>
              </a:prstGeom>
              <a:noFill/>
            </p:spPr>
            <p:txBody>
              <a:bodyPr wrap="square" rtlCol="0">
                <a:spAutoFit/>
              </a:bodyPr>
              <a:lstStyle/>
              <a:p>
                <a:r>
                  <a:rPr lang="bn-IN" sz="2000" b="1" dirty="0" smtClean="0">
                    <a:solidFill>
                      <a:schemeClr val="tx1"/>
                    </a:solidFill>
                    <a:latin typeface="NikoshBAN" pitchFamily="2" charset="0"/>
                    <a:cs typeface="NikoshBAN" pitchFamily="2" charset="0"/>
                  </a:rPr>
                  <a:t>  </a:t>
                </a:r>
                <a14:m>
                  <m:oMath xmlns:m="http://schemas.openxmlformats.org/officeDocument/2006/math">
                    <m:r>
                      <a:rPr lang="en-US" sz="2000" b="1" i="1" smtClean="0">
                        <a:solidFill>
                          <a:schemeClr val="tx1"/>
                        </a:solidFill>
                        <a:latin typeface="Cambria Math"/>
                        <a:ea typeface="Cambria Math"/>
                      </a:rPr>
                      <m:t>∴</m:t>
                    </m:r>
                  </m:oMath>
                </a14:m>
                <a:r>
                  <a:rPr lang="bn-IN" sz="2000" b="1" dirty="0" smtClean="0">
                    <a:solidFill>
                      <a:schemeClr val="tx1"/>
                    </a:solidFill>
                    <a:latin typeface="NikoshBAN" pitchFamily="2" charset="0"/>
                    <a:cs typeface="NikoshBAN" pitchFamily="2" charset="0"/>
                  </a:rPr>
                  <a:t> বিয়োগফলের গড় = </a:t>
                </a:r>
                <a14:m>
                  <m:oMath xmlns:m="http://schemas.openxmlformats.org/officeDocument/2006/math">
                    <m:d>
                      <m:dPr>
                        <m:ctrlPr>
                          <a:rPr lang="bn-IN" sz="2000" b="1" i="1" smtClean="0">
                            <a:solidFill>
                              <a:schemeClr val="tx1"/>
                            </a:solidFill>
                            <a:latin typeface="Cambria Math"/>
                            <a:cs typeface="NikoshBAN" pitchFamily="2" charset="0"/>
                          </a:rPr>
                        </m:ctrlPr>
                      </m:dPr>
                      <m:e>
                        <m:r>
                          <a:rPr lang="bn-IN" sz="2000" b="1" i="1" smtClean="0">
                            <a:solidFill>
                              <a:schemeClr val="tx1"/>
                            </a:solidFill>
                            <a:latin typeface="Cambria Math"/>
                            <a:cs typeface="NikoshBAN" pitchFamily="2" charset="0"/>
                          </a:rPr>
                          <m:t> </m:t>
                        </m:r>
                        <m:r>
                          <a:rPr lang="bn-IN" sz="2000" b="1" i="1" smtClean="0">
                            <a:solidFill>
                              <a:schemeClr val="tx1"/>
                            </a:solidFill>
                            <a:latin typeface="Cambria Math"/>
                            <a:cs typeface="NikoshBAN" pitchFamily="2" charset="0"/>
                          </a:rPr>
                          <m:t>৩৬</m:t>
                        </m:r>
                        <m:r>
                          <a:rPr lang="bn-IN" sz="2000" b="1" i="1" smtClean="0">
                            <a:solidFill>
                              <a:schemeClr val="tx1"/>
                            </a:solidFill>
                            <a:latin typeface="Cambria Math"/>
                            <a:cs typeface="NikoshBAN" pitchFamily="2" charset="0"/>
                          </a:rPr>
                          <m:t> ÷</m:t>
                        </m:r>
                        <m:r>
                          <a:rPr lang="bn-IN" sz="2000" b="1" i="1" smtClean="0">
                            <a:solidFill>
                              <a:schemeClr val="tx1"/>
                            </a:solidFill>
                            <a:latin typeface="Cambria Math"/>
                            <a:ea typeface="Cambria Math"/>
                            <a:cs typeface="NikoshBAN" pitchFamily="2" charset="0"/>
                          </a:rPr>
                          <m:t>১৬</m:t>
                        </m:r>
                        <m:r>
                          <a:rPr lang="bn-IN" sz="2000" b="1" i="1" smtClean="0">
                            <a:solidFill>
                              <a:schemeClr val="tx1"/>
                            </a:solidFill>
                            <a:latin typeface="Cambria Math"/>
                            <a:ea typeface="Cambria Math"/>
                            <a:cs typeface="NikoshBAN" pitchFamily="2" charset="0"/>
                          </a:rPr>
                          <m:t> </m:t>
                        </m:r>
                      </m:e>
                    </m:d>
                    <m:r>
                      <a:rPr lang="bn-IN" sz="2000" b="1" i="1" smtClean="0">
                        <a:solidFill>
                          <a:schemeClr val="tx1"/>
                        </a:solidFill>
                        <a:latin typeface="Cambria Math"/>
                        <a:ea typeface="Cambria Math"/>
                        <a:cs typeface="NikoshBAN" pitchFamily="2" charset="0"/>
                      </a:rPr>
                      <m:t>=</m:t>
                    </m:r>
                    <m:r>
                      <a:rPr lang="bn-IN" sz="2000" b="1" i="1" smtClean="0">
                        <a:solidFill>
                          <a:schemeClr val="tx1"/>
                        </a:solidFill>
                        <a:latin typeface="Cambria Math"/>
                        <a:ea typeface="Cambria Math"/>
                        <a:cs typeface="NikoshBAN" pitchFamily="2" charset="0"/>
                      </a:rPr>
                      <m:t>২</m:t>
                    </m:r>
                    <m:r>
                      <a:rPr lang="en-US" sz="2000" b="1" i="1" smtClean="0">
                        <a:solidFill>
                          <a:schemeClr val="tx1"/>
                        </a:solidFill>
                        <a:latin typeface="Cambria Math"/>
                        <a:ea typeface="Cambria Math"/>
                        <a:cs typeface="NikoshBAN" pitchFamily="2" charset="0"/>
                      </a:rPr>
                      <m:t>.</m:t>
                    </m:r>
                    <m:r>
                      <a:rPr lang="bn-IN" sz="2000" b="1" i="1" smtClean="0">
                        <a:solidFill>
                          <a:schemeClr val="tx1"/>
                        </a:solidFill>
                        <a:latin typeface="Cambria Math"/>
                        <a:ea typeface="Cambria Math"/>
                        <a:cs typeface="NikoshBAN" pitchFamily="2" charset="0"/>
                      </a:rPr>
                      <m:t>২৫</m:t>
                    </m:r>
                    <m:r>
                      <a:rPr lang="bn-IN" sz="2000" b="1" i="1" smtClean="0">
                        <a:solidFill>
                          <a:schemeClr val="tx1"/>
                        </a:solidFill>
                        <a:latin typeface="Cambria Math"/>
                        <a:ea typeface="Cambria Math"/>
                        <a:cs typeface="NikoshBAN" pitchFamily="2" charset="0"/>
                      </a:rPr>
                      <m:t>          </m:t>
                    </m:r>
                  </m:oMath>
                </a14:m>
                <a:endParaRPr lang="en-US" sz="2000" b="1" dirty="0">
                  <a:solidFill>
                    <a:schemeClr val="tx1"/>
                  </a:solidFill>
                  <a:latin typeface="NikoshBAN" pitchFamily="2" charset="0"/>
                  <a:cs typeface="NikoshBAN" pitchFamily="2"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52400" y="5334000"/>
                <a:ext cx="4953000" cy="400110"/>
              </a:xfrm>
              <a:prstGeom prst="rect">
                <a:avLst/>
              </a:prstGeom>
              <a:blipFill rotWithShape="1">
                <a:blip r:embed="rId6"/>
                <a:stretch>
                  <a:fillRect l="-1230"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8600" y="5786735"/>
                <a:ext cx="4800600" cy="461665"/>
              </a:xfrm>
              <a:prstGeom prst="rect">
                <a:avLst/>
              </a:prstGeom>
              <a:noFill/>
            </p:spPr>
            <p:txBody>
              <a:bodyPr wrap="square" rtlCol="0">
                <a:spAutoFit/>
              </a:bodyPr>
              <a:lstStyle/>
              <a:p>
                <a14:m>
                  <m:oMath xmlns:m="http://schemas.openxmlformats.org/officeDocument/2006/math">
                    <m:r>
                      <a:rPr lang="bn-IN" sz="2400" b="1" i="1" smtClean="0">
                        <a:latin typeface="Cambria Math"/>
                        <a:ea typeface="Cambria Math"/>
                        <a:cs typeface="NikoshBAN" pitchFamily="2" charset="0"/>
                      </a:rPr>
                      <m:t>∴</m:t>
                    </m:r>
                  </m:oMath>
                </a14:m>
                <a:r>
                  <a:rPr lang="bn-IN" sz="2400" b="1" dirty="0" smtClean="0">
                    <a:latin typeface="NikoshBAN" pitchFamily="2" charset="0"/>
                    <a:cs typeface="NikoshBAN" pitchFamily="2" charset="0"/>
                  </a:rPr>
                  <a:t> প্রকৃত গড় = অনুমিত গড় + বিয়োগফলের গড় </a:t>
                </a:r>
                <a:endParaRPr lang="en-US" sz="2400" b="1" dirty="0">
                  <a:latin typeface="NikoshBAN" pitchFamily="2" charset="0"/>
                  <a:cs typeface="NikoshBAN" pitchFamily="2"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28600" y="5786735"/>
                <a:ext cx="4800600" cy="461665"/>
              </a:xfrm>
              <a:prstGeom prst="rect">
                <a:avLst/>
              </a:prstGeom>
              <a:blipFill rotWithShape="1">
                <a:blip r:embed="rId7"/>
                <a:stretch>
                  <a:fillRect t="-9211" r="-1017"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143000" y="6324600"/>
                <a:ext cx="3733800" cy="400110"/>
              </a:xfrm>
              <a:prstGeom prst="rect">
                <a:avLst/>
              </a:prstGeom>
              <a:noFill/>
            </p:spPr>
            <p:txBody>
              <a:bodyPr wrap="square" rtlCol="0">
                <a:spAutoFit/>
              </a:bodyPr>
              <a:lstStyle/>
              <a:p>
                <a:r>
                  <a:rPr lang="bn-IN" dirty="0" smtClean="0"/>
                  <a:t>  </a:t>
                </a:r>
                <a14:m>
                  <m:oMath xmlns:m="http://schemas.openxmlformats.org/officeDocument/2006/math">
                    <m:r>
                      <a:rPr lang="bn-IN" sz="2000" i="1" smtClean="0">
                        <a:latin typeface="Cambria Math"/>
                        <a:ea typeface="Cambria Math"/>
                      </a:rPr>
                      <m:t>=</m:t>
                    </m:r>
                    <m:r>
                      <a:rPr lang="bn-IN" sz="2000" b="0" i="1" smtClean="0">
                        <a:latin typeface="Cambria Math"/>
                        <a:ea typeface="Cambria Math"/>
                      </a:rPr>
                      <m:t>৩৫</m:t>
                    </m:r>
                    <m:r>
                      <a:rPr lang="bn-IN" sz="2000" b="0" i="1" smtClean="0">
                        <a:latin typeface="Cambria Math"/>
                        <a:ea typeface="Cambria Math"/>
                      </a:rPr>
                      <m:t>+</m:t>
                    </m:r>
                    <m:r>
                      <a:rPr lang="bn-IN" sz="2000" b="0" i="1" smtClean="0">
                        <a:latin typeface="Cambria Math"/>
                        <a:ea typeface="Cambria Math"/>
                      </a:rPr>
                      <m:t>২</m:t>
                    </m:r>
                    <m:r>
                      <a:rPr lang="en-US" sz="2000" b="0" i="1" smtClean="0">
                        <a:latin typeface="Cambria Math"/>
                        <a:ea typeface="Cambria Math"/>
                      </a:rPr>
                      <m:t>.</m:t>
                    </m:r>
                    <m:r>
                      <a:rPr lang="bn-IN" sz="2000" b="0" i="1" smtClean="0">
                        <a:latin typeface="Cambria Math"/>
                        <a:ea typeface="Cambria Math"/>
                      </a:rPr>
                      <m:t>২৫</m:t>
                    </m:r>
                    <m:r>
                      <a:rPr lang="bn-IN" sz="2000" b="0" i="1" smtClean="0">
                        <a:latin typeface="Cambria Math"/>
                        <a:ea typeface="Cambria Math"/>
                      </a:rPr>
                      <m:t>=</m:t>
                    </m:r>
                    <m:r>
                      <a:rPr lang="bn-IN" sz="2000" b="0" i="1" smtClean="0">
                        <a:latin typeface="Cambria Math"/>
                        <a:ea typeface="Cambria Math"/>
                      </a:rPr>
                      <m:t>৩৭</m:t>
                    </m:r>
                    <m:r>
                      <a:rPr lang="en-US" sz="2000" b="0" i="1" smtClean="0">
                        <a:latin typeface="Cambria Math"/>
                        <a:ea typeface="Cambria Math"/>
                      </a:rPr>
                      <m:t>.</m:t>
                    </m:r>
                    <m:r>
                      <a:rPr lang="bn-IN" sz="2000" b="0" i="1" smtClean="0">
                        <a:latin typeface="Cambria Math"/>
                        <a:ea typeface="Cambria Math"/>
                      </a:rPr>
                      <m:t>২৫</m:t>
                    </m:r>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143000" y="6324600"/>
                <a:ext cx="3733800" cy="400110"/>
              </a:xfrm>
              <a:prstGeom prst="rect">
                <a:avLst/>
              </a:prstGeom>
              <a:blipFill rotWithShape="1">
                <a:blip r:embed="rId8"/>
                <a:stretch>
                  <a:fillRect l="-1471" t="-1538" b="-21538"/>
                </a:stretch>
              </a:blipFill>
            </p:spPr>
            <p:txBody>
              <a:bodyPr/>
              <a:lstStyle/>
              <a:p>
                <a:r>
                  <a:rPr lang="en-US">
                    <a:noFill/>
                  </a:rPr>
                  <a:t> </a:t>
                </a:r>
              </a:p>
            </p:txBody>
          </p:sp>
        </mc:Fallback>
      </mc:AlternateContent>
      <p:sp>
        <p:nvSpPr>
          <p:cNvPr id="14" name="Rectangle 13"/>
          <p:cNvSpPr/>
          <p:nvPr/>
        </p:nvSpPr>
        <p:spPr>
          <a:xfrm>
            <a:off x="5210175" y="5219700"/>
            <a:ext cx="3581400" cy="1533555"/>
          </a:xfrm>
          <a:prstGeom prst="rect">
            <a:avLst/>
          </a:prstGeom>
          <a:blipFill>
            <a:blip r:embed="rId9"/>
            <a:tile tx="0" ty="0" sx="100000" sy="100000" flip="none" algn="tl"/>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10175" y="5522893"/>
            <a:ext cx="3581399" cy="954107"/>
          </a:xfrm>
          <a:prstGeom prst="rect">
            <a:avLst/>
          </a:prstGeom>
          <a:noFill/>
        </p:spPr>
        <p:txBody>
          <a:bodyPr wrap="square" rtlCol="0">
            <a:spAutoFit/>
          </a:bodyPr>
          <a:lstStyle/>
          <a:p>
            <a:r>
              <a:rPr lang="bn-IN" sz="2800" b="1" dirty="0" smtClean="0">
                <a:solidFill>
                  <a:srgbClr val="0070C0"/>
                </a:solidFill>
                <a:latin typeface="NikoshBAN" pitchFamily="2" charset="0"/>
                <a:cs typeface="NikoshBAN" pitchFamily="2" charset="0"/>
              </a:rPr>
              <a:t>অবিন্যস্ত উপাত্তের গাণিতিক     </a:t>
            </a:r>
          </a:p>
          <a:p>
            <a:r>
              <a:rPr lang="bn-IN" sz="2800" b="1" dirty="0" smtClean="0">
                <a:solidFill>
                  <a:srgbClr val="0070C0"/>
                </a:solidFill>
                <a:latin typeface="NikoshBAN" pitchFamily="2" charset="0"/>
                <a:cs typeface="NikoshBAN" pitchFamily="2" charset="0"/>
              </a:rPr>
              <a:t>গড় নির্ণয়ের সংক্ষিপ্ত পদ্ধতি      </a:t>
            </a:r>
            <a:endParaRPr lang="en-US" sz="2800" b="1"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7983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1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8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4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400"/>
                                        <p:tgtEl>
                                          <p:spTgt spid="8"/>
                                        </p:tgtEl>
                                      </p:cBhvr>
                                    </p:animEffect>
                                    <p:anim calcmode="lin" valueType="num">
                                      <p:cBhvr>
                                        <p:cTn id="30" dur="1400" fill="hold"/>
                                        <p:tgtEl>
                                          <p:spTgt spid="8"/>
                                        </p:tgtEl>
                                        <p:attrNameLst>
                                          <p:attrName>ppt_x</p:attrName>
                                        </p:attrNameLst>
                                      </p:cBhvr>
                                      <p:tavLst>
                                        <p:tav tm="0">
                                          <p:val>
                                            <p:strVal val="#ppt_x"/>
                                          </p:val>
                                        </p:tav>
                                        <p:tav tm="100000">
                                          <p:val>
                                            <p:strVal val="#ppt_x"/>
                                          </p:val>
                                        </p:tav>
                                      </p:tavLst>
                                    </p:anim>
                                    <p:anim calcmode="lin" valueType="num">
                                      <p:cBhvr>
                                        <p:cTn id="31" dur="14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14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9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4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1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16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1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p:bldP spid="11" grpId="0"/>
      <p:bldP spid="13" grpId="0"/>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3177</TotalTime>
  <Words>1439</Words>
  <Application>Microsoft Office PowerPoint</Application>
  <PresentationFormat>On-screen Show (4:3)</PresentationFormat>
  <Paragraphs>392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শিক্ষক ও পাঠ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AKABBAR ALI</dc:creator>
  <cp:lastModifiedBy>Windows User</cp:lastModifiedBy>
  <cp:revision>408</cp:revision>
  <dcterms:created xsi:type="dcterms:W3CDTF">2006-08-16T00:00:00Z</dcterms:created>
  <dcterms:modified xsi:type="dcterms:W3CDTF">2020-11-07T01:10:51Z</dcterms:modified>
</cp:coreProperties>
</file>