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69" r:id="rId4"/>
    <p:sldId id="272" r:id="rId5"/>
    <p:sldId id="273" r:id="rId6"/>
    <p:sldId id="265" r:id="rId7"/>
    <p:sldId id="258" r:id="rId8"/>
    <p:sldId id="259" r:id="rId9"/>
    <p:sldId id="260" r:id="rId10"/>
    <p:sldId id="261" r:id="rId11"/>
    <p:sldId id="263" r:id="rId12"/>
    <p:sldId id="262" r:id="rId13"/>
    <p:sldId id="264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4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5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3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1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0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6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8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2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1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74675" y="0"/>
            <a:ext cx="10093325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10" y="838199"/>
            <a:ext cx="8925892" cy="520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81362" y="2631758"/>
            <a:ext cx="5340668" cy="1380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4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394729" y="838200"/>
            <a:ext cx="4877484" cy="509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72213" y="793474"/>
            <a:ext cx="39497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806450" y="5473148"/>
            <a:ext cx="10629900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0" y="-1007165"/>
            <a:ext cx="1705292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10198101" y="-861391"/>
            <a:ext cx="1993899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51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9305" y="1802295"/>
            <a:ext cx="4744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ভেনচিত্র হতে পাই,</a:t>
            </a:r>
          </a:p>
          <a:p>
            <a:r>
              <a:rPr lang="bn-IN" sz="3600" dirty="0" smtClean="0"/>
              <a:t> </a:t>
            </a:r>
            <a:r>
              <a:rPr lang="en-US" sz="3600" dirty="0" smtClean="0"/>
              <a:t>U = { 3,4,5,6,7,8,9,10}</a:t>
            </a:r>
          </a:p>
          <a:p>
            <a:r>
              <a:rPr lang="en-US" sz="3600" dirty="0" smtClean="0"/>
              <a:t>A = { 3,4,5,6}</a:t>
            </a:r>
            <a:r>
              <a:rPr lang="bn-IN" sz="3600" dirty="0" smtClean="0"/>
              <a:t>   এবং </a:t>
            </a:r>
            <a:endParaRPr lang="en-US" sz="3600" dirty="0" smtClean="0"/>
          </a:p>
          <a:p>
            <a:r>
              <a:rPr lang="en-US" sz="3600" dirty="0" smtClean="0"/>
              <a:t>B = { 4,5,8,9}</a:t>
            </a:r>
            <a:endParaRPr lang="bn-IN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47391" y="4333460"/>
            <a:ext cx="5208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খ- হতে পাই,</a:t>
            </a:r>
          </a:p>
          <a:p>
            <a:r>
              <a:rPr lang="bn-IN" sz="3600" dirty="0"/>
              <a:t> </a:t>
            </a:r>
            <a:r>
              <a:rPr lang="bn-IN" sz="3600" dirty="0" smtClean="0"/>
              <a:t>         </a:t>
            </a:r>
            <a:r>
              <a:rPr lang="en-US" sz="3600" dirty="0" smtClean="0"/>
              <a:t>A u B = { 3,4,5,6,8,9}</a:t>
            </a:r>
          </a:p>
          <a:p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565913" y="1060174"/>
            <a:ext cx="64935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/>
              <a:t> </a:t>
            </a:r>
            <a:r>
              <a:rPr lang="bn-IN" sz="3600" dirty="0" smtClean="0"/>
              <a:t>গ </a:t>
            </a:r>
            <a:endParaRPr lang="en-US" sz="3600" dirty="0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01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774" y="1443621"/>
            <a:ext cx="8547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L,H,S = </a:t>
            </a:r>
            <a:r>
              <a:rPr lang="bn-IN" sz="3600" dirty="0" smtClean="0">
                <a:sym typeface="Wingdings 2" panose="05020102010507070707" pitchFamily="18" charset="2"/>
              </a:rPr>
              <a:t>(</a:t>
            </a:r>
            <a:r>
              <a:rPr lang="en-US" sz="3600" dirty="0" smtClean="0"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sym typeface="Wingdings 2" panose="05020102010507070707" pitchFamily="18" charset="2"/>
              </a:rPr>
              <a:t>AuB</a:t>
            </a:r>
            <a:r>
              <a:rPr lang="en-US" sz="3600" dirty="0" smtClean="0">
                <a:sym typeface="Wingdings 2" panose="05020102010507070707" pitchFamily="18" charset="2"/>
              </a:rPr>
              <a:t>)</a:t>
            </a:r>
          </a:p>
          <a:p>
            <a:r>
              <a:rPr lang="en-US" sz="3600" dirty="0">
                <a:sym typeface="Wingdings 2" panose="05020102010507070707" pitchFamily="18" charset="2"/>
              </a:rPr>
              <a:t> </a:t>
            </a:r>
            <a:r>
              <a:rPr lang="en-US" sz="3600" dirty="0" smtClean="0">
                <a:sym typeface="Wingdings 2" panose="05020102010507070707" pitchFamily="18" charset="2"/>
              </a:rPr>
              <a:t>          = U – </a:t>
            </a:r>
            <a:r>
              <a:rPr lang="bn-IN" sz="3600" dirty="0" smtClean="0">
                <a:sym typeface="Wingdings 2" panose="05020102010507070707" pitchFamily="18" charset="2"/>
              </a:rPr>
              <a:t> (</a:t>
            </a:r>
            <a:r>
              <a:rPr lang="en-US" sz="3600" dirty="0" smtClean="0"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sym typeface="Wingdings 2" panose="05020102010507070707" pitchFamily="18" charset="2"/>
              </a:rPr>
              <a:t>AuB</a:t>
            </a:r>
            <a:r>
              <a:rPr lang="en-US" sz="3600" dirty="0" smtClean="0">
                <a:sym typeface="Wingdings 2" panose="05020102010507070707" pitchFamily="18" charset="2"/>
              </a:rPr>
              <a:t>)</a:t>
            </a:r>
          </a:p>
          <a:p>
            <a:r>
              <a:rPr lang="en-US" sz="3600" dirty="0">
                <a:sym typeface="Wingdings 2" panose="05020102010507070707" pitchFamily="18" charset="2"/>
              </a:rPr>
              <a:t> </a:t>
            </a:r>
            <a:r>
              <a:rPr lang="en-US" sz="3600" dirty="0" smtClean="0">
                <a:sym typeface="Wingdings 2" panose="05020102010507070707" pitchFamily="18" charset="2"/>
              </a:rPr>
              <a:t>          = { 3,4,5,6,7,8,9,10} – { 3,4,5,6,8,9}</a:t>
            </a:r>
          </a:p>
          <a:p>
            <a:r>
              <a:rPr lang="en-US" sz="3600" dirty="0">
                <a:sym typeface="Wingdings 2" panose="05020102010507070707" pitchFamily="18" charset="2"/>
              </a:rPr>
              <a:t> </a:t>
            </a:r>
            <a:r>
              <a:rPr lang="en-US" sz="3600" dirty="0" smtClean="0">
                <a:sym typeface="Wingdings 2" panose="05020102010507070707" pitchFamily="18" charset="2"/>
              </a:rPr>
              <a:t>          = { 7,10}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174435" y="1364974"/>
            <a:ext cx="344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/ </a:t>
            </a:r>
            <a:endParaRPr lang="en-US" sz="2000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47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7181" y="1135943"/>
            <a:ext cx="75007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bn-IN" sz="3600" dirty="0" smtClean="0"/>
              <a:t>আবার,</a:t>
            </a:r>
          </a:p>
          <a:p>
            <a:endParaRPr lang="bn-IN" sz="3600" dirty="0" smtClean="0"/>
          </a:p>
          <a:p>
            <a:r>
              <a:rPr lang="en-US" sz="3600" dirty="0" smtClean="0"/>
              <a:t>A =  U-A</a:t>
            </a:r>
          </a:p>
          <a:p>
            <a:r>
              <a:rPr lang="bn-IN" sz="3600" dirty="0" smtClean="0"/>
              <a:t>    </a:t>
            </a:r>
            <a:r>
              <a:rPr lang="en-US" sz="3600" dirty="0" smtClean="0"/>
              <a:t>= { 3,4,5,6,7,8,9,10} – { 3,4,5,6}</a:t>
            </a:r>
          </a:p>
          <a:p>
            <a:r>
              <a:rPr lang="bn-IN" sz="3600" dirty="0" smtClean="0"/>
              <a:t>    </a:t>
            </a:r>
            <a:r>
              <a:rPr lang="en-US" sz="3600" dirty="0" smtClean="0"/>
              <a:t>= { 7,8,9,10}</a:t>
            </a:r>
          </a:p>
          <a:p>
            <a:r>
              <a:rPr lang="en-US" sz="3600" dirty="0" smtClean="0"/>
              <a:t>B = U – B </a:t>
            </a:r>
          </a:p>
          <a:p>
            <a:r>
              <a:rPr lang="bn-IN" sz="3600" dirty="0" smtClean="0"/>
              <a:t>   </a:t>
            </a:r>
            <a:r>
              <a:rPr lang="en-US" sz="3600" dirty="0" smtClean="0"/>
              <a:t>= { 3,4,5,6,7,8,9,10} – { 4,5,8,9} </a:t>
            </a:r>
          </a:p>
          <a:p>
            <a:r>
              <a:rPr lang="bn-IN" sz="3600" dirty="0" smtClean="0"/>
              <a:t>   </a:t>
            </a:r>
            <a:r>
              <a:rPr lang="en-US" sz="3600" dirty="0" smtClean="0"/>
              <a:t>= { 3,6,7,10}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915478" y="2070580"/>
            <a:ext cx="37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/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15477" y="3750365"/>
            <a:ext cx="37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/ </a:t>
            </a:r>
            <a:endParaRPr lang="en-US" sz="24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23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7669" y="1378226"/>
            <a:ext cx="6228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R,H,S = A n B </a:t>
            </a:r>
          </a:p>
          <a:p>
            <a:r>
              <a:rPr lang="bn-IN" sz="3600" dirty="0" smtClean="0"/>
              <a:t>         </a:t>
            </a:r>
            <a:r>
              <a:rPr lang="en-US" sz="3600" dirty="0" smtClean="0"/>
              <a:t>= { 7,8,9,10} n { 3,6,7,10} </a:t>
            </a:r>
          </a:p>
          <a:p>
            <a:r>
              <a:rPr lang="bn-IN" sz="3600" dirty="0" smtClean="0"/>
              <a:t>         </a:t>
            </a:r>
            <a:r>
              <a:rPr lang="en-US" sz="3600" dirty="0" smtClean="0"/>
              <a:t>= { 7,10} </a:t>
            </a:r>
          </a:p>
          <a:p>
            <a:r>
              <a:rPr lang="bn-IN" sz="3600" dirty="0" smtClean="0"/>
              <a:t>         </a:t>
            </a:r>
            <a:r>
              <a:rPr lang="en-US" sz="3600" dirty="0" smtClean="0"/>
              <a:t>L,H,S = R,H,S [proved]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147931" y="1237997"/>
            <a:ext cx="3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/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29809" y="1237996"/>
            <a:ext cx="43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/ </a:t>
            </a:r>
            <a:endParaRPr lang="en-US" sz="2400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15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36582" y="1440791"/>
            <a:ext cx="1501775" cy="384720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IN" sz="4800"/>
              <a:t>সব্বাইকে </a:t>
            </a:r>
          </a:p>
          <a:p>
            <a:r>
              <a:rPr lang="bn-IN" sz="480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80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800">
                <a:solidFill>
                  <a:srgbClr val="0070C0"/>
                </a:solidFill>
              </a:rPr>
              <a:t>ধন্যবাদ</a:t>
            </a:r>
            <a:r>
              <a:rPr lang="en-US" sz="300">
                <a:solidFill>
                  <a:srgbClr val="0070C0"/>
                </a:solidFill>
              </a:rPr>
              <a:t>[</a:t>
            </a:r>
            <a:r>
              <a:rPr lang="bn-IN" sz="4800">
                <a:solidFill>
                  <a:srgbClr val="0070C0"/>
                </a:solidFill>
              </a:rPr>
              <a:t> </a:t>
            </a:r>
            <a:r>
              <a:rPr lang="en-US" sz="400">
                <a:solidFill>
                  <a:srgbClr val="0070C0"/>
                </a:solidFill>
              </a:rPr>
              <a:t>[</a:t>
            </a:r>
            <a:r>
              <a:rPr lang="en-US" sz="300">
                <a:solidFill>
                  <a:srgbClr val="0070C0"/>
                </a:solidFill>
              </a:rPr>
              <a:t>]</a:t>
            </a:r>
            <a:endParaRPr lang="en-US" sz="480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1" y="1022074"/>
            <a:ext cx="628953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40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1234" y="1267390"/>
            <a:ext cx="5976731" cy="433965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3200" dirty="0"/>
              <a:t>মোঃ নাজমুল হক (শামীম)</a:t>
            </a:r>
            <a:r>
              <a:rPr lang="en-US" sz="3200" dirty="0"/>
              <a:t> </a:t>
            </a:r>
          </a:p>
          <a:p>
            <a:pPr>
              <a:defRPr/>
            </a:pPr>
            <a:r>
              <a:rPr lang="en-US" sz="3200" dirty="0"/>
              <a:t>                      </a:t>
            </a:r>
            <a:r>
              <a:rPr lang="bn-IN" sz="2400" dirty="0" smtClean="0"/>
              <a:t>বিএসসি,বিএড,এমএ,এমএড (শেষ পর্ব) </a:t>
            </a:r>
            <a:endParaRPr lang="bn-IN" sz="3200" dirty="0"/>
          </a:p>
          <a:p>
            <a:pPr>
              <a:defRPr/>
            </a:pPr>
            <a:r>
              <a:rPr lang="bn-IN" sz="3200" dirty="0"/>
              <a:t>সহকারি শিক্ষক</a:t>
            </a:r>
          </a:p>
          <a:p>
            <a:pPr>
              <a:defRPr/>
            </a:pPr>
            <a:r>
              <a:rPr lang="bn-IN" sz="3200" dirty="0"/>
              <a:t>থুপসারা সেলিমীয়া দাখিল মাদরাসা</a:t>
            </a:r>
            <a:r>
              <a:rPr lang="en-US" sz="3200" dirty="0" smtClean="0"/>
              <a:t>,</a:t>
            </a:r>
            <a:endParaRPr lang="bn-IN" sz="3200" dirty="0" smtClean="0"/>
          </a:p>
          <a:p>
            <a:pPr>
              <a:defRPr/>
            </a:pPr>
            <a:r>
              <a:rPr lang="bn-IN" sz="3200" dirty="0" smtClean="0"/>
              <a:t>কালাই</a:t>
            </a:r>
            <a:r>
              <a:rPr lang="bn-IN" sz="3200" dirty="0"/>
              <a:t>, জয়পুরহাট।</a:t>
            </a:r>
          </a:p>
          <a:p>
            <a:pPr>
              <a:defRPr/>
            </a:pPr>
            <a:r>
              <a:rPr lang="bn-IN" sz="3200" dirty="0"/>
              <a:t>মোবাইল নং ০১৭২১৭০৭৪৫৫, ০১৮৭১৭২১০৮৫ </a:t>
            </a:r>
          </a:p>
          <a:p>
            <a:pPr>
              <a:defRPr/>
            </a:pPr>
            <a:r>
              <a:rPr lang="bn-IN" sz="3200" dirty="0"/>
              <a:t>ইমেইল- </a:t>
            </a:r>
            <a:r>
              <a:rPr lang="en-US" sz="3200" dirty="0"/>
              <a:t>atnazmul81@gmail.com</a:t>
            </a:r>
            <a:endParaRPr lang="en-US" sz="3200" u="sng" dirty="0"/>
          </a:p>
          <a:p>
            <a:pPr>
              <a:defRPr/>
            </a:pPr>
            <a:r>
              <a:rPr lang="en-US" sz="2800" dirty="0"/>
              <a:t>Facebook- </a:t>
            </a:r>
            <a:r>
              <a:rPr lang="en-US" sz="2800" dirty="0" err="1"/>
              <a:t>Nazmul</a:t>
            </a:r>
            <a:r>
              <a:rPr lang="en-US" sz="2800" dirty="0"/>
              <a:t> </a:t>
            </a:r>
            <a:r>
              <a:rPr lang="en-US" sz="2800" dirty="0" err="1"/>
              <a:t>Haque</a:t>
            </a:r>
            <a:r>
              <a:rPr lang="en-US" sz="2800" dirty="0"/>
              <a:t> </a:t>
            </a:r>
            <a:r>
              <a:rPr lang="en-US" sz="2800" dirty="0" err="1"/>
              <a:t>Shamim</a:t>
            </a:r>
            <a:endParaRPr lang="en-US" sz="2800" dirty="0"/>
          </a:p>
          <a:p>
            <a:pPr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Haque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74" y="1131404"/>
            <a:ext cx="30480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9856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2236"/>
          <a:stretch/>
        </p:blipFill>
        <p:spPr bwMode="auto">
          <a:xfrm>
            <a:off x="7354957" y="1295399"/>
            <a:ext cx="2869751" cy="399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127" y="2088479"/>
            <a:ext cx="5320093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 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দশম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 :  সাধারন গণিত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(সেট)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অনুশীলনীঃ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93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5322" y="2146853"/>
            <a:ext cx="4876800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/>
              <a:t>আজকের পাঠ</a:t>
            </a:r>
          </a:p>
          <a:p>
            <a:pPr algn="ctr"/>
            <a:r>
              <a:rPr lang="bn-IN" sz="8000" dirty="0" smtClean="0"/>
              <a:t>সেট </a:t>
            </a:r>
            <a:endParaRPr lang="en-US" sz="8000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0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9791" y="1736035"/>
            <a:ext cx="5830957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এই পাঠ শেষে তোমরা যা শিখবে-</a:t>
            </a:r>
          </a:p>
          <a:p>
            <a:endParaRPr lang="bn-IN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600" dirty="0" smtClean="0"/>
              <a:t>সেট কী তা বলতে পারবে।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600" dirty="0" smtClean="0"/>
              <a:t>সেটের সমস্যা সমাধান করতে পারবে।</a:t>
            </a:r>
            <a:endParaRPr lang="en-US" sz="3600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2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b="6413"/>
          <a:stretch/>
        </p:blipFill>
        <p:spPr>
          <a:xfrm>
            <a:off x="2411897" y="854766"/>
            <a:ext cx="7368209" cy="4538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191" y="5393635"/>
            <a:ext cx="266368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ভেনচিত্রটি লক্ষ্য কর </a:t>
            </a:r>
            <a:endParaRPr lang="en-US" sz="2800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806450" y="5671930"/>
            <a:ext cx="10629900" cy="164326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-1007165"/>
            <a:ext cx="1705292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10198101" y="-861391"/>
            <a:ext cx="1993899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09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2226" y="1703410"/>
            <a:ext cx="6003234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ক) </a:t>
            </a:r>
            <a:r>
              <a:rPr lang="en-US" sz="3200" dirty="0" smtClean="0"/>
              <a:t> A </a:t>
            </a:r>
            <a:r>
              <a:rPr lang="bn-IN" sz="3200" dirty="0" smtClean="0"/>
              <a:t> সেটটি সেট গঠন পদ্ধতিতে লিখ।</a:t>
            </a:r>
            <a:endParaRPr lang="en-US" sz="3200" dirty="0" smtClean="0"/>
          </a:p>
          <a:p>
            <a:endParaRPr lang="bn-IN" sz="3200" dirty="0" smtClean="0"/>
          </a:p>
          <a:p>
            <a:r>
              <a:rPr lang="bn-IN" sz="3200" dirty="0" smtClean="0"/>
              <a:t>খ ) </a:t>
            </a:r>
            <a:r>
              <a:rPr lang="en-US" sz="3200" dirty="0" smtClean="0"/>
              <a:t> A, B, </a:t>
            </a:r>
            <a:r>
              <a:rPr lang="bn-IN" sz="3200" dirty="0" smtClean="0"/>
              <a:t>ও </a:t>
            </a:r>
            <a:r>
              <a:rPr lang="en-US" sz="3200" dirty="0" smtClean="0"/>
              <a:t> C</a:t>
            </a:r>
            <a:r>
              <a:rPr lang="bn-IN" sz="3200" dirty="0" smtClean="0"/>
              <a:t> কে তালিকা পদ্ধতিতে প্রকাশ করো এবং </a:t>
            </a:r>
            <a:r>
              <a:rPr lang="en-US" sz="3200" dirty="0" smtClean="0"/>
              <a:t> </a:t>
            </a:r>
            <a:r>
              <a:rPr lang="en-US" sz="3200" dirty="0" err="1" smtClean="0"/>
              <a:t>A</a:t>
            </a:r>
            <a:r>
              <a:rPr lang="en-US" sz="3200" dirty="0" err="1" smtClean="0">
                <a:sym typeface="Wingdings 2" panose="05020102010507070707" pitchFamily="18" charset="2"/>
              </a:rPr>
              <a:t>nC</a:t>
            </a:r>
            <a:r>
              <a:rPr lang="en-US" sz="3200" dirty="0" smtClean="0">
                <a:sym typeface="Wingdings 2" panose="05020102010507070707" pitchFamily="18" charset="2"/>
              </a:rPr>
              <a:t> </a:t>
            </a:r>
            <a:r>
              <a:rPr lang="bn-IN" sz="3200" dirty="0" smtClean="0">
                <a:sym typeface="Wingdings 2" panose="05020102010507070707" pitchFamily="18" charset="2"/>
              </a:rPr>
              <a:t>ও </a:t>
            </a:r>
            <a:r>
              <a:rPr lang="en-US" sz="3200" dirty="0" err="1" smtClean="0">
                <a:sym typeface="Wingdings 2" panose="05020102010507070707" pitchFamily="18" charset="2"/>
              </a:rPr>
              <a:t>AuB</a:t>
            </a:r>
            <a:r>
              <a:rPr lang="bn-IN" sz="3200" dirty="0" smtClean="0">
                <a:sym typeface="Wingdings 2" panose="05020102010507070707" pitchFamily="18" charset="2"/>
              </a:rPr>
              <a:t> নির্ণয় করো ।</a:t>
            </a:r>
            <a:endParaRPr lang="en-US" sz="3200" dirty="0" smtClean="0">
              <a:sym typeface="Wingdings 2" panose="05020102010507070707" pitchFamily="18" charset="2"/>
            </a:endParaRPr>
          </a:p>
          <a:p>
            <a:endParaRPr lang="bn-IN" sz="3200" dirty="0" smtClean="0">
              <a:sym typeface="Wingdings 2" panose="05020102010507070707" pitchFamily="18" charset="2"/>
            </a:endParaRPr>
          </a:p>
          <a:p>
            <a:r>
              <a:rPr lang="bn-IN" sz="3200" dirty="0" smtClean="0">
                <a:sym typeface="Wingdings 2" panose="05020102010507070707" pitchFamily="18" charset="2"/>
              </a:rPr>
              <a:t>গ ) প্রমাণ কর যে, (</a:t>
            </a:r>
            <a:r>
              <a:rPr lang="en-US" sz="3200" dirty="0" smtClean="0">
                <a:sym typeface="Wingdings 2" panose="05020102010507070707" pitchFamily="18" charset="2"/>
              </a:rPr>
              <a:t> </a:t>
            </a:r>
            <a:r>
              <a:rPr lang="en-US" sz="3200" dirty="0" err="1" smtClean="0">
                <a:sym typeface="Wingdings 2" panose="05020102010507070707" pitchFamily="18" charset="2"/>
              </a:rPr>
              <a:t>AuB</a:t>
            </a:r>
            <a:r>
              <a:rPr lang="en-US" sz="3200" dirty="0" smtClean="0">
                <a:sym typeface="Wingdings 2" panose="05020102010507070707" pitchFamily="18" charset="2"/>
              </a:rPr>
              <a:t>) = </a:t>
            </a:r>
            <a:r>
              <a:rPr lang="en-US" sz="3200" dirty="0" err="1" smtClean="0">
                <a:sym typeface="Wingdings 2" panose="05020102010507070707" pitchFamily="18" charset="2"/>
              </a:rPr>
              <a:t>AnB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74412" y="3958294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27967" y="3984797"/>
            <a:ext cx="34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74892" y="3984797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806450" y="5473148"/>
            <a:ext cx="10629900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0" y="-1007165"/>
            <a:ext cx="1705292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10198101" y="-861391"/>
            <a:ext cx="1993899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89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0627" y="1547191"/>
            <a:ext cx="9203634" cy="378565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ভেনচিত্র হতে, </a:t>
            </a:r>
          </a:p>
          <a:p>
            <a:r>
              <a:rPr lang="bn-IN" sz="4000" dirty="0"/>
              <a:t> </a:t>
            </a:r>
            <a:r>
              <a:rPr lang="bn-IN" sz="4000" dirty="0" smtClean="0"/>
              <a:t>              </a:t>
            </a:r>
            <a:r>
              <a:rPr lang="en-US" sz="4000" dirty="0" smtClean="0"/>
              <a:t>A </a:t>
            </a:r>
            <a:r>
              <a:rPr lang="bn-IN" sz="4000" dirty="0" smtClean="0"/>
              <a:t> সেটের উপদানসমূহ </a:t>
            </a:r>
            <a:r>
              <a:rPr lang="en-US" sz="4000" dirty="0" smtClean="0"/>
              <a:t>3,4,5,6,</a:t>
            </a:r>
          </a:p>
          <a:p>
            <a:endParaRPr lang="bn-IN" sz="4000" dirty="0" smtClean="0"/>
          </a:p>
          <a:p>
            <a:r>
              <a:rPr lang="bn-IN" sz="4000" dirty="0" smtClean="0"/>
              <a:t>এখানে, প্রতিটি উপাদান স্বাভাবিক সংখ্যা যা</a:t>
            </a:r>
            <a:r>
              <a:rPr lang="en-US" sz="4000" dirty="0" smtClean="0"/>
              <a:t> 2</a:t>
            </a:r>
            <a:r>
              <a:rPr lang="bn-IN" sz="4000" dirty="0" smtClean="0"/>
              <a:t>  থেকে বড় এবং</a:t>
            </a:r>
            <a:r>
              <a:rPr lang="en-US" sz="4000" dirty="0" smtClean="0"/>
              <a:t> 7 </a:t>
            </a:r>
            <a:r>
              <a:rPr lang="bn-IN" sz="4000" dirty="0" smtClean="0"/>
              <a:t> থেকে ছোট</a:t>
            </a:r>
            <a:r>
              <a:rPr lang="en-US" sz="4000" dirty="0" smtClean="0"/>
              <a:t> .</a:t>
            </a:r>
          </a:p>
          <a:p>
            <a:r>
              <a:rPr lang="bn-IN" sz="4000" dirty="0" smtClean="0"/>
              <a:t> নির্ণেয় সেট </a:t>
            </a:r>
            <a:r>
              <a:rPr lang="en-US" sz="4000" dirty="0" smtClean="0"/>
              <a:t> A = { x</a:t>
            </a:r>
            <a:r>
              <a:rPr lang="bn-IN" sz="4000" dirty="0" smtClean="0"/>
              <a:t> </a:t>
            </a:r>
            <a:r>
              <a:rPr lang="en-US" sz="4000" dirty="0" smtClean="0"/>
              <a:t>:</a:t>
            </a:r>
            <a:r>
              <a:rPr lang="bn-IN" sz="4000" dirty="0" smtClean="0"/>
              <a:t> </a:t>
            </a:r>
            <a:r>
              <a:rPr lang="en-US" sz="4000" dirty="0" smtClean="0"/>
              <a:t>x </a:t>
            </a:r>
            <a:r>
              <a:rPr lang="bn-IN" sz="4000" dirty="0" smtClean="0"/>
              <a:t>স্বাভাবিক সংখ্যা এবং </a:t>
            </a:r>
            <a:r>
              <a:rPr lang="en-US" sz="4000" dirty="0" smtClean="0"/>
              <a:t>2&lt;x&lt;7}</a:t>
            </a:r>
            <a:r>
              <a:rPr lang="en-US" sz="4000" dirty="0" smtClean="0">
                <a:latin typeface="Algerian" panose="04020705040A02060702" pitchFamily="82" charset="0"/>
              </a:rPr>
              <a:t>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807766" y="1046634"/>
            <a:ext cx="76862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ক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97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043" y="1183260"/>
            <a:ext cx="267693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ভেনচিত্র হতে, </a:t>
            </a:r>
          </a:p>
          <a:p>
            <a:r>
              <a:rPr lang="en-US" sz="3600" dirty="0" smtClean="0"/>
              <a:t>A = { 3,4,5,6}</a:t>
            </a:r>
          </a:p>
          <a:p>
            <a:r>
              <a:rPr lang="en-US" sz="3600" dirty="0" smtClean="0"/>
              <a:t>B = { 4,5,8,9}</a:t>
            </a:r>
          </a:p>
          <a:p>
            <a:r>
              <a:rPr lang="bn-IN" sz="3600" dirty="0" smtClean="0"/>
              <a:t>এবং</a:t>
            </a:r>
          </a:p>
          <a:p>
            <a:r>
              <a:rPr lang="en-US" sz="3600" dirty="0" smtClean="0"/>
              <a:t>C = { 5,6,7,8}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929809" y="1737258"/>
            <a:ext cx="5671930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এখানে,</a:t>
            </a:r>
          </a:p>
          <a:p>
            <a:r>
              <a:rPr lang="en-US" sz="3600" dirty="0" smtClean="0"/>
              <a:t>A n B = { 3,4,5,6} n { 5,6,7,8}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= {5,6}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916555" y="3861571"/>
            <a:ext cx="5618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u B = { 3,4,5,6 } u { 4,5,8,9}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= { 3,4,5,6,8,9}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347792" y="972067"/>
            <a:ext cx="74212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/>
              <a:t> </a:t>
            </a:r>
            <a:r>
              <a:rPr lang="bn-IN" sz="4000" dirty="0" smtClean="0"/>
              <a:t>খ </a:t>
            </a:r>
            <a:endParaRPr lang="en-US" sz="40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46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803</Words>
  <Application>Microsoft Office PowerPoint</Application>
  <PresentationFormat>Widescreen</PresentationFormat>
  <Paragraphs>400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Algerian</vt:lpstr>
      <vt:lpstr>Arial</vt:lpstr>
      <vt:lpstr>Calibri</vt:lpstr>
      <vt:lpstr>Calibri Light</vt:lpstr>
      <vt:lpstr>NikoshBAN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User</dc:creator>
  <cp:lastModifiedBy>User</cp:lastModifiedBy>
  <cp:revision>32</cp:revision>
  <dcterms:created xsi:type="dcterms:W3CDTF">2020-11-06T13:38:07Z</dcterms:created>
  <dcterms:modified xsi:type="dcterms:W3CDTF">2020-11-07T12:55:14Z</dcterms:modified>
</cp:coreProperties>
</file>