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388" r:id="rId2"/>
    <p:sldId id="314" r:id="rId3"/>
    <p:sldId id="432" r:id="rId4"/>
    <p:sldId id="391" r:id="rId5"/>
    <p:sldId id="433" r:id="rId6"/>
    <p:sldId id="434" r:id="rId7"/>
    <p:sldId id="447" r:id="rId8"/>
    <p:sldId id="400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30" r:id="rId21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92" y="-14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r>
              <a:rPr lang="bn-BD" baseline="0" dirty="0" smtClean="0">
                <a:latin typeface="+mn-lt"/>
                <a:cs typeface="+mn-cs"/>
              </a:rPr>
              <a:t>উল্লেখ্য, স্বাগতম স্লাইডেই পাঠের বিষয় ফুটে ওঠে এমন চিত্র ব্যবহার করা যেতে পারে।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72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 </a:t>
            </a:r>
            <a:r>
              <a:rPr lang="bn-IN" baseline="0" dirty="0" smtClean="0"/>
              <a:t>কাজ দিয়ে শিক্ষার্থীরা তা খাতায় লিখছে কিনা তা তদারকি করলে ভাল হয়।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C974-DCCC-4281-95A1-AAA5147A42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80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পুর্ববর্তী</a:t>
            </a:r>
            <a:r>
              <a:rPr lang="bn-BD" baseline="0" dirty="0" smtClean="0"/>
              <a:t> দিনের দেখানো ছকটি অধিকতর সহজবোধ্য করার জন্য এখানে আবারো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50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স্লাইডে</a:t>
            </a:r>
            <a:r>
              <a:rPr lang="bn-BD" baseline="0" dirty="0" smtClean="0"/>
              <a:t> দেয়া ছবিতে ক্লিক করলেই ভাষা সম্পর্কিত মতামত প্রদর্শিত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8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স্লাইডে</a:t>
            </a:r>
            <a:r>
              <a:rPr lang="bn-BD" baseline="0" dirty="0" smtClean="0"/>
              <a:t> দেয়া ছবিতে ক্লিক করলেই ভাষা সম্পর্কিত মতামত প্রদর্শিত হবে।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95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দলীয়</a:t>
            </a:r>
            <a:r>
              <a:rPr lang="bn-IN" baseline="0" dirty="0" smtClean="0"/>
              <a:t> কাজ দিয়ে শিক্ষার্থীরা তা খাতায় লিখছে কিনা তা তদারকি করলে ভাল হয়।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00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</a:t>
            </a:r>
            <a:endParaRPr lang="en-US" dirty="0" smtClean="0"/>
          </a:p>
          <a:p>
            <a:r>
              <a:rPr lang="bn-BD" dirty="0" smtClean="0"/>
              <a:t>তিনটি</a:t>
            </a:r>
            <a:r>
              <a:rPr lang="bn-BD" baseline="0" dirty="0" smtClean="0"/>
              <a:t> , ১২০০ অব্দ থেকে খ্রিস্টপূর্ব ৮০০ অব্দ, অপভ্রংশ, (বাংলা,হিন্দি,গুজরাটি,মারাঠি,পাঞ্জাবি)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72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 করে সঠিক উত্তর নির্দেশ করবেন। এই স্লাইডটিতে অ্যাকশন বাটনের ব্যবহার করা হয়েছে। প্রতিটি উত্তরে মাউস ক্লিক করলেই “ আবার চেষ্টা কর/ উত্তর সঠিক হয়েছে” অডিওটি শুনতে পাবেন।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34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30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উল্লেখ্য ধন্যবাদের ক্ষেত্রে পাঠ শেষে যে ধরণের শিখনফল  অর্জিত হল তার ভিত্তিতে চিত্রটি দিলে ভাল হয়</a:t>
            </a:r>
            <a:r>
              <a:rPr lang="bn-BD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2516-77F0-40E8-8A7E-15B75B74C3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প্রশ্নোত্তরের</a:t>
            </a:r>
            <a:r>
              <a:rPr lang="bn-BD" baseline="0" dirty="0" smtClean="0"/>
              <a:t> মাধ্যমে পাঠ শিরোনাম বের করতে হবে।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6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খাতায় লিখে নিতে বলবেন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শিক্ষকের</a:t>
            </a:r>
            <a:r>
              <a:rPr lang="bn-BD" baseline="0" dirty="0" smtClean="0"/>
              <a:t> জন্য শিখনফল , শিক্ষার্থীদের নাও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3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9600" b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b="0" baseline="0" dirty="0" smtClean="0"/>
              <a:t> এর </a:t>
            </a:r>
            <a:r>
              <a:rPr lang="bn-IN" baseline="0" dirty="0" smtClean="0"/>
              <a:t>সময় শিক্ষার্থীদের পাঠ্য বইয়ের সংগে মিলিয়ে নিতে বলব।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6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নিজেরা সরবে পাঠ করবেন</a:t>
            </a:r>
            <a:r>
              <a:rPr lang="bn-BD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49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21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একক </a:t>
            </a:r>
            <a:r>
              <a:rPr lang="bn-IN" baseline="0" dirty="0" smtClean="0"/>
              <a:t>কাজ দিয়ে শিক্ষার্থীরা তা খাতায় লিখছে কিনা তা তদারকি করলে ভাল হয়।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2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দুই পাশে উপাদান</a:t>
            </a:r>
            <a:r>
              <a:rPr lang="bn-BD" baseline="0" dirty="0" smtClean="0"/>
              <a:t>গুলো দেখানোর পর প্রশ্ন করব এগুলো কিসের উপাদান? এরপর জড় ও জীব প্রকৃতিকে আলাদা দেখিয়ে দলীয় কাজ দিব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C974-DCCC-4281-95A1-AAA5147A42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ACF1CAE2-0819-40AE-9A0B-C033367F029E}" type="datetime1">
              <a:rPr lang="en-US" smtClean="0"/>
              <a:t>06-Nov-20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bn-BD" smtClean="0"/>
              <a:t>মিজানুর-গাইবান্ধা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4109EB5B-8BDE-45FD-8DFF-BD6EF784840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8199"/>
          <a:stretch/>
        </p:blipFill>
        <p:spPr>
          <a:xfrm>
            <a:off x="0" y="0"/>
            <a:ext cx="14630400" cy="8229600"/>
          </a:xfrm>
          <a:prstGeom prst="frame">
            <a:avLst>
              <a:gd name="adj1" fmla="val 1882"/>
            </a:avLst>
          </a:prstGeom>
        </p:spPr>
      </p:pic>
    </p:spTree>
    <p:extLst>
      <p:ext uri="{BB962C8B-B14F-4D97-AF65-F5344CB8AC3E}">
        <p14:creationId xmlns:p14="http://schemas.microsoft.com/office/powerpoint/2010/main" val="72973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../slides/slide2.xml"/><Relationship Id="rId3" Type="http://schemas.openxmlformats.org/officeDocument/2006/relationships/theme" Target="../theme/theme1.xml"/><Relationship Id="rId7" Type="http://schemas.openxmlformats.org/officeDocument/2006/relationships/image" Target="../media/image6.jfif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-1143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" y="3832223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813" y="3872168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29" y="1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91" y="-12438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729614" y="6992526"/>
            <a:ext cx="438912" cy="43891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403698" y="7004483"/>
            <a:ext cx="438912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sp>
        <p:nvSpPr>
          <p:cNvPr id="23" name="Action Button: Home 22">
            <a:hlinkClick r:id="rId13" action="ppaction://hlinksldjump" highlightClick="1"/>
          </p:cNvPr>
          <p:cNvSpPr/>
          <p:nvPr userDrawn="1"/>
        </p:nvSpPr>
        <p:spPr>
          <a:xfrm>
            <a:off x="6907229" y="7028922"/>
            <a:ext cx="548640" cy="438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360301"/>
            <a:ext cx="12618720" cy="750899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38711" y="2473469"/>
            <a:ext cx="11589322" cy="520758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02813" y="2404613"/>
            <a:ext cx="2605211" cy="1463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7900" dirty="0">
                <a:latin typeface="NikoshBAN" pitchFamily="2" charset="0"/>
                <a:cs typeface="NikoshBAN" pitchFamily="2" charset="0"/>
              </a:rPr>
              <a:t>যীশু 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17140" y="3825636"/>
            <a:ext cx="2605211" cy="1463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7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পাণিনি </a:t>
            </a:r>
            <a:endParaRPr lang="en-US" sz="7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0775" y="5130593"/>
            <a:ext cx="2605211" cy="146304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bn-IN" sz="7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  </a:t>
            </a:r>
            <a:endParaRPr lang="en-US" sz="7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686" y="2246340"/>
            <a:ext cx="3856188" cy="22682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82" y="654149"/>
            <a:ext cx="3856187" cy="1954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vlc-record-2015-06-18-19h59m32s-Time Lapse - Tomato Plant HD - YouTube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4320" y="4533289"/>
            <a:ext cx="3856188" cy="1922894"/>
          </a:xfrm>
          <a:prstGeom prst="rect">
            <a:avLst/>
          </a:prstGeom>
        </p:spPr>
      </p:pic>
      <p:sp>
        <p:nvSpPr>
          <p:cNvPr id="15" name="Vertical Scroll 14"/>
          <p:cNvSpPr/>
          <p:nvPr/>
        </p:nvSpPr>
        <p:spPr>
          <a:xfrm>
            <a:off x="7677590" y="173189"/>
            <a:ext cx="3404921" cy="82296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 defTabSz="2613660">
              <a:lnSpc>
                <a:spcPct val="90000"/>
              </a:lnSpc>
              <a:spcAft>
                <a:spcPct val="35000"/>
              </a:spcAft>
              <a:defRPr/>
            </a:pP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54286" y="6528778"/>
            <a:ext cx="10972800" cy="118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bn-BD" sz="3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ভালোভাবে দেখে  শব্দসমূহ দিয়ে তিনটি বাক্যের একটি অনুচ্ছেদ লেখ।</a:t>
            </a:r>
            <a:endParaRPr lang="en-US" sz="3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3" grpId="0" animBg="1"/>
      <p:bldP spid="6" grpId="0" animBg="1"/>
      <p:bldP spid="11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2324" y="2297311"/>
            <a:ext cx="4623996" cy="195745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IN" sz="43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ভারতীয় আর্যভাষা </a:t>
            </a:r>
          </a:p>
          <a:p>
            <a:pPr algn="ctr"/>
            <a:r>
              <a:rPr lang="bn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 ১২০০অব্দ</a:t>
            </a:r>
            <a:r>
              <a:rPr lang="bn-BD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 ৮০০অব্দ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2325" y="4731226"/>
            <a:ext cx="4891940" cy="849463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বৈদিক বা বৈদিক সংস্কৃত </a:t>
            </a:r>
            <a:endParaRPr lang="en-US" sz="4800" b="1" dirty="0"/>
          </a:p>
        </p:txBody>
      </p:sp>
      <p:sp>
        <p:nvSpPr>
          <p:cNvPr id="18" name="Down Arrow 17"/>
          <p:cNvSpPr/>
          <p:nvPr/>
        </p:nvSpPr>
        <p:spPr>
          <a:xfrm>
            <a:off x="12331291" y="1808439"/>
            <a:ext cx="604019" cy="42032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14265" y="191957"/>
            <a:ext cx="5218456" cy="1107996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r>
              <a:rPr lang="bn-IN" sz="65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ভারতীয় আর্যভাষা</a:t>
            </a:r>
            <a:endParaRPr lang="en-US" sz="6500" b="1" dirty="0"/>
          </a:p>
        </p:txBody>
      </p:sp>
      <p:sp>
        <p:nvSpPr>
          <p:cNvPr id="6" name="Half Frame 5"/>
          <p:cNvSpPr/>
          <p:nvPr/>
        </p:nvSpPr>
        <p:spPr>
          <a:xfrm rot="5400000">
            <a:off x="3617466" y="2803489"/>
            <a:ext cx="1015540" cy="7014101"/>
          </a:xfrm>
          <a:prstGeom prst="halfFrame">
            <a:avLst>
              <a:gd name="adj1" fmla="val 7043"/>
              <a:gd name="adj2" fmla="val 511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Half Frame 26"/>
          <p:cNvSpPr/>
          <p:nvPr/>
        </p:nvSpPr>
        <p:spPr>
          <a:xfrm>
            <a:off x="7632287" y="5815028"/>
            <a:ext cx="6344294" cy="1032925"/>
          </a:xfrm>
          <a:prstGeom prst="halfFrame">
            <a:avLst>
              <a:gd name="adj1" fmla="val 7043"/>
              <a:gd name="adj2" fmla="val 511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95902" y="2296984"/>
            <a:ext cx="4499771" cy="195745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IN" sz="4300" b="1" dirty="0">
                <a:latin typeface="NikoshBAN" panose="02000000000000000000" pitchFamily="2" charset="0"/>
                <a:cs typeface="NikoshBAN" panose="02000000000000000000" pitchFamily="2" charset="0"/>
              </a:rPr>
              <a:t>মধ্যভারতীয় আর্যভাষা </a:t>
            </a:r>
          </a:p>
          <a:p>
            <a:pPr algn="ctr"/>
            <a:r>
              <a:rPr lang="bn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 ৪৫০অব্দ - ১০০০ খ্রিষ্টাব্দ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938085" y="2344004"/>
            <a:ext cx="4532296" cy="173586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r>
              <a:rPr lang="bn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আধুনিক ভারতীয় আর্যভাষা </a:t>
            </a:r>
          </a:p>
          <a:p>
            <a:r>
              <a:rPr lang="bn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১০০০ খ্রিষ্টাব্দের  পর থেকে</a:t>
            </a:r>
          </a:p>
          <a:p>
            <a:r>
              <a:rPr lang="bn-IN" sz="2900" b="1" dirty="0">
                <a:latin typeface="NikoshBAN" panose="02000000000000000000" pitchFamily="2" charset="0"/>
                <a:cs typeface="NikoshBAN" panose="02000000000000000000" pitchFamily="2" charset="0"/>
              </a:rPr>
              <a:t>(অপভ্রংশ,বাংলা,হিন্দি,মারাঠি,পাঞ্জাবি</a:t>
            </a:r>
            <a:r>
              <a:rPr lang="bn-IN" sz="2900" b="1" dirty="0"/>
              <a:t>)</a:t>
            </a:r>
            <a:endParaRPr lang="bn-IN" sz="2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05878" y="1793485"/>
            <a:ext cx="104798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7287975" y="1802178"/>
            <a:ext cx="604019" cy="435802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179495" y="1808971"/>
            <a:ext cx="604019" cy="47285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7315201" y="1328079"/>
            <a:ext cx="604019" cy="435802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88250" y="4657360"/>
            <a:ext cx="3648074" cy="997196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r>
              <a:rPr lang="bn-IN" sz="58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5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8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5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 </a:t>
            </a:r>
            <a:endParaRPr lang="en-US" sz="5800" b="1" dirty="0"/>
          </a:p>
        </p:txBody>
      </p:sp>
      <p:sp>
        <p:nvSpPr>
          <p:cNvPr id="24" name="Rectangle 23"/>
          <p:cNvSpPr/>
          <p:nvPr/>
        </p:nvSpPr>
        <p:spPr>
          <a:xfrm>
            <a:off x="10898842" y="4614942"/>
            <a:ext cx="3077740" cy="997196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r>
              <a:rPr lang="bn-BD" sz="5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8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অপভ্রংশ  </a:t>
            </a:r>
            <a:endParaRPr lang="en-US" sz="5800" b="1" dirty="0"/>
          </a:p>
        </p:txBody>
      </p:sp>
      <p:sp>
        <p:nvSpPr>
          <p:cNvPr id="28" name="Down Arrow 27"/>
          <p:cNvSpPr/>
          <p:nvPr/>
        </p:nvSpPr>
        <p:spPr>
          <a:xfrm>
            <a:off x="2316704" y="4228727"/>
            <a:ext cx="604019" cy="47285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315199" y="4284852"/>
            <a:ext cx="604019" cy="330089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12135701" y="4123968"/>
            <a:ext cx="604019" cy="47285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1" y="6771114"/>
            <a:ext cx="604019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5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57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6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18" grpId="0" animBg="1"/>
      <p:bldP spid="25" grpId="0" animBg="1"/>
      <p:bldP spid="6" grpId="0" animBg="1"/>
      <p:bldP spid="27" grpId="0" animBg="1"/>
      <p:bldP spid="17" grpId="0" animBg="1"/>
      <p:bldP spid="23" grpId="0" animBg="1"/>
      <p:bldP spid="29" grpId="0" animBg="1"/>
      <p:bldP spid="31" grpId="0" animBg="1"/>
      <p:bldP spid="32" grpId="0" animBg="1"/>
      <p:bldP spid="22" grpId="0" animBg="1"/>
      <p:bldP spid="24" grpId="0" animBg="1"/>
      <p:bldP spid="28" grpId="0" animBg="1"/>
      <p:bldP spid="30" grpId="0" animBg="1"/>
      <p:bldP spid="33" grpId="0" animBg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0388" y="309767"/>
            <a:ext cx="6083546" cy="18835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115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115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755" y="3922527"/>
            <a:ext cx="11801215" cy="2326790"/>
          </a:xfrm>
          <a:prstGeom prst="rect">
            <a:avLst/>
          </a:prstGeom>
          <a:gradFill>
            <a:gsLst>
              <a:gs pos="55000">
                <a:schemeClr val="accent2">
                  <a:lumMod val="40000"/>
                  <a:lumOff val="60000"/>
                </a:schemeClr>
              </a:gs>
              <a:gs pos="72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আর্যভাষার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সময়কাল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180150"/>
            <a:ext cx="14248262" cy="71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7" y="273604"/>
            <a:ext cx="3458345" cy="3636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30" y="83682"/>
            <a:ext cx="10230362" cy="76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268569" y="309093"/>
            <a:ext cx="13057353" cy="7318528"/>
            <a:chOff x="304614" y="128789"/>
            <a:chExt cx="10401618" cy="62631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38"/>
            <a:stretch/>
          </p:blipFill>
          <p:spPr>
            <a:xfrm>
              <a:off x="1833349" y="128789"/>
              <a:ext cx="8525302" cy="41787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36227" y="4651812"/>
              <a:ext cx="1578535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900" dirty="0">
                  <a:latin typeface="NikoshBAN" panose="02000000000000000000" pitchFamily="2" charset="0"/>
                  <a:cs typeface="NikoshBAN" panose="02000000000000000000" pitchFamily="2" charset="0"/>
                </a:rPr>
                <a:t>গৌড়ী অপভ্রংশ </a:t>
              </a:r>
              <a:endParaRPr lang="en-US" sz="2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93727" y="4307588"/>
              <a:ext cx="565952" cy="52678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bn-IN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পূর্ব </a:t>
              </a:r>
              <a:endParaRPr lang="en-US" sz="3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769112" y="4338365"/>
              <a:ext cx="812408" cy="4609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bn-IN" sz="29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পশ্চিম </a:t>
              </a:r>
              <a:endParaRPr lang="en-US" sz="29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80129" y="4651812"/>
              <a:ext cx="882641" cy="4609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bn-IN" sz="29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মৈথিলী </a:t>
              </a:r>
              <a:endParaRPr lang="en-US" sz="29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42349" y="4686471"/>
              <a:ext cx="763883" cy="4609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bn-IN" sz="29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মাগধী </a:t>
              </a:r>
              <a:endParaRPr lang="en-US" sz="29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3185" y="4683932"/>
              <a:ext cx="925793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900" dirty="0">
                  <a:latin typeface="NikoshBAN" panose="02000000000000000000" pitchFamily="2" charset="0"/>
                  <a:cs typeface="NikoshBAN" panose="02000000000000000000" pitchFamily="2" charset="0"/>
                </a:rPr>
                <a:t>উড়িয়া </a:t>
              </a:r>
              <a:endParaRPr lang="en-US" sz="2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9368" y="5340845"/>
              <a:ext cx="1380803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900" dirty="0">
                  <a:latin typeface="NikoshBAN" panose="02000000000000000000" pitchFamily="2" charset="0"/>
                  <a:cs typeface="NikoshBAN" panose="02000000000000000000" pitchFamily="2" charset="0"/>
                </a:rPr>
                <a:t>বঙ্গ অসমিয়া </a:t>
              </a:r>
              <a:endParaRPr lang="en-US" sz="2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586" y="5930269"/>
              <a:ext cx="1040955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900" dirty="0">
                  <a:latin typeface="NikoshBAN" panose="02000000000000000000" pitchFamily="2" charset="0"/>
                  <a:cs typeface="NikoshBAN" panose="02000000000000000000" pitchFamily="2" charset="0"/>
                </a:rPr>
                <a:t>অসমিয়া </a:t>
              </a:r>
              <a:endParaRPr lang="en-US" sz="2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4614" y="5930269"/>
              <a:ext cx="905113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9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  </a:t>
              </a:r>
              <a:endParaRPr lang="en-US" sz="2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8" name="Curved Connector 27"/>
            <p:cNvCxnSpPr>
              <a:stCxn id="18" idx="3"/>
              <a:endCxn id="22" idx="1"/>
            </p:cNvCxnSpPr>
            <p:nvPr/>
          </p:nvCxnSpPr>
          <p:spPr>
            <a:xfrm>
              <a:off x="3059679" y="4570981"/>
              <a:ext cx="713506" cy="34378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5400000">
              <a:off x="582319" y="5630382"/>
              <a:ext cx="336956" cy="202553"/>
            </a:xfrm>
            <a:prstGeom prst="curvedConnector3">
              <a:avLst>
                <a:gd name="adj1" fmla="val -22620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>
              <a:off x="2314762" y="5561080"/>
              <a:ext cx="660378" cy="345567"/>
            </a:xfrm>
            <a:prstGeom prst="curvedConnector3">
              <a:avLst>
                <a:gd name="adj1" fmla="val 40249"/>
              </a:avLst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18" idx="1"/>
            </p:cNvCxnSpPr>
            <p:nvPr/>
          </p:nvCxnSpPr>
          <p:spPr>
            <a:xfrm rot="10800000" flipV="1">
              <a:off x="1490048" y="4570980"/>
              <a:ext cx="1003680" cy="11819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4" y="185140"/>
            <a:ext cx="3241723" cy="3573912"/>
          </a:xfrm>
          <a:prstGeom prst="round2DiagRect">
            <a:avLst>
              <a:gd name="adj1" fmla="val 16667"/>
              <a:gd name="adj2" fmla="val 572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5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18066" y="302263"/>
            <a:ext cx="4875569" cy="1735860"/>
          </a:xfrm>
          <a:prstGeom prst="rect">
            <a:avLst/>
          </a:prstGeom>
          <a:gradFill>
            <a:gsLst>
              <a:gs pos="31000">
                <a:schemeClr val="accent1">
                  <a:lumMod val="40000"/>
                  <a:lumOff val="60000"/>
                </a:schemeClr>
              </a:gs>
              <a:gs pos="30000">
                <a:schemeClr val="accent2">
                  <a:lumMod val="45000"/>
                  <a:lumOff val="55000"/>
                </a:schemeClr>
              </a:gs>
              <a:gs pos="47000">
                <a:schemeClr val="accent2">
                  <a:lumMod val="45000"/>
                  <a:lumOff val="55000"/>
                </a:schemeClr>
              </a:gs>
              <a:gs pos="100000">
                <a:srgbClr val="FFFF00"/>
              </a:gs>
            </a:gsLst>
            <a:lin ang="8100000" scaled="1"/>
          </a:gradFill>
          <a:ln w="2857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BD" sz="106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106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106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3349" y="3691862"/>
            <a:ext cx="11149370" cy="3102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IN" sz="6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উদ্ভবের ব্যাপারে ডক্টর সুনীতিকুমার</a:t>
            </a:r>
            <a:r>
              <a:rPr lang="bn-BD" sz="6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bn-IN" sz="6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ডক্টর </a:t>
            </a:r>
            <a:r>
              <a:rPr lang="en-US" sz="6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6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শহীদুল্লাহ্</a:t>
            </a:r>
            <a:r>
              <a:rPr lang="en-US" sz="6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r>
              <a:rPr lang="bn-BD" sz="6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6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মত</a:t>
            </a:r>
            <a:r>
              <a:rPr lang="bn-BD" sz="6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বাদের মধ্যে </a:t>
            </a:r>
            <a:r>
              <a:rPr lang="bn-IN" sz="6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bn-BD" sz="6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পার্থক্য দেখাও</a:t>
            </a:r>
            <a:r>
              <a:rPr lang="bn-IN" sz="6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500" dirty="0"/>
          </a:p>
        </p:txBody>
      </p:sp>
    </p:spTree>
    <p:extLst>
      <p:ext uri="{BB962C8B-B14F-4D97-AF65-F5344CB8AC3E}">
        <p14:creationId xmlns:p14="http://schemas.microsoft.com/office/powerpoint/2010/main" val="55296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000" y="1769428"/>
            <a:ext cx="7868903" cy="923329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1028700" indent="-1028700">
              <a:buFont typeface="Wingdings" panose="05000000000000000000" pitchFamily="2" charset="2"/>
              <a:buChar char="q"/>
            </a:pPr>
            <a:r>
              <a:rPr lang="bn-BD" sz="53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 আর্যভাষার স্তর কতটি ? </a:t>
            </a:r>
            <a:endParaRPr lang="en-US" sz="53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001" y="3848760"/>
            <a:ext cx="8360222" cy="923329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822960" indent="-822960">
              <a:buFont typeface="Wingdings" panose="05000000000000000000" pitchFamily="2" charset="2"/>
              <a:buChar char="q"/>
            </a:pPr>
            <a:r>
              <a:rPr lang="bn-BD" sz="53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 ভাষার শেষ স্তরের নাম কী ? </a:t>
            </a:r>
            <a:endParaRPr lang="en-US" sz="53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7001" y="5962093"/>
            <a:ext cx="10964215" cy="1735860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822960" indent="-822960">
              <a:buFont typeface="Wingdings" panose="05000000000000000000" pitchFamily="2" charset="2"/>
              <a:buChar char="q"/>
            </a:pPr>
            <a:r>
              <a:rPr lang="bn-BD" sz="53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ডক্টর মুহাম্মদ শহীদুল্লাহর মতে  কোন ভাষা থেকে </a:t>
            </a:r>
          </a:p>
          <a:p>
            <a:r>
              <a:rPr lang="bn-BD" sz="53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বাংলা ভাষার জন্ম হয়েছে ? </a:t>
            </a:r>
            <a:endParaRPr lang="en-US" sz="53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000" y="4906764"/>
            <a:ext cx="9621276" cy="92332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1028700" indent="-1028700">
              <a:buFont typeface="Wingdings" panose="05000000000000000000" pitchFamily="2" charset="2"/>
              <a:buChar char="q"/>
            </a:pPr>
            <a:r>
              <a:rPr lang="bn-BD" sz="5300" dirty="0">
                <a:latin typeface="NikoshBAN" panose="02000000000000000000" pitchFamily="2" charset="0"/>
                <a:cs typeface="NikoshBAN" panose="02000000000000000000" pitchFamily="2" charset="0"/>
              </a:rPr>
              <a:t>আধুনিক ভারতীয় আর্যভাষাগুলো কী কী ? 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5715624" y="274319"/>
            <a:ext cx="3103246" cy="1217296"/>
          </a:xfrm>
          <a:prstGeom prst="doubleWave">
            <a:avLst>
              <a:gd name="adj1" fmla="val 6250"/>
              <a:gd name="adj2" fmla="val -276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bn-BD" sz="79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001" y="2809094"/>
            <a:ext cx="8531870" cy="923329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1028700" indent="-1028700">
              <a:buFont typeface="Wingdings" panose="05000000000000000000" pitchFamily="2" charset="2"/>
              <a:buChar char="q"/>
            </a:pPr>
            <a:r>
              <a:rPr lang="bn-BD" sz="53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বৈদিক ভাষার সময়কাল উল্লেখ কর। </a:t>
            </a:r>
            <a:endParaRPr lang="en-US" sz="53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3" grpId="0"/>
      <p:bldP spid="8" grpId="0"/>
      <p:bldP spid="3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313646" y="4969886"/>
            <a:ext cx="8747329" cy="188359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1028700" indent="-1028700">
              <a:buAutoNum type="romanLcPeriod"/>
            </a:pPr>
            <a:r>
              <a:rPr lang="bn-IN" sz="3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 ভাষা </a:t>
            </a:r>
          </a:p>
          <a:p>
            <a:pPr marL="1028700" indent="-1028700">
              <a:buAutoNum type="romanLcPeriod"/>
            </a:pPr>
            <a:r>
              <a:rPr lang="bn-IN" sz="3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কথ্য ভাষা </a:t>
            </a:r>
          </a:p>
          <a:p>
            <a:pPr marL="1028700" indent="-1028700">
              <a:buAutoNum type="romanLcPeriod"/>
            </a:pPr>
            <a:r>
              <a:rPr lang="bn-IN" sz="3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লেখ্য ভাষা </a:t>
            </a:r>
            <a:endParaRPr lang="en-US" sz="3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60975" y="7333492"/>
            <a:ext cx="1700003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29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957045" y="7329913"/>
            <a:ext cx="1711927" cy="55399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29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18267" y="7353334"/>
            <a:ext cx="1711928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29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9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873110" y="7347140"/>
            <a:ext cx="2026644" cy="5539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29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710059" y="5040590"/>
            <a:ext cx="3667667" cy="7755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43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43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89925" y="120893"/>
            <a:ext cx="8496508" cy="701730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bn-IN" sz="38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অ্যাকশন বাটন ব্যবহার করে নিচের প্রশ্ন দুটির উত্তর দাও   </a:t>
            </a:r>
            <a:endParaRPr lang="en-US" sz="3800" b="1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2133" y="4332162"/>
            <a:ext cx="4705519" cy="7755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 marL="548640" indent="-548640">
              <a:buFont typeface="Wingdings" panose="05000000000000000000" pitchFamily="2" charset="2"/>
              <a:buChar char="v"/>
            </a:pPr>
            <a:r>
              <a:rPr lang="bn-IN" sz="43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 আর্যভাষা হল- </a:t>
            </a:r>
            <a:endParaRPr lang="en-US" sz="430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398611" y="6158404"/>
            <a:ext cx="3097138" cy="77559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43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43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9701" y="1285644"/>
            <a:ext cx="11099263" cy="188359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1028700" indent="-1028700">
              <a:buAutoNum type="romanLcPeriod"/>
            </a:pPr>
            <a:r>
              <a:rPr lang="bn-IN" sz="3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বাংলা ভাষার ব্যাকরণ রচনা করেন </a:t>
            </a:r>
          </a:p>
          <a:p>
            <a:pPr marL="1028700" indent="-1028700">
              <a:buAutoNum type="romanLcPeriod"/>
            </a:pPr>
            <a:r>
              <a:rPr lang="bn-IN" sz="3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 ভাষা তার হাতেই চুড়ান্তভাবে বিধিবদ্ধ হয় </a:t>
            </a:r>
          </a:p>
          <a:p>
            <a:pPr marL="1028700" indent="-1028700">
              <a:buAutoNum type="romanLcPeriod"/>
            </a:pPr>
            <a:r>
              <a:rPr lang="bn-IN" sz="3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তিনি ব্যাকরণবিদ হিসেবে খ্যাতি অর্জন করেন। </a:t>
            </a:r>
            <a:endParaRPr lang="en-US" sz="3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0975" y="3695662"/>
            <a:ext cx="1700003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29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57045" y="3692083"/>
            <a:ext cx="1711927" cy="55399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29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8267" y="3715504"/>
            <a:ext cx="1711928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29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9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73111" y="3709310"/>
            <a:ext cx="2393497" cy="5539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29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9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r>
              <a:rPr lang="bn-BD" sz="2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0330" y="654063"/>
            <a:ext cx="5180648" cy="7755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 marL="548640" indent="-548640">
              <a:buFont typeface="Wingdings" panose="05000000000000000000" pitchFamily="2" charset="2"/>
              <a:buChar char="v"/>
            </a:pPr>
            <a:r>
              <a:rPr lang="bn-IN" sz="43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পাণিনি সম্পর্কে বলা যায় -</a:t>
            </a:r>
            <a:endParaRPr lang="en-US" sz="43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9703" y="3023395"/>
            <a:ext cx="4174604" cy="701730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 marL="548640" indent="-548640">
              <a:buFont typeface="Wingdings" panose="05000000000000000000" pitchFamily="2" charset="2"/>
              <a:buChar char="§"/>
            </a:pPr>
            <a:r>
              <a:rPr lang="bn-IN" sz="3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8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38960" y="6718485"/>
            <a:ext cx="4174604" cy="701730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 marL="548640" indent="-548640">
              <a:buFont typeface="Wingdings" panose="05000000000000000000" pitchFamily="2" charset="2"/>
              <a:buChar char="§"/>
            </a:pPr>
            <a:r>
              <a:rPr lang="bn-IN" sz="3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8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3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9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1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7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53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build="allAtOnce"/>
      <p:bldP spid="67" grpId="0" build="allAtOnce" animBg="1"/>
      <p:bldP spid="68" grpId="0" build="allAtOnce" animBg="1"/>
      <p:bldP spid="69" grpId="0" build="allAtOnce" animBg="1"/>
      <p:bldP spid="70" grpId="0" build="allAtOnce" animBg="1"/>
      <p:bldP spid="72" grpId="0" build="allAtOnce" animBg="1"/>
      <p:bldP spid="72" grpId="1" build="allAtOnce" animBg="1"/>
      <p:bldP spid="22" grpId="0" build="allAtOnce"/>
      <p:bldP spid="24" grpId="0" build="allAtOnce"/>
      <p:bldP spid="62" grpId="0" build="allAtOnce" animBg="1"/>
      <p:bldP spid="62" grpId="1" build="allAtOnce" animBg="1"/>
      <p:bldP spid="62" grpId="2" build="allAtOnce" animBg="1"/>
      <p:bldP spid="62" grpId="3" build="allAtOnce" animBg="1"/>
      <p:bldP spid="62" grpId="4" build="allAtOnce" animBg="1"/>
      <p:bldP spid="62" grpId="5" build="allAtOnce" animBg="1"/>
      <p:bldP spid="17" grpId="0" build="allAtOnce"/>
      <p:bldP spid="18" grpId="0" build="allAtOnce" animBg="1"/>
      <p:bldP spid="19" grpId="0" build="allAtOnce" animBg="1"/>
      <p:bldP spid="20" grpId="0" build="allAtOnce" animBg="1"/>
      <p:bldP spid="25" grpId="0" build="allAtOnce" animBg="1"/>
      <p:bldP spid="26" grpId="0" build="allAtOnce"/>
      <p:bldP spid="21" grpId="0" build="allAtOnce"/>
      <p:bldP spid="2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68729" y="578165"/>
            <a:ext cx="4689042" cy="1588127"/>
          </a:xfrm>
          <a:prstGeom prst="rect">
            <a:avLst/>
          </a:prstGeom>
          <a:gradFill flip="none" rotWithShape="1">
            <a:gsLst>
              <a:gs pos="43000">
                <a:schemeClr val="accent4">
                  <a:lumMod val="20000"/>
                  <a:lumOff val="8000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BD" sz="96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96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96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064" y="3054896"/>
            <a:ext cx="13595633" cy="3767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7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প্রচলিত বাংলা ভাষা বিবর্তিত  হয়ে নতুন ভাষা জন্মের সম্ভাবনা আছে কি?- ব্যাখ্যা কর।  </a:t>
            </a:r>
            <a:r>
              <a:rPr lang="bn-IN" sz="7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621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7486650" y="3589019"/>
            <a:ext cx="6343650" cy="3421381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just"/>
            <a:r>
              <a:rPr lang="bn-BD" sz="4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অষ্টম</a:t>
            </a:r>
          </a:p>
          <a:p>
            <a:pPr algn="just"/>
            <a:r>
              <a:rPr lang="bn-BD" sz="4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   : বাংলা ১ম পত্র</a:t>
            </a:r>
          </a:p>
          <a:p>
            <a:pPr algn="just"/>
            <a:r>
              <a:rPr lang="en-US" sz="4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4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দ্য      </a:t>
            </a:r>
            <a:r>
              <a:rPr lang="bn-BD" sz="48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জন্মকথা</a:t>
            </a:r>
            <a:r>
              <a:rPr lang="en-US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	(</a:t>
            </a:r>
            <a:r>
              <a:rPr lang="en-US" sz="4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4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0641" y="704147"/>
            <a:ext cx="3901440" cy="12187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72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05751" y="1047163"/>
            <a:ext cx="2864360" cy="217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76" y="1161358"/>
            <a:ext cx="1858030" cy="2026382"/>
          </a:xfrm>
          <a:prstGeom prst="roundRect">
            <a:avLst>
              <a:gd name="adj" fmla="val 2040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21" y="1781410"/>
            <a:ext cx="1638566" cy="1638566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1261610" y="2992953"/>
            <a:ext cx="5137211" cy="4394160"/>
          </a:xfrm>
          <a:prstGeom prst="horizontalScroll">
            <a:avLst>
              <a:gd name="adj" fmla="val 618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40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552450"/>
            <a:ext cx="11487150" cy="7200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35238" y="2004750"/>
            <a:ext cx="11589322" cy="520758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16600" b="1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6600" b="1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6600" b="1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6600" b="1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bn-BD" sz="16600" b="1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n w="381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tagon 16"/>
          <p:cNvSpPr/>
          <p:nvPr/>
        </p:nvSpPr>
        <p:spPr>
          <a:xfrm flipH="1">
            <a:off x="3926691" y="752611"/>
            <a:ext cx="9898643" cy="1723452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marL="219456" algn="ctr">
              <a:lnSpc>
                <a:spcPct val="90000"/>
              </a:lnSpc>
              <a:defRPr/>
            </a:pPr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প্রাচীন ভারতীয় আর্যভাষার প্রাচীন রূপ </a:t>
            </a:r>
          </a:p>
          <a:p>
            <a:pPr marL="219456" algn="ctr">
              <a:lnSpc>
                <a:spcPct val="90000"/>
              </a:lnSpc>
              <a:defRPr/>
            </a:pPr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 যায় কোন মন্ত্রগুলোতে ? </a:t>
            </a:r>
            <a:endParaRPr lang="en-US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 flipH="1">
            <a:off x="3719956" y="5641348"/>
            <a:ext cx="9898643" cy="1606951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marL="219456" algn="ctr">
              <a:lnSpc>
                <a:spcPct val="90000"/>
              </a:lnSpc>
              <a:defRPr/>
            </a:pP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 নিয়ম বিধিবদ্ধ করে ব্যাকরণবিদরা যে মানসম্পন্ন ভাষা তৈরি করেন তার নাম কী?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3719956" y="3145329"/>
            <a:ext cx="9898643" cy="1662514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marL="219456" algn="ctr">
              <a:lnSpc>
                <a:spcPct val="90000"/>
              </a:lnSpc>
              <a:defRPr/>
            </a:pPr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 সময় সাধারণ মানুষের কাছে কোন </a:t>
            </a:r>
          </a:p>
          <a:p>
            <a:pPr marL="219456" algn="ctr">
              <a:lnSpc>
                <a:spcPct val="90000"/>
              </a:lnSpc>
              <a:defRPr/>
            </a:pPr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 দুর্বোধ্য হয়ে ওঠে ?</a:t>
            </a:r>
            <a:endParaRPr lang="en-US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9" y="2912639"/>
            <a:ext cx="3396806" cy="2331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9" y="457431"/>
            <a:ext cx="3396806" cy="2289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9" y="5477110"/>
            <a:ext cx="3396806" cy="224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entagon 7"/>
          <p:cNvSpPr/>
          <p:nvPr/>
        </p:nvSpPr>
        <p:spPr>
          <a:xfrm flipH="1">
            <a:off x="3926691" y="794728"/>
            <a:ext cx="9898643" cy="1723452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marL="219456" algn="ctr">
              <a:lnSpc>
                <a:spcPct val="90000"/>
              </a:lnSpc>
              <a:defRPr/>
            </a:pPr>
            <a:r>
              <a:rPr lang="bn-IN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ঋগ্বেদের মন্ত্রগুলোতে 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3719955" y="3143877"/>
            <a:ext cx="9898643" cy="1662514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marL="219456" algn="ctr">
              <a:lnSpc>
                <a:spcPct val="90000"/>
              </a:lnSpc>
              <a:defRPr/>
            </a:pPr>
            <a:r>
              <a:rPr lang="bn-IN" sz="79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বেদের ভাষা বা বৈদিক ভাষা</a:t>
            </a:r>
            <a:endParaRPr lang="en-US" sz="79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3719955" y="5641348"/>
            <a:ext cx="9898643" cy="1606951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marL="219456" algn="ctr">
              <a:lnSpc>
                <a:spcPct val="90000"/>
              </a:lnSpc>
              <a:defRPr/>
            </a:pPr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সংস্কৃত অর্থাৎ বিধিবদ্ধ, পরিশীলিত, শুদ্ধ ভাষা</a:t>
            </a:r>
            <a:endParaRPr lang="en-US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1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3237601"/>
            <a:ext cx="5581649" cy="3461458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0248900" y="5249258"/>
            <a:ext cx="3429000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3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611"/>
            <a:ext cx="8562116" cy="686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31771" y="678361"/>
            <a:ext cx="13085652" cy="2234458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bn-IN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</a:t>
            </a:r>
            <a:r>
              <a:rPr lang="bn-IN" sz="115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</a:t>
            </a:r>
            <a:r>
              <a:rPr lang="bn-IN" sz="115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ষা</a:t>
            </a:r>
            <a:r>
              <a:rPr lang="bn-IN" sz="115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bn-IN" sz="115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ন্ম</a:t>
            </a:r>
            <a:r>
              <a:rPr lang="bn-IN" sz="115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115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</a:t>
            </a:r>
            <a:r>
              <a:rPr lang="bn-IN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8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96720" y="1516462"/>
            <a:ext cx="13937010" cy="5862348"/>
          </a:xfrm>
          <a:prstGeom prst="round2DiagRect">
            <a:avLst>
              <a:gd name="adj1" fmla="val 16667"/>
              <a:gd name="adj2" fmla="val 14390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marL="748666" indent="-748666" algn="just">
              <a:defRPr/>
            </a:pPr>
            <a:r>
              <a:rPr lang="bn-BD" sz="5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5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5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8666" indent="-748666" algn="just">
              <a:defRPr/>
            </a:pP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748666" indent="-748666" algn="just">
              <a:defRPr/>
            </a:pP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যিশুর জন্মের আগেই----------বাংলা ভাষার) শুদ্ধ উচ্চারণে পড়তে পারবে।</a:t>
            </a:r>
            <a:endParaRPr lang="bn-IN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8666" indent="-748666" algn="just">
              <a:defRPr/>
            </a:pPr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 করে অনুচ্ছেদ গঠন কর</a:t>
            </a:r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pPr marL="754380" indent="-754380" algn="just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আর্যভাষা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বিভিন্ন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সময়কাল 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54380" indent="-754380" algn="just">
              <a:defRPr/>
            </a:pP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4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উদ্ভব সম্পর্কিত</a:t>
            </a:r>
            <a:r>
              <a:rPr lang="bn-BD" sz="4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বিভিন্ন </a:t>
            </a:r>
            <a:r>
              <a:rPr lang="bn-IN" sz="4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 ব্যাখ্যা করতে পারবে। </a:t>
            </a:r>
            <a:endParaRPr lang="bn-BD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86400" y="731520"/>
            <a:ext cx="3749040" cy="7315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4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5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1663"/>
            <a:ext cx="6457950" cy="181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7" y="1695450"/>
            <a:ext cx="13113143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" y="762000"/>
            <a:ext cx="12403281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7730"/>
            <a:ext cx="13392150" cy="69351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85850" y="841352"/>
            <a:ext cx="2438400" cy="7719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79667" y="1821791"/>
            <a:ext cx="2605211" cy="1463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7900" dirty="0">
                <a:latin typeface="NikoshBAN" pitchFamily="2" charset="0"/>
                <a:cs typeface="NikoshBAN" pitchFamily="2" charset="0"/>
              </a:rPr>
              <a:t>যীশু 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41768" y="4027012"/>
            <a:ext cx="3807616" cy="14630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ব্যাকরণবিদ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89226" y="1650617"/>
            <a:ext cx="3707416" cy="14630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 ধর্মের প্রবর্তক</a:t>
            </a:r>
            <a:endParaRPr lang="en-US" sz="53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9667" y="4077952"/>
            <a:ext cx="2605211" cy="1463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7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পাণিনি </a:t>
            </a:r>
            <a:endParaRPr lang="en-US" sz="7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57082" y="292220"/>
            <a:ext cx="841248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79667" y="6316781"/>
            <a:ext cx="2605211" cy="1463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bn-IN" sz="7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  </a:t>
            </a:r>
            <a:endParaRPr lang="en-US" sz="7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841967" y="6224300"/>
            <a:ext cx="3607216" cy="14630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IN" sz="7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সূচনা  </a:t>
            </a:r>
            <a:endParaRPr lang="en-US" sz="7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28" y="3675343"/>
            <a:ext cx="3856188" cy="22682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30" y="1404871"/>
            <a:ext cx="3856187" cy="1954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vlc-record-2015-06-18-19h59m32s-Time Lapse - Tomato Plant HD - YouTube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45301" y="5943600"/>
            <a:ext cx="3856188" cy="192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63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772</TotalTime>
  <Words>720</Words>
  <Application>Microsoft Office PowerPoint</Application>
  <PresentationFormat>Custom</PresentationFormat>
  <Paragraphs>135</Paragraphs>
  <Slides>20</Slides>
  <Notes>18</Notes>
  <HiddenSlides>10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89</cp:revision>
  <dcterms:created xsi:type="dcterms:W3CDTF">2020-08-14T03:24:31Z</dcterms:created>
  <dcterms:modified xsi:type="dcterms:W3CDTF">2020-11-06T16:55:11Z</dcterms:modified>
</cp:coreProperties>
</file>