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72" r:id="rId10"/>
    <p:sldId id="269" r:id="rId11"/>
    <p:sldId id="270" r:id="rId12"/>
    <p:sldId id="274" r:id="rId13"/>
    <p:sldId id="265" r:id="rId14"/>
    <p:sldId id="275" r:id="rId15"/>
    <p:sldId id="273" r:id="rId16"/>
    <p:sldId id="266" r:id="rId17"/>
    <p:sldId id="267" r:id="rId18"/>
    <p:sldId id="268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F2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73" autoAdjust="0"/>
  </p:normalViewPr>
  <p:slideViewPr>
    <p:cSldViewPr>
      <p:cViewPr>
        <p:scale>
          <a:sx n="71" d="100"/>
          <a:sy n="71" d="100"/>
        </p:scale>
        <p:origin x="-134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0404E-AE1F-41E7-9C65-7260CBB7AC4B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CBA76-8664-4B47-BBC8-F03AB752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10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CBA76-8664-4B47-BBC8-F03AB75285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48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CBA76-8664-4B47-BBC8-F03AB75285F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19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CBA76-8664-4B47-BBC8-F03AB75285F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21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90323" y="304800"/>
            <a:ext cx="8458200" cy="6324600"/>
            <a:chOff x="390323" y="304800"/>
            <a:chExt cx="8458200" cy="63246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323" y="304800"/>
              <a:ext cx="8458200" cy="6324600"/>
            </a:xfrm>
            <a:prstGeom prst="rect">
              <a:avLst/>
            </a:prstGeom>
          </p:spPr>
        </p:pic>
        <p:sp>
          <p:nvSpPr>
            <p:cNvPr id="7" name="Curved Down Ribbon 6"/>
            <p:cNvSpPr/>
            <p:nvPr/>
          </p:nvSpPr>
          <p:spPr>
            <a:xfrm>
              <a:off x="914400" y="304800"/>
              <a:ext cx="7391400" cy="2286000"/>
            </a:xfrm>
            <a:prstGeom prst="ellipseRibbon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11500" dirty="0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স্বাগতম</a:t>
              </a:r>
              <a:endParaRPr lang="en-US" sz="115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808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6-Point Star 1"/>
          <p:cNvSpPr/>
          <p:nvPr/>
        </p:nvSpPr>
        <p:spPr>
          <a:xfrm>
            <a:off x="228600" y="0"/>
            <a:ext cx="8382000" cy="2819400"/>
          </a:xfrm>
          <a:prstGeom prst="star16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জান্নাত লাভের উপায়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3158209"/>
            <a:ext cx="7467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মহান আল্লাহ বলেন “ আর 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ব্যক্তি তার রবের সামনে দণ্ডায়মান হওয়াকে ভয় করবে এবং নিজেকে কুপ্রবৃত্তি থেকে বিরত রাখবে, নিঃসন্দেহে জান্নাতই হবে তার আবাসস্থল।” (সুরা নাযিয়াত, আয়াত ৪০-৪১)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Notched Right Arrow 3"/>
          <p:cNvSpPr/>
          <p:nvPr/>
        </p:nvSpPr>
        <p:spPr>
          <a:xfrm>
            <a:off x="53788" y="3195918"/>
            <a:ext cx="860612" cy="385482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4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3"/>
          <p:cNvSpPr/>
          <p:nvPr/>
        </p:nvSpPr>
        <p:spPr>
          <a:xfrm>
            <a:off x="1636059" y="228600"/>
            <a:ext cx="6076109" cy="1295400"/>
          </a:xfrm>
          <a:prstGeom prst="plaqu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জান্নাত  লাভের আরও উপায়, </a:t>
            </a:r>
            <a:r>
              <a:rPr lang="bn-BD" sz="6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নামাজ,</a:t>
            </a:r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রোযা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965" y="1676400"/>
            <a:ext cx="4715435" cy="5094754"/>
            <a:chOff x="8965" y="1676400"/>
            <a:chExt cx="4715435" cy="509475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1676400"/>
              <a:ext cx="4572000" cy="5094754"/>
            </a:xfrm>
            <a:prstGeom prst="rect">
              <a:avLst/>
            </a:prstGeom>
          </p:spPr>
        </p:pic>
        <p:sp>
          <p:nvSpPr>
            <p:cNvPr id="5" name="Oval 4"/>
            <p:cNvSpPr/>
            <p:nvPr/>
          </p:nvSpPr>
          <p:spPr>
            <a:xfrm>
              <a:off x="8965" y="1676400"/>
              <a:ext cx="1828800" cy="1600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যাকাত</a:t>
              </a:r>
              <a:endPara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876800" y="1676399"/>
            <a:ext cx="4114800" cy="5029201"/>
            <a:chOff x="4876800" y="1676399"/>
            <a:chExt cx="4114800" cy="502920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6800" y="1676400"/>
              <a:ext cx="4114800" cy="5029200"/>
            </a:xfrm>
            <a:prstGeom prst="rect">
              <a:avLst/>
            </a:prstGeom>
          </p:spPr>
        </p:pic>
        <p:sp>
          <p:nvSpPr>
            <p:cNvPr id="7" name="Oval 6"/>
            <p:cNvSpPr/>
            <p:nvPr/>
          </p:nvSpPr>
          <p:spPr>
            <a:xfrm>
              <a:off x="4885765" y="1676399"/>
              <a:ext cx="1676400" cy="143883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হজ</a:t>
              </a:r>
              <a:endPara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557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" y="-27483"/>
            <a:ext cx="373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জাহান্নাম আরবী শব্দ,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71900" y="-27482"/>
            <a:ext cx="51435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জাহান্নাম অর্থ =(</a:t>
            </a:r>
            <a:r>
              <a:rPr lang="bn-BD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আগুনের গর্ত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,             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শাস্তির স্থান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4000" dirty="0"/>
          </a:p>
        </p:txBody>
      </p:sp>
      <p:sp>
        <p:nvSpPr>
          <p:cNvPr id="9" name="Down Arrow Callout 8"/>
          <p:cNvSpPr/>
          <p:nvPr/>
        </p:nvSpPr>
        <p:spPr>
          <a:xfrm>
            <a:off x="977153" y="1219200"/>
            <a:ext cx="7315199" cy="1371600"/>
          </a:xfrm>
          <a:prstGeom prst="downArrowCallou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জাহান্নাম মোট ০৭ টি 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39906" y="2514600"/>
            <a:ext cx="7315199" cy="411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519518" y="2514600"/>
            <a:ext cx="26670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জাহান্নাম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92805" y="2508862"/>
            <a:ext cx="26670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জাহিম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46411" y="3525056"/>
            <a:ext cx="2667000" cy="9144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3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সাকার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12976" y="3505200"/>
            <a:ext cx="2667000" cy="9144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4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সাইর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46411" y="4548615"/>
            <a:ext cx="2667000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5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হুতামাহ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95047" y="4548615"/>
            <a:ext cx="2667000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6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লাযা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16406" y="5562600"/>
            <a:ext cx="2667000" cy="91440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7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হাবিয়া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68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0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জাহান্নামের কঠিন শাস্তিগুলো হচ্ছে -</a:t>
            </a:r>
            <a:endParaRPr lang="en-US" sz="4800" dirty="0">
              <a:solidFill>
                <a:schemeClr val="accent5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83148" y="1475038"/>
            <a:ext cx="6903452" cy="707886"/>
            <a:chOff x="183148" y="1475038"/>
            <a:chExt cx="6903452" cy="707886"/>
          </a:xfrm>
        </p:grpSpPr>
        <p:sp>
          <p:nvSpPr>
            <p:cNvPr id="4" name="Striped Right Arrow 3"/>
            <p:cNvSpPr/>
            <p:nvPr/>
          </p:nvSpPr>
          <p:spPr>
            <a:xfrm>
              <a:off x="183148" y="1664837"/>
              <a:ext cx="664016" cy="328288"/>
            </a:xfrm>
            <a:prstGeom prst="stripedRight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90600" y="1475038"/>
              <a:ext cx="6096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>
                  <a:latin typeface="NikoshBAN" pitchFamily="2" charset="0"/>
                  <a:cs typeface="NikoshBAN" pitchFamily="2" charset="0"/>
                </a:rPr>
                <a:t>জাহান্নাম হলো চির-শাস্তির স্থান ।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87945" y="2182924"/>
            <a:ext cx="9258816" cy="707886"/>
            <a:chOff x="187945" y="2182924"/>
            <a:chExt cx="9258816" cy="707886"/>
          </a:xfrm>
        </p:grpSpPr>
        <p:sp>
          <p:nvSpPr>
            <p:cNvPr id="6" name="Striped Right Arrow 5"/>
            <p:cNvSpPr/>
            <p:nvPr/>
          </p:nvSpPr>
          <p:spPr>
            <a:xfrm>
              <a:off x="187945" y="2350638"/>
              <a:ext cx="664016" cy="320936"/>
            </a:xfrm>
            <a:prstGeom prst="striped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90600" y="2182924"/>
              <a:ext cx="845616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4000" dirty="0">
                  <a:latin typeface="NikoshBAN" pitchFamily="2" charset="0"/>
                  <a:cs typeface="NikoshBAN" pitchFamily="2" charset="0"/>
                </a:rPr>
                <a:t>জাহান্নামের আগুন দুনিয়ার চেয়ে সত্তর গুন বেশি উত্তপ্ত</a:t>
              </a: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।</a:t>
              </a:r>
              <a:endParaRPr lang="en-US" sz="40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70015" y="2890810"/>
            <a:ext cx="7048572" cy="707886"/>
            <a:chOff x="170015" y="2890810"/>
            <a:chExt cx="7048572" cy="707886"/>
          </a:xfrm>
        </p:grpSpPr>
        <p:sp>
          <p:nvSpPr>
            <p:cNvPr id="7" name="Striped Right Arrow 6"/>
            <p:cNvSpPr/>
            <p:nvPr/>
          </p:nvSpPr>
          <p:spPr>
            <a:xfrm>
              <a:off x="170015" y="2960237"/>
              <a:ext cx="654737" cy="307846"/>
            </a:xfrm>
            <a:prstGeom prst="striped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90600" y="2890810"/>
              <a:ext cx="622798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4000" dirty="0">
                  <a:latin typeface="NikoshBAN" pitchFamily="2" charset="0"/>
                  <a:cs typeface="NikoshBAN" pitchFamily="2" charset="0"/>
                </a:rPr>
                <a:t>জাহান্নামে থাকবে বড় বড় সাপ ও বিচ্ছু</a:t>
              </a: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।</a:t>
              </a:r>
              <a:endParaRPr lang="en-US" sz="4000" b="1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70015" y="3493637"/>
            <a:ext cx="8446373" cy="707886"/>
            <a:chOff x="152400" y="3397235"/>
            <a:chExt cx="8446373" cy="707886"/>
          </a:xfrm>
        </p:grpSpPr>
        <p:sp>
          <p:nvSpPr>
            <p:cNvPr id="8" name="Striped Right Arrow 7"/>
            <p:cNvSpPr/>
            <p:nvPr/>
          </p:nvSpPr>
          <p:spPr>
            <a:xfrm>
              <a:off x="152400" y="3493637"/>
              <a:ext cx="664016" cy="332232"/>
            </a:xfrm>
            <a:prstGeom prst="striped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90600" y="3397235"/>
              <a:ext cx="760817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4000" dirty="0">
                  <a:latin typeface="NikoshBAN" pitchFamily="2" charset="0"/>
                  <a:cs typeface="NikoshBAN" pitchFamily="2" charset="0"/>
                </a:rPr>
                <a:t>খাদ্য হিসাবে থাকবে যাক্কুম নামক কাঁটাদার বৃক্ষ</a:t>
              </a: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।</a:t>
              </a:r>
              <a:endParaRPr lang="bn-BD" sz="40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14839" y="4081526"/>
            <a:ext cx="8041043" cy="707886"/>
            <a:chOff x="152400" y="3870693"/>
            <a:chExt cx="8041043" cy="707886"/>
          </a:xfrm>
        </p:grpSpPr>
        <p:sp>
          <p:nvSpPr>
            <p:cNvPr id="9" name="Striped Right Arrow 8"/>
            <p:cNvSpPr/>
            <p:nvPr/>
          </p:nvSpPr>
          <p:spPr>
            <a:xfrm>
              <a:off x="152400" y="4103237"/>
              <a:ext cx="664016" cy="332232"/>
            </a:xfrm>
            <a:prstGeom prst="stripedRightArrow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45946" y="3870693"/>
              <a:ext cx="724749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4000" dirty="0">
                  <a:latin typeface="NikoshBAN" pitchFamily="2" charset="0"/>
                  <a:cs typeface="NikoshBAN" pitchFamily="2" charset="0"/>
                </a:rPr>
                <a:t>পান করতে দেয়া হবে দোযখীদের রক্ত ও পুঁজ</a:t>
              </a: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।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0989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90600"/>
            <a:ext cx="8153400" cy="55781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148679"/>
            <a:ext cx="762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এর চেয়েও বিষধর সাপ থাকবে জাহান্নামে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40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244748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জাহান্নামে এর থেকেও বেশী কাঁটাদ্বার বৃক্ষ হবে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33400" y="1066800"/>
            <a:ext cx="7848600" cy="5334000"/>
            <a:chOff x="533400" y="1066800"/>
            <a:chExt cx="7848600" cy="5334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1066800"/>
              <a:ext cx="7848600" cy="5334000"/>
            </a:xfrm>
            <a:prstGeom prst="rect">
              <a:avLst/>
            </a:prstGeom>
          </p:spPr>
        </p:pic>
        <p:sp>
          <p:nvSpPr>
            <p:cNvPr id="4" name="Oval 3"/>
            <p:cNvSpPr/>
            <p:nvPr/>
          </p:nvSpPr>
          <p:spPr>
            <a:xfrm>
              <a:off x="2743200" y="2514600"/>
              <a:ext cx="3048000" cy="160020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ফনিমনসা</a:t>
              </a:r>
              <a:endPara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553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9714" y="469650"/>
            <a:ext cx="4532086" cy="11079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40352" y="3352800"/>
            <a:ext cx="8775047" cy="646331"/>
            <a:chOff x="140352" y="3352800"/>
            <a:chExt cx="8775047" cy="646331"/>
          </a:xfrm>
        </p:grpSpPr>
        <p:sp>
          <p:nvSpPr>
            <p:cNvPr id="4" name="TextBox 3"/>
            <p:cNvSpPr txBox="1"/>
            <p:nvPr/>
          </p:nvSpPr>
          <p:spPr>
            <a:xfrm>
              <a:off x="629557" y="3352800"/>
              <a:ext cx="82858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      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২ । জাহান্নামের শাস্তি গুলো কী কী বর্ণনা কর । 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Right Arrow 4"/>
            <p:cNvSpPr/>
            <p:nvPr/>
          </p:nvSpPr>
          <p:spPr>
            <a:xfrm>
              <a:off x="140352" y="3433649"/>
              <a:ext cx="978408" cy="484632"/>
            </a:xfrm>
            <a:prstGeom prst="right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40352" y="2479334"/>
            <a:ext cx="8775047" cy="707886"/>
            <a:chOff x="140352" y="2479334"/>
            <a:chExt cx="8775047" cy="707886"/>
          </a:xfrm>
        </p:grpSpPr>
        <p:sp>
          <p:nvSpPr>
            <p:cNvPr id="3" name="TextBox 2"/>
            <p:cNvSpPr txBox="1"/>
            <p:nvPr/>
          </p:nvSpPr>
          <p:spPr>
            <a:xfrm>
              <a:off x="629556" y="2479334"/>
              <a:ext cx="828584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      </a:t>
              </a: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১।জান্নাতের সুখ গুলো কী কী লিখ ।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140352" y="2590961"/>
              <a:ext cx="978408" cy="484632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35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/>
          <p:cNvSpPr/>
          <p:nvPr/>
        </p:nvSpPr>
        <p:spPr>
          <a:xfrm>
            <a:off x="2743200" y="609600"/>
            <a:ext cx="2937062" cy="1066800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48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12194" y="3250585"/>
            <a:ext cx="8008124" cy="707886"/>
            <a:chOff x="12194" y="3250585"/>
            <a:chExt cx="8008124" cy="707886"/>
          </a:xfrm>
        </p:grpSpPr>
        <p:sp>
          <p:nvSpPr>
            <p:cNvPr id="7" name="Pentagon 6"/>
            <p:cNvSpPr/>
            <p:nvPr/>
          </p:nvSpPr>
          <p:spPr>
            <a:xfrm>
              <a:off x="12194" y="3397267"/>
              <a:ext cx="774820" cy="414522"/>
            </a:xfrm>
            <a:prstGeom prst="homePlat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95400" y="3250585"/>
              <a:ext cx="672491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4000" dirty="0">
                  <a:latin typeface="NikoshBAN" pitchFamily="2" charset="0"/>
                  <a:cs typeface="NikoshBAN" pitchFamily="2" charset="0"/>
                </a:rPr>
                <a:t>২। জান্নাতিরা কী ধরনের সুখ ভোগ করবে</a:t>
              </a: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?</a:t>
              </a:r>
              <a:endParaRPr lang="bn-BD" sz="40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1244" y="4070163"/>
            <a:ext cx="6296303" cy="707886"/>
            <a:chOff x="31244" y="4070163"/>
            <a:chExt cx="6296303" cy="707886"/>
          </a:xfrm>
        </p:grpSpPr>
        <p:sp>
          <p:nvSpPr>
            <p:cNvPr id="8" name="Pentagon 7"/>
            <p:cNvSpPr/>
            <p:nvPr/>
          </p:nvSpPr>
          <p:spPr>
            <a:xfrm>
              <a:off x="31244" y="4212463"/>
              <a:ext cx="736720" cy="423285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95400" y="4070163"/>
              <a:ext cx="503214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4000" dirty="0">
                  <a:latin typeface="NikoshBAN" pitchFamily="2" charset="0"/>
                  <a:cs typeface="NikoshBAN" pitchFamily="2" charset="0"/>
                </a:rPr>
                <a:t>৩। জাহান্নামের খাবার কী হবে</a:t>
              </a: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?</a:t>
              </a:r>
              <a:endParaRPr lang="bn-BD" sz="40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4245" y="4814316"/>
            <a:ext cx="6033233" cy="707886"/>
            <a:chOff x="44245" y="4814316"/>
            <a:chExt cx="6033233" cy="707886"/>
          </a:xfrm>
        </p:grpSpPr>
        <p:sp>
          <p:nvSpPr>
            <p:cNvPr id="9" name="Pentagon 8"/>
            <p:cNvSpPr/>
            <p:nvPr/>
          </p:nvSpPr>
          <p:spPr>
            <a:xfrm>
              <a:off x="44245" y="4960998"/>
              <a:ext cx="765855" cy="414522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95400" y="4814316"/>
              <a:ext cx="478207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4000" dirty="0">
                  <a:latin typeface="NikoshBAN" pitchFamily="2" charset="0"/>
                  <a:cs typeface="NikoshBAN" pitchFamily="2" charset="0"/>
                </a:rPr>
                <a:t>৪। জাহান্নামের নামসমুহ লিখ</a:t>
              </a: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।</a:t>
              </a:r>
              <a:endParaRPr lang="en-US" sz="40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1016" y="2466713"/>
            <a:ext cx="4689940" cy="707886"/>
            <a:chOff x="41016" y="2466713"/>
            <a:chExt cx="4689940" cy="707886"/>
          </a:xfrm>
        </p:grpSpPr>
        <p:sp>
          <p:nvSpPr>
            <p:cNvPr id="11" name="Rectangle 10"/>
            <p:cNvSpPr/>
            <p:nvPr/>
          </p:nvSpPr>
          <p:spPr>
            <a:xfrm>
              <a:off x="1295400" y="2466713"/>
              <a:ext cx="343555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4000" dirty="0">
                  <a:latin typeface="NikoshBAN" pitchFamily="2" charset="0"/>
                  <a:cs typeface="NikoshBAN" pitchFamily="2" charset="0"/>
                </a:rPr>
                <a:t> ১। জান্নাত অর্থ কী ?</a:t>
              </a:r>
            </a:p>
          </p:txBody>
        </p:sp>
        <p:sp>
          <p:nvSpPr>
            <p:cNvPr id="16" name="Pentagon 15"/>
            <p:cNvSpPr/>
            <p:nvPr/>
          </p:nvSpPr>
          <p:spPr>
            <a:xfrm>
              <a:off x="41016" y="2613395"/>
              <a:ext cx="762000" cy="414522"/>
            </a:xfrm>
            <a:prstGeom prst="homePlat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798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1638300" y="457200"/>
            <a:ext cx="5715000" cy="1752600"/>
          </a:xfrm>
          <a:prstGeom prst="wedgeEllipse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37338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১। জান্নাত লাভের জন্য আমরা আর কী কী  </a:t>
            </a:r>
          </a:p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কাজ করতে পারি তার একটি বর্ণনা দাও।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55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600" y="286288"/>
            <a:ext cx="8763000" cy="6419312"/>
            <a:chOff x="592718" y="286288"/>
            <a:chExt cx="7941682" cy="559399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836" t="9021"/>
            <a:stretch/>
          </p:blipFill>
          <p:spPr>
            <a:xfrm>
              <a:off x="592718" y="286288"/>
              <a:ext cx="7941682" cy="5593999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1766706" y="966452"/>
              <a:ext cx="5384221" cy="2749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19900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ধন্যবাদ</a:t>
              </a:r>
              <a:endParaRPr lang="en-US" sz="115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987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228601"/>
            <a:ext cx="7315200" cy="16764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8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en-US" sz="8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609600" y="1470212"/>
            <a:ext cx="4724400" cy="457199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tabLst>
                <a:tab pos="515938" algn="l"/>
              </a:tabLst>
            </a:pPr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মোঃ ফরহাদ আলী</a:t>
            </a:r>
          </a:p>
          <a:p>
            <a:pPr marL="0" indent="0" algn="ctr">
              <a:buNone/>
              <a:tabLst>
                <a:tab pos="515938" algn="l"/>
              </a:tabLst>
            </a:pPr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ctr">
              <a:buNone/>
              <a:tabLst>
                <a:tab pos="515938" algn="l"/>
              </a:tabLst>
            </a:pPr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সুলতানপুর উচ্চ বিদ্যালয়</a:t>
            </a:r>
            <a:endParaRPr lang="en-US" sz="4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  <a:tabLst>
                <a:tab pos="515938" algn="l"/>
              </a:tabLst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শ্রেণি : অষ্টম</a:t>
            </a:r>
          </a:p>
          <a:p>
            <a:pPr marL="0" indent="0" algn="ctr">
              <a:buNone/>
              <a:tabLst>
                <a:tab pos="515938" algn="l"/>
              </a:tabLst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বিষয়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ইসলাম শিক্ষা </a:t>
            </a:r>
          </a:p>
          <a:p>
            <a:pPr marL="0" indent="0" algn="ctr">
              <a:buNone/>
              <a:tabLst>
                <a:tab pos="515938" algn="l"/>
              </a:tabLst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sultanpur\Documents\10348632_833702049991832_208976931108107671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734" y="1905001"/>
            <a:ext cx="2295525" cy="2907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97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800"/>
            <a:ext cx="4419599" cy="6400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04800"/>
            <a:ext cx="4248462" cy="640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39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93" y="865309"/>
            <a:ext cx="4343400" cy="58402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957641"/>
            <a:ext cx="3886200" cy="57479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01087" y="126644"/>
            <a:ext cx="3307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সৎ মানুষ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20672" y="126644"/>
            <a:ext cx="22862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অসৎ মানুষ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88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8600" y="838661"/>
            <a:ext cx="8727398" cy="5340680"/>
            <a:chOff x="76200" y="990600"/>
            <a:chExt cx="8727398" cy="303740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990600"/>
              <a:ext cx="4252913" cy="3037403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5136" y="990600"/>
              <a:ext cx="4248462" cy="3037403"/>
            </a:xfrm>
            <a:prstGeom prst="rect">
              <a:avLst/>
            </a:prstGeom>
          </p:spPr>
        </p:pic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7095365"/>
            <a:ext cx="1816307" cy="21665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062" y="7095365"/>
            <a:ext cx="1573967" cy="1961104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662113" y="457200"/>
            <a:ext cx="5638800" cy="1536492"/>
            <a:chOff x="1505262" y="-164892"/>
            <a:chExt cx="5638800" cy="1536492"/>
          </a:xfrm>
        </p:grpSpPr>
        <p:sp>
          <p:nvSpPr>
            <p:cNvPr id="8" name="Cloud 7"/>
            <p:cNvSpPr/>
            <p:nvPr/>
          </p:nvSpPr>
          <p:spPr>
            <a:xfrm>
              <a:off x="1505262" y="-164892"/>
              <a:ext cx="2819400" cy="1524000"/>
            </a:xfrm>
            <a:prstGeom prst="cloud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800" dirty="0" smtClean="0">
                  <a:latin typeface="NikoshBAN" pitchFamily="2" charset="0"/>
                  <a:cs typeface="NikoshBAN" pitchFamily="2" charset="0"/>
                </a:rPr>
                <a:t>জান্নাত</a:t>
              </a:r>
              <a:endParaRPr lang="en-US" sz="4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Cloud 8"/>
            <p:cNvSpPr/>
            <p:nvPr/>
          </p:nvSpPr>
          <p:spPr>
            <a:xfrm>
              <a:off x="4324662" y="-152400"/>
              <a:ext cx="2819400" cy="1524000"/>
            </a:xfrm>
            <a:prstGeom prst="cloud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800" dirty="0" smtClean="0">
                  <a:latin typeface="NikoshBAN" pitchFamily="2" charset="0"/>
                  <a:cs typeface="NikoshBAN" pitchFamily="2" charset="0"/>
                </a:rPr>
                <a:t>জাহান্নাম</a:t>
              </a:r>
              <a:endParaRPr lang="en-US" sz="48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642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 L -0.12431 -0.70694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15" y="-3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0.18264 -0.72199 " pathEditMode="relative" rAng="0" ptsTypes="AA">
                                      <p:cBhvr>
                                        <p:cTn id="1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32" y="-3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26950"/>
            <a:ext cx="62343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</a:t>
            </a:r>
            <a:r>
              <a:rPr lang="en-US" sz="6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---</a:t>
            </a:r>
            <a:endParaRPr lang="en-US" sz="60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-26893" y="4606608"/>
            <a:ext cx="9919447" cy="1323439"/>
            <a:chOff x="-26893" y="4606608"/>
            <a:chExt cx="9919447" cy="1323439"/>
          </a:xfrm>
        </p:grpSpPr>
        <p:sp>
          <p:nvSpPr>
            <p:cNvPr id="3" name="TextBox 2"/>
            <p:cNvSpPr txBox="1"/>
            <p:nvPr/>
          </p:nvSpPr>
          <p:spPr>
            <a:xfrm>
              <a:off x="977154" y="4606608"/>
              <a:ext cx="89154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 জান্নাত লাভের আশায় ও জাহান্নামের শাস্তির ভয়ে </a:t>
              </a:r>
              <a:endParaRPr lang="en-US" sz="4000" dirty="0" smtClean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4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ভালো কাজে মনযোগী হবে।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5-Point Star 5"/>
            <p:cNvSpPr/>
            <p:nvPr/>
          </p:nvSpPr>
          <p:spPr>
            <a:xfrm>
              <a:off x="-26893" y="4606608"/>
              <a:ext cx="914400" cy="914400"/>
            </a:xfrm>
            <a:prstGeom prst="star5">
              <a:avLst>
                <a:gd name="adj" fmla="val 14632"/>
                <a:gd name="hf" fmla="val 105146"/>
                <a:gd name="vf" fmla="val 110557"/>
              </a:avLst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26893" y="2442882"/>
            <a:ext cx="8951258" cy="914400"/>
            <a:chOff x="-26893" y="2442882"/>
            <a:chExt cx="8951258" cy="914400"/>
          </a:xfrm>
        </p:grpSpPr>
        <p:sp>
          <p:nvSpPr>
            <p:cNvPr id="8" name="5-Point Star 7"/>
            <p:cNvSpPr/>
            <p:nvPr/>
          </p:nvSpPr>
          <p:spPr>
            <a:xfrm>
              <a:off x="-26893" y="2442882"/>
              <a:ext cx="914400" cy="914400"/>
            </a:xfrm>
            <a:prstGeom prst="star5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২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23939" y="2649396"/>
              <a:ext cx="790042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>
                  <a:latin typeface="NikoshBAN" pitchFamily="2" charset="0"/>
                  <a:cs typeface="NikoshBAN" pitchFamily="2" charset="0"/>
                </a:rPr>
                <a:t>জান্নাতের পরম সুখের বর্ণনা করতে পারবে</a:t>
              </a: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।</a:t>
              </a:r>
              <a:endParaRPr lang="bn-BD" sz="40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0" y="1572980"/>
            <a:ext cx="8686800" cy="914400"/>
            <a:chOff x="0" y="1572980"/>
            <a:chExt cx="8686800" cy="914400"/>
          </a:xfrm>
        </p:grpSpPr>
        <p:sp>
          <p:nvSpPr>
            <p:cNvPr id="4" name="5-Point Star 3"/>
            <p:cNvSpPr/>
            <p:nvPr/>
          </p:nvSpPr>
          <p:spPr>
            <a:xfrm>
              <a:off x="0" y="1572980"/>
              <a:ext cx="914400" cy="914400"/>
            </a:xfrm>
            <a:prstGeom prst="star5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</a:t>
              </a:r>
              <a:r>
                <a:rPr lang="en-US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      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66800" y="1734996"/>
              <a:ext cx="762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>
                  <a:latin typeface="NikoshBAN" pitchFamily="2" charset="0"/>
                  <a:cs typeface="NikoshBAN" pitchFamily="2" charset="0"/>
                </a:rPr>
                <a:t>জান্নাত, জাহান্নাম শব্দের অর্থ বলতে পারবে।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2412" y="3451086"/>
            <a:ext cx="9273988" cy="914400"/>
            <a:chOff x="22412" y="3451086"/>
            <a:chExt cx="9273988" cy="914400"/>
          </a:xfrm>
        </p:grpSpPr>
        <p:sp>
          <p:nvSpPr>
            <p:cNvPr id="7" name="5-Point Star 6"/>
            <p:cNvSpPr/>
            <p:nvPr/>
          </p:nvSpPr>
          <p:spPr>
            <a:xfrm>
              <a:off x="22412" y="3451086"/>
              <a:ext cx="914400" cy="914400"/>
            </a:xfrm>
            <a:prstGeom prst="star5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3000" y="3657600"/>
              <a:ext cx="8153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>
                  <a:latin typeface="NikoshBAN" pitchFamily="2" charset="0"/>
                  <a:cs typeface="NikoshBAN" pitchFamily="2" charset="0"/>
                </a:rPr>
                <a:t>জাহান্নামের কঠিন শাস্তির বিবরন দিতে পারবে।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540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100" y="-27482"/>
            <a:ext cx="9105900" cy="781879"/>
            <a:chOff x="38100" y="-27482"/>
            <a:chExt cx="9105900" cy="781879"/>
          </a:xfrm>
        </p:grpSpPr>
        <p:sp>
          <p:nvSpPr>
            <p:cNvPr id="3" name="TextBox 2"/>
            <p:cNvSpPr txBox="1"/>
            <p:nvPr/>
          </p:nvSpPr>
          <p:spPr>
            <a:xfrm>
              <a:off x="38100" y="-27482"/>
              <a:ext cx="37338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জান্নাত আরবী শব্দ,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352800" y="-15044"/>
              <a:ext cx="5791200" cy="76944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জান্নাত অর্থ =(</a:t>
              </a:r>
              <a:r>
                <a:rPr lang="bn-BD" sz="4400" dirty="0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বাগান</a:t>
              </a:r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,</a:t>
              </a:r>
              <a:r>
                <a:rPr lang="bn-BD" sz="4400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উদ্যান</a:t>
              </a:r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)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" name="Down Arrow Callout 4"/>
          <p:cNvSpPr/>
          <p:nvPr/>
        </p:nvSpPr>
        <p:spPr>
          <a:xfrm>
            <a:off x="1676400" y="665759"/>
            <a:ext cx="6019800" cy="738276"/>
          </a:xfrm>
          <a:prstGeom prst="downArrow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জান্নাত মোট ০৮টি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817843" y="3287807"/>
            <a:ext cx="1961029" cy="189155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জান্নাত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552513" y="5001451"/>
            <a:ext cx="2037230" cy="1660119"/>
            <a:chOff x="5552513" y="5001451"/>
            <a:chExt cx="2037230" cy="1660119"/>
          </a:xfrm>
        </p:grpSpPr>
        <p:sp>
          <p:nvSpPr>
            <p:cNvPr id="14" name="Oval 13"/>
            <p:cNvSpPr/>
            <p:nvPr/>
          </p:nvSpPr>
          <p:spPr>
            <a:xfrm>
              <a:off x="5743013" y="5097483"/>
              <a:ext cx="1846730" cy="1564087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4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lvl="0"/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দারুল </a:t>
              </a:r>
              <a:endPara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lvl="0"/>
              <a:r>
                <a:rPr lang="en-US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কারার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Striped Right Arrow 5"/>
            <p:cNvSpPr/>
            <p:nvPr/>
          </p:nvSpPr>
          <p:spPr>
            <a:xfrm rot="2681625">
              <a:off x="5552513" y="5001451"/>
              <a:ext cx="381000" cy="217133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908050" y="5227300"/>
            <a:ext cx="1780613" cy="1696290"/>
            <a:chOff x="3908050" y="5365312"/>
            <a:chExt cx="1780613" cy="1696290"/>
          </a:xfrm>
        </p:grpSpPr>
        <p:sp>
          <p:nvSpPr>
            <p:cNvPr id="11" name="Oval 10"/>
            <p:cNvSpPr/>
            <p:nvPr/>
          </p:nvSpPr>
          <p:spPr>
            <a:xfrm>
              <a:off x="3908050" y="5497516"/>
              <a:ext cx="1780613" cy="156408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/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5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lvl="0"/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দারুন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pPr lvl="0"/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নাইম 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" name="Striped Right Arrow 16"/>
            <p:cNvSpPr/>
            <p:nvPr/>
          </p:nvSpPr>
          <p:spPr>
            <a:xfrm rot="5400000">
              <a:off x="4684757" y="5353401"/>
              <a:ext cx="180144" cy="203966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010334" y="4961965"/>
            <a:ext cx="1953186" cy="1726826"/>
            <a:chOff x="2010334" y="4961965"/>
            <a:chExt cx="1953186" cy="1726826"/>
          </a:xfrm>
        </p:grpSpPr>
        <p:sp>
          <p:nvSpPr>
            <p:cNvPr id="12" name="Oval 11"/>
            <p:cNvSpPr/>
            <p:nvPr/>
          </p:nvSpPr>
          <p:spPr>
            <a:xfrm>
              <a:off x="2010334" y="4961965"/>
              <a:ext cx="1734671" cy="1726826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6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lvl="0"/>
              <a:r>
                <a:rPr lang="en-US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দারুল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</a:t>
              </a:r>
            </a:p>
            <a:p>
              <a:pPr lvl="0"/>
              <a:r>
                <a:rPr lang="en-US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খুলদ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8" name="Striped Right Arrow 17"/>
            <p:cNvSpPr/>
            <p:nvPr/>
          </p:nvSpPr>
          <p:spPr>
            <a:xfrm rot="8319085">
              <a:off x="3582520" y="5001452"/>
              <a:ext cx="381000" cy="217133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219200" y="3310219"/>
            <a:ext cx="2324100" cy="1651746"/>
            <a:chOff x="1219200" y="3310219"/>
            <a:chExt cx="2324100" cy="1651746"/>
          </a:xfrm>
        </p:grpSpPr>
        <p:sp>
          <p:nvSpPr>
            <p:cNvPr id="10" name="Oval 9"/>
            <p:cNvSpPr/>
            <p:nvPr/>
          </p:nvSpPr>
          <p:spPr>
            <a:xfrm>
              <a:off x="1219200" y="3310219"/>
              <a:ext cx="1752600" cy="165174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7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lvl="0"/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দারুস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pPr lvl="0"/>
              <a:r>
                <a:rPr lang="en-US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সালাম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Striped Right Arrow 18"/>
            <p:cNvSpPr/>
            <p:nvPr/>
          </p:nvSpPr>
          <p:spPr>
            <a:xfrm rot="10800000">
              <a:off x="3162300" y="4029897"/>
              <a:ext cx="381000" cy="217133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963270" y="1654378"/>
            <a:ext cx="1972239" cy="1807044"/>
            <a:chOff x="1963270" y="1654378"/>
            <a:chExt cx="1972239" cy="1807044"/>
          </a:xfrm>
        </p:grpSpPr>
        <p:sp>
          <p:nvSpPr>
            <p:cNvPr id="13" name="Oval 12"/>
            <p:cNvSpPr/>
            <p:nvPr/>
          </p:nvSpPr>
          <p:spPr>
            <a:xfrm>
              <a:off x="1963270" y="1654378"/>
              <a:ext cx="1828800" cy="172109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8    </a:t>
              </a:r>
            </a:p>
            <a:p>
              <a:pPr lvl="0"/>
              <a:r>
                <a:rPr lang="en-US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জান্নাতু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pPr lvl="0"/>
              <a:r>
                <a:rPr lang="en-US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আদন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0" name="Striped Right Arrow 19"/>
            <p:cNvSpPr/>
            <p:nvPr/>
          </p:nvSpPr>
          <p:spPr>
            <a:xfrm rot="13030460">
              <a:off x="3554509" y="3244289"/>
              <a:ext cx="381000" cy="217133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817844" y="1404035"/>
            <a:ext cx="1820956" cy="1817331"/>
            <a:chOff x="3817844" y="1404035"/>
            <a:chExt cx="1820956" cy="1817331"/>
          </a:xfrm>
        </p:grpSpPr>
        <p:sp>
          <p:nvSpPr>
            <p:cNvPr id="15" name="Oval 14"/>
            <p:cNvSpPr/>
            <p:nvPr/>
          </p:nvSpPr>
          <p:spPr>
            <a:xfrm>
              <a:off x="3817844" y="1404035"/>
              <a:ext cx="1820956" cy="164396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 </a:t>
              </a:r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১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lvl="0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জান্নাতুল </a:t>
              </a:r>
              <a:r>
                <a:rPr lang="bn-BD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ফিরদাউস 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1" name="Striped Right Arrow 20"/>
            <p:cNvSpPr/>
            <p:nvPr/>
          </p:nvSpPr>
          <p:spPr>
            <a:xfrm rot="16200000">
              <a:off x="4684856" y="3029410"/>
              <a:ext cx="173366" cy="210546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25482" y="1703553"/>
            <a:ext cx="1964260" cy="1862421"/>
            <a:chOff x="5625482" y="1703553"/>
            <a:chExt cx="1964260" cy="1862421"/>
          </a:xfrm>
        </p:grpSpPr>
        <p:sp>
          <p:nvSpPr>
            <p:cNvPr id="7" name="Oval 6"/>
            <p:cNvSpPr/>
            <p:nvPr/>
          </p:nvSpPr>
          <p:spPr>
            <a:xfrm>
              <a:off x="5743013" y="1703553"/>
              <a:ext cx="1846729" cy="168523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/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2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lvl="0"/>
              <a:r>
                <a:rPr lang="bn-BD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জান্নাতুল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pPr lvl="0"/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মাওয়া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2" name="Striped Right Arrow 21"/>
            <p:cNvSpPr/>
            <p:nvPr/>
          </p:nvSpPr>
          <p:spPr>
            <a:xfrm rot="18815078">
              <a:off x="5543549" y="3266907"/>
              <a:ext cx="381000" cy="217133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894291" y="3352855"/>
            <a:ext cx="2268072" cy="1744628"/>
            <a:chOff x="5894291" y="3352855"/>
            <a:chExt cx="2268072" cy="1744628"/>
          </a:xfrm>
        </p:grpSpPr>
        <p:sp>
          <p:nvSpPr>
            <p:cNvPr id="9" name="Oval 8"/>
            <p:cNvSpPr/>
            <p:nvPr/>
          </p:nvSpPr>
          <p:spPr>
            <a:xfrm>
              <a:off x="6333563" y="3352855"/>
              <a:ext cx="1828800" cy="174462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/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3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lvl="0"/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দারুল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</a:t>
              </a:r>
            </a:p>
            <a:p>
              <a:pPr lvl="0"/>
              <a:r>
                <a:rPr lang="en-US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মাকাম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3" name="Striped Right Arrow 22"/>
            <p:cNvSpPr/>
            <p:nvPr/>
          </p:nvSpPr>
          <p:spPr>
            <a:xfrm>
              <a:off x="5894291" y="4150294"/>
              <a:ext cx="381000" cy="217133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456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eft-Right Arrow 10"/>
          <p:cNvSpPr/>
          <p:nvPr/>
        </p:nvSpPr>
        <p:spPr>
          <a:xfrm>
            <a:off x="1752600" y="457200"/>
            <a:ext cx="5334000" cy="1447800"/>
          </a:xfrm>
          <a:prstGeom prst="left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জান্নাতের সুখ, শান্তি -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0" y="2317354"/>
            <a:ext cx="6104964" cy="707886"/>
            <a:chOff x="0" y="2317354"/>
            <a:chExt cx="6104964" cy="707886"/>
          </a:xfrm>
        </p:grpSpPr>
        <p:sp>
          <p:nvSpPr>
            <p:cNvPr id="13" name="Right Arrow 12"/>
            <p:cNvSpPr/>
            <p:nvPr/>
          </p:nvSpPr>
          <p:spPr>
            <a:xfrm>
              <a:off x="0" y="2564841"/>
              <a:ext cx="533400" cy="212912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38200" y="2317354"/>
              <a:ext cx="52667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>
                  <a:latin typeface="NikoshBAN" pitchFamily="2" charset="0"/>
                  <a:cs typeface="NikoshBAN" pitchFamily="2" charset="0"/>
                </a:rPr>
                <a:t>জান্নাত হলো চিরশান্তির স্থান </a:t>
              </a: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।</a:t>
              </a:r>
              <a:endParaRPr lang="en-US" sz="40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-29134" y="2942347"/>
            <a:ext cx="10773334" cy="707886"/>
            <a:chOff x="-29134" y="2942347"/>
            <a:chExt cx="10773334" cy="707886"/>
          </a:xfrm>
        </p:grpSpPr>
        <p:sp>
          <p:nvSpPr>
            <p:cNvPr id="9" name="Right Arrow 8"/>
            <p:cNvSpPr/>
            <p:nvPr/>
          </p:nvSpPr>
          <p:spPr>
            <a:xfrm>
              <a:off x="-29134" y="3128892"/>
              <a:ext cx="533400" cy="212912"/>
            </a:xfrm>
            <a:prstGeom prst="right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38200" y="2942347"/>
              <a:ext cx="9906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>
                  <a:latin typeface="NikoshBAN" pitchFamily="2" charset="0"/>
                  <a:cs typeface="NikoshBAN" pitchFamily="2" charset="0"/>
                </a:rPr>
                <a:t>জান্নাতের বাড়ী-ঘর স্বর্ণ-রৌপ্য, মণিমুক্তা দ্বারা নির্মিত।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-24652" y="3570002"/>
            <a:ext cx="7469840" cy="707886"/>
            <a:chOff x="-24652" y="3570002"/>
            <a:chExt cx="7469840" cy="707886"/>
          </a:xfrm>
        </p:grpSpPr>
        <p:sp>
          <p:nvSpPr>
            <p:cNvPr id="5" name="Right Arrow 4"/>
            <p:cNvSpPr/>
            <p:nvPr/>
          </p:nvSpPr>
          <p:spPr>
            <a:xfrm>
              <a:off x="-24652" y="3691597"/>
              <a:ext cx="533400" cy="212912"/>
            </a:xfrm>
            <a:prstGeom prst="rightArrow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78541" y="3570002"/>
              <a:ext cx="656664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জান্নাতে থাকবে </a:t>
              </a:r>
              <a:r>
                <a:rPr lang="bn-BD" sz="4000" dirty="0">
                  <a:latin typeface="NikoshBAN" pitchFamily="2" charset="0"/>
                  <a:cs typeface="NikoshBAN" pitchFamily="2" charset="0"/>
                </a:rPr>
                <a:t>রেশমের গালিচা।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-29134" y="4127662"/>
            <a:ext cx="7953934" cy="707886"/>
            <a:chOff x="-29134" y="4127662"/>
            <a:chExt cx="7953934" cy="707886"/>
          </a:xfrm>
        </p:grpSpPr>
        <p:sp>
          <p:nvSpPr>
            <p:cNvPr id="6" name="Right Arrow 5"/>
            <p:cNvSpPr/>
            <p:nvPr/>
          </p:nvSpPr>
          <p:spPr>
            <a:xfrm>
              <a:off x="-29134" y="4330765"/>
              <a:ext cx="533400" cy="212912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2000" y="4127662"/>
              <a:ext cx="7162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>
                  <a:latin typeface="NikoshBAN" pitchFamily="2" charset="0"/>
                  <a:cs typeface="NikoshBAN" pitchFamily="2" charset="0"/>
                </a:rPr>
                <a:t>খাদ্য হিসাবে থাকবে ভালো ভালো ফল-মূল।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0" y="4816708"/>
            <a:ext cx="8991600" cy="1323439"/>
            <a:chOff x="0" y="4816708"/>
            <a:chExt cx="8991600" cy="1323439"/>
          </a:xfrm>
        </p:grpSpPr>
        <p:sp>
          <p:nvSpPr>
            <p:cNvPr id="8" name="Right Arrow 7"/>
            <p:cNvSpPr/>
            <p:nvPr/>
          </p:nvSpPr>
          <p:spPr>
            <a:xfrm>
              <a:off x="0" y="4967286"/>
              <a:ext cx="533400" cy="212912"/>
            </a:xfrm>
            <a:prstGeom prst="right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2000" y="4816708"/>
              <a:ext cx="82296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>
                  <a:latin typeface="NikoshBAN" pitchFamily="2" charset="0"/>
                  <a:cs typeface="NikoshBAN" pitchFamily="2" charset="0"/>
                </a:rPr>
                <a:t>পানের জন্য থাকবে দুধ ও মধুর নহর, মিষ্টি পানির স্রোতধারা।  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48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3048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জান্নাতে এর থেকেও ভালো ফল-মূল থাকবে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6399" y="1447800"/>
            <a:ext cx="8931742" cy="5257800"/>
            <a:chOff x="334222" y="1447798"/>
            <a:chExt cx="8746080" cy="52578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397"/>
            <a:stretch/>
          </p:blipFill>
          <p:spPr>
            <a:xfrm>
              <a:off x="334222" y="1447798"/>
              <a:ext cx="4419599" cy="5257799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736901" y="1447798"/>
              <a:ext cx="4343401" cy="5257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9995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400</Words>
  <Application>Microsoft Office PowerPoint</Application>
  <PresentationFormat>On-screen Show (4:3)</PresentationFormat>
  <Paragraphs>95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sultanpur</cp:lastModifiedBy>
  <cp:revision>110</cp:revision>
  <dcterms:created xsi:type="dcterms:W3CDTF">2006-08-16T00:00:00Z</dcterms:created>
  <dcterms:modified xsi:type="dcterms:W3CDTF">2017-03-15T06:45:39Z</dcterms:modified>
</cp:coreProperties>
</file>