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61" r:id="rId2"/>
    <p:sldId id="278" r:id="rId3"/>
    <p:sldId id="263" r:id="rId4"/>
    <p:sldId id="28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4" r:id="rId13"/>
    <p:sldId id="272" r:id="rId14"/>
    <p:sldId id="273" r:id="rId15"/>
    <p:sldId id="280" r:id="rId16"/>
    <p:sldId id="279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0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2A7A3-BAB8-4E4A-9E16-1ABD8EAED55C}" type="doc">
      <dgm:prSet loTypeId="urn:microsoft.com/office/officeart/2005/8/layout/vList3" loCatId="list" qsTypeId="urn:microsoft.com/office/officeart/2005/8/quickstyle/3d3" qsCatId="3D" csTypeId="urn:microsoft.com/office/officeart/2005/8/colors/accent3_5" csCatId="accent3" phldr="1"/>
      <dgm:spPr/>
    </dgm:pt>
    <dgm:pt modelId="{AFC44128-83BD-4BE8-9440-7A1E37C1BE45}">
      <dgm:prSet phldrT="[Text]" custT="1"/>
      <dgm:spPr>
        <a:noFill/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gm:spPr>
      <dgm:t>
        <a:bodyPr/>
        <a:lstStyle/>
        <a:p>
          <a:pPr algn="l"/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glow rad="381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4400" b="0" cap="none" spc="0" dirty="0">
            <a:ln w="0"/>
            <a:solidFill>
              <a:schemeClr val="tx1"/>
            </a:solidFill>
            <a:effectLst>
              <a:glow rad="38100">
                <a:schemeClr val="accent5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C608A6-E2C1-4000-BC36-66C1B8A5F05D}" type="parTrans" cxnId="{513416AA-F6F2-45D9-B021-BF595BD08ADA}">
      <dgm:prSet/>
      <dgm:spPr/>
      <dgm:t>
        <a:bodyPr/>
        <a:lstStyle/>
        <a:p>
          <a:endParaRPr lang="en-US"/>
        </a:p>
      </dgm:t>
    </dgm:pt>
    <dgm:pt modelId="{19A69AFD-37ED-4E52-B03E-D741EEB37D18}" type="sibTrans" cxnId="{513416AA-F6F2-45D9-B021-BF595BD08ADA}">
      <dgm:prSet/>
      <dgm:spPr/>
      <dgm:t>
        <a:bodyPr/>
        <a:lstStyle/>
        <a:p>
          <a:endParaRPr lang="en-US"/>
        </a:p>
      </dgm:t>
    </dgm:pt>
    <dgm:pt modelId="{0FE7B100-3FDF-47A8-B4B4-1B4620820063}" type="pres">
      <dgm:prSet presAssocID="{C442A7A3-BAB8-4E4A-9E16-1ABD8EAED55C}" presName="linearFlow" presStyleCnt="0">
        <dgm:presLayoutVars>
          <dgm:dir/>
          <dgm:resizeHandles val="exact"/>
        </dgm:presLayoutVars>
      </dgm:prSet>
      <dgm:spPr/>
    </dgm:pt>
    <dgm:pt modelId="{3F6B6992-9A11-4734-B873-C43E571575DB}" type="pres">
      <dgm:prSet presAssocID="{AFC44128-83BD-4BE8-9440-7A1E37C1BE45}" presName="composite" presStyleCnt="0"/>
      <dgm:spPr/>
    </dgm:pt>
    <dgm:pt modelId="{2B3D6654-96C0-46DF-9F3D-67259945CABD}" type="pres">
      <dgm:prSet presAssocID="{AFC44128-83BD-4BE8-9440-7A1E37C1BE45}" presName="imgShp" presStyleLbl="fgImgPlace1" presStyleIdx="0" presStyleCnt="1" custScaleX="63255" custScaleY="65674" custLinFactNeighborX="-18163" custLinFactNeighborY="-13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softRound"/>
          <a:bevelB w="165100" h="254000"/>
        </a:sp3d>
      </dgm:spPr>
    </dgm:pt>
    <dgm:pt modelId="{83F6D545-6F2F-4DFB-B51E-EB9250C0E47F}" type="pres">
      <dgm:prSet presAssocID="{AFC44128-83BD-4BE8-9440-7A1E37C1BE45}" presName="txShp" presStyleLbl="node1" presStyleIdx="0" presStyleCnt="1" custScaleX="84957" custScaleY="39396" custLinFactNeighborX="-8935" custLinFactNeighborY="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3416AA-F6F2-45D9-B021-BF595BD08ADA}" srcId="{C442A7A3-BAB8-4E4A-9E16-1ABD8EAED55C}" destId="{AFC44128-83BD-4BE8-9440-7A1E37C1BE45}" srcOrd="0" destOrd="0" parTransId="{A4C608A6-E2C1-4000-BC36-66C1B8A5F05D}" sibTransId="{19A69AFD-37ED-4E52-B03E-D741EEB37D18}"/>
    <dgm:cxn modelId="{4F1F1E77-4218-4C09-AB6F-8667D1C57B5B}" type="presOf" srcId="{C442A7A3-BAB8-4E4A-9E16-1ABD8EAED55C}" destId="{0FE7B100-3FDF-47A8-B4B4-1B4620820063}" srcOrd="0" destOrd="0" presId="urn:microsoft.com/office/officeart/2005/8/layout/vList3"/>
    <dgm:cxn modelId="{09836BAD-FC7C-4F09-818F-93C1997B9F08}" type="presOf" srcId="{AFC44128-83BD-4BE8-9440-7A1E37C1BE45}" destId="{83F6D545-6F2F-4DFB-B51E-EB9250C0E47F}" srcOrd="0" destOrd="0" presId="urn:microsoft.com/office/officeart/2005/8/layout/vList3"/>
    <dgm:cxn modelId="{2A7E23CC-E98E-41E2-8DBA-51599C5D401A}" type="presParOf" srcId="{0FE7B100-3FDF-47A8-B4B4-1B4620820063}" destId="{3F6B6992-9A11-4734-B873-C43E571575DB}" srcOrd="0" destOrd="0" presId="urn:microsoft.com/office/officeart/2005/8/layout/vList3"/>
    <dgm:cxn modelId="{B3520B73-6D42-4D2D-9E52-744801D78D40}" type="presParOf" srcId="{3F6B6992-9A11-4734-B873-C43E571575DB}" destId="{2B3D6654-96C0-46DF-9F3D-67259945CABD}" srcOrd="0" destOrd="0" presId="urn:microsoft.com/office/officeart/2005/8/layout/vList3"/>
    <dgm:cxn modelId="{C0AEE77A-C386-4E45-A611-E120D6B4795A}" type="presParOf" srcId="{3F6B6992-9A11-4734-B873-C43E571575DB}" destId="{83F6D545-6F2F-4DFB-B51E-EB9250C0E4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2A7A3-BAB8-4E4A-9E16-1ABD8EAED55C}" type="doc">
      <dgm:prSet loTypeId="urn:microsoft.com/office/officeart/2005/8/layout/vList3" loCatId="list" qsTypeId="urn:microsoft.com/office/officeart/2005/8/quickstyle/3d3" qsCatId="3D" csTypeId="urn:microsoft.com/office/officeart/2005/8/colors/accent3_5" csCatId="accent3" phldr="1"/>
      <dgm:spPr/>
    </dgm:pt>
    <dgm:pt modelId="{AFC44128-83BD-4BE8-9440-7A1E37C1BE45}">
      <dgm:prSet phldrT="[Text]" custT="1"/>
      <dgm:spPr>
        <a:noFill/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gm:spPr>
      <dgm:t>
        <a:bodyPr/>
        <a:lstStyle/>
        <a:p>
          <a:pPr algn="l"/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glow rad="381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জোড়ায় কাজ </a:t>
          </a:r>
          <a:endParaRPr lang="en-US" sz="4400" b="0" cap="none" spc="0" dirty="0">
            <a:ln w="0"/>
            <a:solidFill>
              <a:schemeClr val="tx1"/>
            </a:solidFill>
            <a:effectLst>
              <a:glow rad="38100">
                <a:schemeClr val="accent5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C608A6-E2C1-4000-BC36-66C1B8A5F05D}" type="parTrans" cxnId="{513416AA-F6F2-45D9-B021-BF595BD08ADA}">
      <dgm:prSet/>
      <dgm:spPr/>
      <dgm:t>
        <a:bodyPr/>
        <a:lstStyle/>
        <a:p>
          <a:endParaRPr lang="en-US"/>
        </a:p>
      </dgm:t>
    </dgm:pt>
    <dgm:pt modelId="{19A69AFD-37ED-4E52-B03E-D741EEB37D18}" type="sibTrans" cxnId="{513416AA-F6F2-45D9-B021-BF595BD08ADA}">
      <dgm:prSet/>
      <dgm:spPr/>
      <dgm:t>
        <a:bodyPr/>
        <a:lstStyle/>
        <a:p>
          <a:endParaRPr lang="en-US"/>
        </a:p>
      </dgm:t>
    </dgm:pt>
    <dgm:pt modelId="{0FE7B100-3FDF-47A8-B4B4-1B4620820063}" type="pres">
      <dgm:prSet presAssocID="{C442A7A3-BAB8-4E4A-9E16-1ABD8EAED55C}" presName="linearFlow" presStyleCnt="0">
        <dgm:presLayoutVars>
          <dgm:dir/>
          <dgm:resizeHandles val="exact"/>
        </dgm:presLayoutVars>
      </dgm:prSet>
      <dgm:spPr/>
    </dgm:pt>
    <dgm:pt modelId="{3F6B6992-9A11-4734-B873-C43E571575DB}" type="pres">
      <dgm:prSet presAssocID="{AFC44128-83BD-4BE8-9440-7A1E37C1BE45}" presName="composite" presStyleCnt="0"/>
      <dgm:spPr/>
    </dgm:pt>
    <dgm:pt modelId="{2B3D6654-96C0-46DF-9F3D-67259945CABD}" type="pres">
      <dgm:prSet presAssocID="{AFC44128-83BD-4BE8-9440-7A1E37C1BE45}" presName="imgShp" presStyleLbl="fgImgPlace1" presStyleIdx="0" presStyleCnt="1" custScaleX="63255" custScaleY="65674" custLinFactNeighborX="-18163" custLinFactNeighborY="671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softRound"/>
          <a:bevelB w="165100" h="254000"/>
        </a:sp3d>
      </dgm:spPr>
    </dgm:pt>
    <dgm:pt modelId="{83F6D545-6F2F-4DFB-B51E-EB9250C0E47F}" type="pres">
      <dgm:prSet presAssocID="{AFC44128-83BD-4BE8-9440-7A1E37C1BE45}" presName="txShp" presStyleLbl="node1" presStyleIdx="0" presStyleCnt="1" custScaleX="102730" custScaleY="41377" custLinFactNeighborX="-8935" custLinFactNeighborY="8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FA7A70-2E5E-4A98-9496-3AC8003E1393}" type="presOf" srcId="{AFC44128-83BD-4BE8-9440-7A1E37C1BE45}" destId="{83F6D545-6F2F-4DFB-B51E-EB9250C0E47F}" srcOrd="0" destOrd="0" presId="urn:microsoft.com/office/officeart/2005/8/layout/vList3"/>
    <dgm:cxn modelId="{18B10FC8-FA13-48CC-8DAF-4AB7C743B16C}" type="presOf" srcId="{C442A7A3-BAB8-4E4A-9E16-1ABD8EAED55C}" destId="{0FE7B100-3FDF-47A8-B4B4-1B4620820063}" srcOrd="0" destOrd="0" presId="urn:microsoft.com/office/officeart/2005/8/layout/vList3"/>
    <dgm:cxn modelId="{513416AA-F6F2-45D9-B021-BF595BD08ADA}" srcId="{C442A7A3-BAB8-4E4A-9E16-1ABD8EAED55C}" destId="{AFC44128-83BD-4BE8-9440-7A1E37C1BE45}" srcOrd="0" destOrd="0" parTransId="{A4C608A6-E2C1-4000-BC36-66C1B8A5F05D}" sibTransId="{19A69AFD-37ED-4E52-B03E-D741EEB37D18}"/>
    <dgm:cxn modelId="{8FEBC690-61DE-45F9-9000-0B852C877061}" type="presParOf" srcId="{0FE7B100-3FDF-47A8-B4B4-1B4620820063}" destId="{3F6B6992-9A11-4734-B873-C43E571575DB}" srcOrd="0" destOrd="0" presId="urn:microsoft.com/office/officeart/2005/8/layout/vList3"/>
    <dgm:cxn modelId="{E4F04217-2E09-4C66-BB74-7C134C7A31C4}" type="presParOf" srcId="{3F6B6992-9A11-4734-B873-C43E571575DB}" destId="{2B3D6654-96C0-46DF-9F3D-67259945CABD}" srcOrd="0" destOrd="0" presId="urn:microsoft.com/office/officeart/2005/8/layout/vList3"/>
    <dgm:cxn modelId="{A8586E83-51C4-4D84-9E7B-0E7E6869579E}" type="presParOf" srcId="{3F6B6992-9A11-4734-B873-C43E571575DB}" destId="{83F6D545-6F2F-4DFB-B51E-EB9250C0E4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E776-3518-495B-BD8E-D0A827F351BC}" type="datetimeFigureOut">
              <a:rPr lang="en-SG" smtClean="0"/>
              <a:t>8/11/2020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3A128-B3BE-4DC3-931B-CD9999658B3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800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A128-B3BE-4DC3-931B-CD9999658B39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73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A128-B3BE-4DC3-931B-CD9999658B39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989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FCF0-7A00-4D17-B421-11AF4E93F322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933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968D-D543-4902-99F6-21EC85DF699C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124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7553-63CC-4BE7-A738-FD6EE6200B43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45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754-7BF8-48CB-AF3A-19CD04D63BB4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47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3DA-4926-4D0F-9C8E-3C8930F66568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273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ECA5-33AD-473B-BFCA-254A6B34DD27}" type="datetime1">
              <a:rPr lang="en-SG" smtClean="0"/>
              <a:t>8/11/2020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607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6CA-28FF-4F57-ADA1-4BB11FCC25E8}" type="datetime1">
              <a:rPr lang="en-SG" smtClean="0"/>
              <a:t>8/11/2020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98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B06B-DD1F-4A03-9E1A-661C4E118A5B}" type="datetime1">
              <a:rPr lang="en-SG" smtClean="0"/>
              <a:t>8/11/2020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394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3B5-3743-4D57-B8B6-2D3015B8DAAA}" type="datetime1">
              <a:rPr lang="en-SG" smtClean="0"/>
              <a:t>8/11/2020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669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E2D-1D50-4952-AA07-0F0D2D7B2924}" type="datetime1">
              <a:rPr lang="en-SG" smtClean="0"/>
              <a:t>8/11/2020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17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34AB-420E-4AAB-B4B7-A14C2A12C615}" type="datetime1">
              <a:rPr lang="en-SG" smtClean="0"/>
              <a:t>8/11/2020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649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FAC78-C4CE-4CDB-A0F0-40951BFDDF28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AF9F-E22B-4B56-9593-9A615AC327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12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54" y="1315157"/>
            <a:ext cx="7936238" cy="491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C831-956C-4E53-855D-FD0A21EE424F}" type="datetime1">
              <a:rPr lang="en-SG" smtClean="0"/>
              <a:t>8/11/2020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64699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 flipH="1">
            <a:off x="1385454" y="340484"/>
            <a:ext cx="9097135" cy="85020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alt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alt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alt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78302"/>
            <a:ext cx="4712677" cy="512881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66356" y="5759789"/>
            <a:ext cx="9262334" cy="67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ঢাকা শহরের মূল দ্বায়ত্ব্ব পালনকারী, মেজর জেনারেল রাওফরমান আলী ।  </a:t>
            </a:r>
          </a:p>
        </p:txBody>
      </p:sp>
      <p:sp>
        <p:nvSpPr>
          <p:cNvPr id="4" name="Pentagon 3"/>
          <p:cNvSpPr/>
          <p:nvPr/>
        </p:nvSpPr>
        <p:spPr>
          <a:xfrm>
            <a:off x="1171306" y="2662310"/>
            <a:ext cx="4403186" cy="858130"/>
          </a:xfrm>
          <a:prstGeom prst="homePlate">
            <a:avLst>
              <a:gd name="adj" fmla="val 66393"/>
            </a:avLst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3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এই ব্যক্তিকে?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 t="67545" r="6572" b="4423"/>
          <a:stretch/>
        </p:blipFill>
        <p:spPr>
          <a:xfrm>
            <a:off x="1016560" y="478302"/>
            <a:ext cx="4712677" cy="512881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 flipH="1">
            <a:off x="5941255" y="2662310"/>
            <a:ext cx="4687435" cy="734033"/>
          </a:xfrm>
          <a:prstGeom prst="homePlate">
            <a:avLst>
              <a:gd name="adj" fmla="val 66393"/>
            </a:avLst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3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এই ব্যক্তিকে?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0088" y="5704449"/>
            <a:ext cx="9262334" cy="67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ঢাকা শহরের বাহিরে পালনকারী, মেজর জেনারেল খাদিম হোসেন রাজা। 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49" y="325625"/>
            <a:ext cx="6008915" cy="532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216638" y="5815130"/>
            <a:ext cx="9262334" cy="67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তত্ত্বাবধানকারী, গর্ভ. লে. জেনারেল টিক্কা খান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305-B87E-4272-9BD7-16E64FC17C39}" type="datetime1">
              <a:rPr lang="en-SG" smtClean="0"/>
              <a:t>8/11/2020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10340" y="6457596"/>
            <a:ext cx="5839691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167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091543" y="-279698"/>
          <a:ext cx="7145382" cy="247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166556" y="2200249"/>
            <a:ext cx="1011218" cy="94667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endParaRPr lang="en-US" sz="336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66556" y="4501130"/>
            <a:ext cx="1011218" cy="94667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7491" y="1949022"/>
            <a:ext cx="7885357" cy="144912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বিভিন্ন পদে দ্বায়িত্ব পালনকারী  ব্যক্তিদের পরিচয় ব্যখ্যা কর।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7491" y="4054371"/>
            <a:ext cx="8433997" cy="20237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28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অপারশন সার্চলাইটের মূলদ্বায়িত্বপালনকারী ছিলেন গর্ভ. লে. জেনারেল টিক্কা খান, ঢাকার দ্বায়িত্বে ছিলেন মেজর জেনারেল রাও ফরমান আলী এবং ঢাকার বাহিরে মেজর জেনারেল খাদিম হোসেন রাজা।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940C-425E-4F7F-9547-1F27A12041EB}" type="datetime1">
              <a:rPr lang="en-SG" smtClean="0"/>
              <a:t>8/11/2020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21036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777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3B5-3743-4D57-B8B6-2D3015B8DAAA}" type="datetime1">
              <a:rPr lang="en-SG" smtClean="0"/>
              <a:t>8/11/2020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7249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2084655" y="676513"/>
            <a:ext cx="8095144" cy="842798"/>
          </a:xfrm>
          <a:prstGeom prst="wedgeRoundRectCallout">
            <a:avLst>
              <a:gd name="adj1" fmla="val -21634"/>
              <a:gd name="adj2" fmla="val 68444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4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ভিডিওটি মনোযোগ সহকারে দেখি....</a:t>
            </a:r>
            <a:endParaRPr lang="en-US" sz="384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57027" y="292299"/>
            <a:ext cx="10165975" cy="600584"/>
          </a:xfrm>
          <a:prstGeom prst="wedgeRoundRectCallout">
            <a:avLst>
              <a:gd name="adj1" fmla="val -21634"/>
              <a:gd name="adj2" fmla="val 68444"/>
              <a:gd name="adj3" fmla="val 1666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36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২৫ মার্চের গণহত্যার ভয়াবহতার আরো কিছু চিত্র   দেখি....</a:t>
            </a:r>
            <a:endParaRPr lang="en-US" sz="336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5" y="917089"/>
            <a:ext cx="9305975" cy="534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989492"/>
            <a:ext cx="9305975" cy="506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03" y="849285"/>
            <a:ext cx="9655314" cy="541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02" y="917089"/>
            <a:ext cx="9655315" cy="534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B3C5-A9C7-48C7-8D73-797CD0FE9513}" type="datetime1">
              <a:rPr lang="en-SG" smtClean="0"/>
              <a:t>8/11/2020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56218"/>
            <a:ext cx="5562600" cy="265257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84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7463" y="5349923"/>
            <a:ext cx="11964537" cy="121465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 বাস্তবায়নের পূর্ব প্রস্তুতিমূলক কর্মকান্ড ব্যাখ্যা কর; </a:t>
            </a:r>
          </a:p>
        </p:txBody>
      </p:sp>
      <p:sp>
        <p:nvSpPr>
          <p:cNvPr id="5" name="Oval 4"/>
          <p:cNvSpPr/>
          <p:nvPr/>
        </p:nvSpPr>
        <p:spPr>
          <a:xfrm>
            <a:off x="4245575" y="1028857"/>
            <a:ext cx="3711070" cy="419812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 prst="softRound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039737" y="136478"/>
            <a:ext cx="3916908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38912"/>
            <a:ext cx="2743200" cy="365125"/>
          </a:xfrm>
        </p:spPr>
        <p:txBody>
          <a:bodyPr/>
          <a:lstStyle/>
          <a:p>
            <a:fld id="{9C187689-0482-4B5C-A2DE-52D75143585B}" type="datetime1">
              <a:rPr lang="en-SG" smtClean="0"/>
              <a:t>8/11/2020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675756"/>
            <a:ext cx="5548745" cy="45719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93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3568" y="0"/>
            <a:ext cx="1964419" cy="8236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28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28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8977" y="800783"/>
            <a:ext cx="837239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হত্যা যজ্ঞের ঢাকা শহরের দ্বায়িত্বে </a:t>
            </a:r>
            <a:r>
              <a:rPr lang="bn-BD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ছিলন</a:t>
            </a:r>
            <a:r>
              <a:rPr lang="en-US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0352" y="1672495"/>
            <a:ext cx="3251975" cy="4801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192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ইয়াহিয়া </a:t>
            </a:r>
            <a:endParaRPr lang="en-US" sz="2800" dirty="0">
              <a:ln w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04528" y="1625526"/>
            <a:ext cx="3405079" cy="4909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খাদিম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হোসেন </a:t>
            </a:r>
            <a:endParaRPr lang="en-US" sz="2800" dirty="0">
              <a:ln w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7204" y="2467464"/>
            <a:ext cx="3251975" cy="4801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রাওফরমান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আলী </a:t>
            </a:r>
            <a:endParaRPr lang="en-US" sz="2800" dirty="0">
              <a:ln w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64598" y="2467464"/>
            <a:ext cx="3405077" cy="4801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টিক্কা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খান 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5169" y="5355377"/>
            <a:ext cx="1870629" cy="4247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400" dirty="0">
              <a:ln w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67862" y="5275796"/>
            <a:ext cx="2146356" cy="4247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400" dirty="0">
              <a:ln w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05169" y="6136688"/>
            <a:ext cx="1870629" cy="4247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400" dirty="0">
              <a:ln w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7863" y="6093066"/>
            <a:ext cx="2146355" cy="4247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400" dirty="0">
              <a:ln w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346" y="3184263"/>
            <a:ext cx="53307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হত্যা যজ্ঞে পাকিস্তানী বাহিনী-  </a:t>
            </a:r>
            <a:endParaRPr lang="en-US" sz="32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4680" y="3772338"/>
            <a:ext cx="10392836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romanLcPeriod"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 হানে ঢাকা শহরের পিলখানায়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300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শিক্ষক হত্যাকরা হয়    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7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৮ হাজার মানুষ মারা যায়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30203" y="4841831"/>
            <a:ext cx="3537502" cy="490904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 </a:t>
            </a:r>
            <a:endParaRPr lang="en-US" sz="28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6" name="Multiply 45"/>
          <p:cNvSpPr/>
          <p:nvPr/>
        </p:nvSpPr>
        <p:spPr>
          <a:xfrm>
            <a:off x="3938861" y="5359938"/>
            <a:ext cx="588300" cy="472234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0" name="Multiply 49"/>
          <p:cNvSpPr/>
          <p:nvPr/>
        </p:nvSpPr>
        <p:spPr>
          <a:xfrm>
            <a:off x="10405248" y="2475361"/>
            <a:ext cx="588300" cy="472234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1" name="Multiply 50"/>
          <p:cNvSpPr/>
          <p:nvPr/>
        </p:nvSpPr>
        <p:spPr>
          <a:xfrm>
            <a:off x="10467319" y="5968132"/>
            <a:ext cx="588300" cy="472234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2" name="Multiply 51"/>
          <p:cNvSpPr/>
          <p:nvPr/>
        </p:nvSpPr>
        <p:spPr>
          <a:xfrm>
            <a:off x="10405248" y="5099772"/>
            <a:ext cx="588300" cy="472234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3" name="Multiply 52"/>
          <p:cNvSpPr/>
          <p:nvPr/>
        </p:nvSpPr>
        <p:spPr>
          <a:xfrm>
            <a:off x="10355856" y="1336314"/>
            <a:ext cx="588300" cy="472234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4" name="Multiply 53"/>
          <p:cNvSpPr/>
          <p:nvPr/>
        </p:nvSpPr>
        <p:spPr>
          <a:xfrm>
            <a:off x="4640959" y="1652085"/>
            <a:ext cx="588300" cy="472234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6" name="Half Frame 55"/>
          <p:cNvSpPr/>
          <p:nvPr/>
        </p:nvSpPr>
        <p:spPr>
          <a:xfrm rot="13240283">
            <a:off x="4222671" y="5875880"/>
            <a:ext cx="355457" cy="6567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58" name="Half Frame 57"/>
          <p:cNvSpPr/>
          <p:nvPr/>
        </p:nvSpPr>
        <p:spPr>
          <a:xfrm rot="13240283">
            <a:off x="4920279" y="2227827"/>
            <a:ext cx="355457" cy="6567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1359" y="6589205"/>
            <a:ext cx="2743200" cy="365125"/>
          </a:xfrm>
        </p:spPr>
        <p:txBody>
          <a:bodyPr/>
          <a:lstStyle/>
          <a:p>
            <a:fld id="{1A178388-DF69-40F9-84B0-BAD1D889276A}" type="datetime1">
              <a:rPr lang="en-SG" smtClean="0"/>
              <a:t>8/11/2020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76324"/>
            <a:ext cx="6317256" cy="28167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490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3321" y="196479"/>
            <a:ext cx="1954381" cy="8236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28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28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482" y="1103229"/>
            <a:ext cx="74917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থেকে আসা অস্ত্র বোঝাই জাহাজের নাম ছিল-  </a:t>
            </a:r>
            <a:endParaRPr lang="en-US" sz="32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5607" y="1836220"/>
            <a:ext cx="2824130" cy="49307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 এম.ভি. কাজল </a:t>
            </a:r>
            <a:endParaRPr lang="en-US" sz="2800" dirty="0">
              <a:ln w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9109" y="1770249"/>
            <a:ext cx="2648479" cy="4801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 এম.ভি. সোয়াত </a:t>
            </a:r>
            <a:endParaRPr lang="en-US" sz="2800" dirty="0">
              <a:ln w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3631" y="2738895"/>
            <a:ext cx="2816105" cy="4801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 এস.ডি. রসিদ </a:t>
            </a:r>
            <a:endParaRPr lang="en-US" sz="2800" dirty="0">
              <a:ln w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39108" y="2738894"/>
            <a:ext cx="2648479" cy="4801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defTabSz="23469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 এম.ডি. টিক্কা </a:t>
            </a:r>
            <a:endParaRPr lang="en-US" sz="2800" dirty="0">
              <a:ln w="0"/>
            </a:endParaRPr>
          </a:p>
        </p:txBody>
      </p:sp>
      <p:sp>
        <p:nvSpPr>
          <p:cNvPr id="51" name="Multiply 50"/>
          <p:cNvSpPr/>
          <p:nvPr/>
        </p:nvSpPr>
        <p:spPr>
          <a:xfrm>
            <a:off x="4598266" y="2738894"/>
            <a:ext cx="559820" cy="482419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2" name="Multiply 51"/>
          <p:cNvSpPr/>
          <p:nvPr/>
        </p:nvSpPr>
        <p:spPr>
          <a:xfrm>
            <a:off x="10193377" y="2738894"/>
            <a:ext cx="560382" cy="48099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3" name="Multiply 52"/>
          <p:cNvSpPr/>
          <p:nvPr/>
        </p:nvSpPr>
        <p:spPr>
          <a:xfrm>
            <a:off x="4614944" y="1823279"/>
            <a:ext cx="543142" cy="506015"/>
          </a:xfrm>
          <a:prstGeom prst="mathMultiply">
            <a:avLst>
              <a:gd name="adj1" fmla="val 8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4" name="Half Frame 53"/>
          <p:cNvSpPr/>
          <p:nvPr/>
        </p:nvSpPr>
        <p:spPr>
          <a:xfrm rot="13240283">
            <a:off x="10295839" y="1377428"/>
            <a:ext cx="355457" cy="6567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A47-F756-4A68-974B-1782A48F51BC}" type="datetime1">
              <a:rPr lang="en-SG" smtClean="0"/>
              <a:t>8/11/2020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534891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51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866" y="5248354"/>
            <a:ext cx="119282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ভয়াবহ রূপ 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011" y="245660"/>
            <a:ext cx="410797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44" y="1451829"/>
            <a:ext cx="7565870" cy="38429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F375-2974-4AA3-B78B-08AE93BBB278}" type="datetime1">
              <a:rPr lang="en-SG" smtClean="0"/>
              <a:t>8/11/2020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659582" cy="374003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378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104" y="506976"/>
            <a:ext cx="9575228" cy="826972"/>
          </a:xfrm>
          <a:prstGeom prst="rect">
            <a:avLst/>
          </a:prstGeom>
          <a:noFill/>
          <a:ln w="3175" cmpd="dbl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r>
              <a:rPr lang="bn-BD" sz="6480" dirty="0">
                <a:ln w="0"/>
                <a:solidFill>
                  <a:schemeClr val="tx1"/>
                </a:solidFill>
                <a:effectLst>
                  <a:glow rad="381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 ক্লাস এখানে সমাপ্ত... </a:t>
            </a:r>
            <a:endParaRPr lang="en-US" sz="6480" dirty="0">
              <a:ln w="0"/>
              <a:solidFill>
                <a:schemeClr val="tx1"/>
              </a:solidFill>
              <a:effectLst>
                <a:glow rad="381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1104" y="4531660"/>
            <a:ext cx="9918551" cy="1308377"/>
          </a:xfrm>
          <a:prstGeom prst="rect">
            <a:avLst/>
          </a:prstGeom>
          <a:noFill/>
          <a:ln w="3175" cmpd="dbl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numCol="1" rtlCol="0" anchor="ctr">
            <a:prstTxWarp prst="textWave1">
              <a:avLst>
                <a:gd name="adj1" fmla="val 14144"/>
                <a:gd name="adj2" fmla="val 0"/>
              </a:avLst>
            </a:prstTxWarp>
          </a:bodyPr>
          <a:lstStyle/>
          <a:p>
            <a:pPr algn="ctr"/>
            <a:r>
              <a:rPr lang="bn-BD" sz="28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যেখানেই থাকো ভালো থেকো সুস্থ থাকো এবং দেশকে ভালোবাসো...  </a:t>
            </a:r>
            <a:endParaRPr lang="en-US" sz="28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00" y="2114865"/>
            <a:ext cx="3417570" cy="189675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03A-9DAB-4724-866C-54313C6B4E73}" type="datetime1">
              <a:rPr lang="en-SG" smtClean="0"/>
              <a:t>8/11/2020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93327" cy="365125"/>
          </a:xfrm>
        </p:spPr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54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390563" y="354842"/>
            <a:ext cx="3179929" cy="746283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152400" y="3998791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প্রভাষক-রাষ্ট্রবিজ্ঞান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কামরাংগা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সদর-চাঁদপুর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28" y="1019236"/>
            <a:ext cx="2341226" cy="28094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1" y="1356632"/>
            <a:ext cx="731220" cy="4629149"/>
          </a:xfrm>
          <a:prstGeom prst="rect">
            <a:avLst/>
          </a:prstGeom>
        </p:spPr>
      </p:pic>
      <p:sp>
        <p:nvSpPr>
          <p:cNvPr id="14" name="Content Placeholder 12"/>
          <p:cNvSpPr txBox="1">
            <a:spLocks/>
          </p:cNvSpPr>
          <p:nvPr/>
        </p:nvSpPr>
        <p:spPr>
          <a:xfrm>
            <a:off x="7748349" y="749720"/>
            <a:ext cx="3937198" cy="5483412"/>
          </a:xfrm>
          <a:prstGeom prst="rect">
            <a:avLst/>
          </a:prstGeom>
          <a:ln w="6350">
            <a:noFill/>
          </a:ln>
          <a:effectLst/>
        </p:spPr>
        <p:txBody>
          <a:bodyPr/>
          <a:lstStyle/>
          <a:p>
            <a:pPr marL="411480" indent="-411480" algn="ctr" defTabSz="1097280">
              <a:spcBef>
                <a:spcPct val="20000"/>
              </a:spcBef>
              <a:defRPr/>
            </a:pP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411480" indent="-411480" algn="ctr" defTabSz="1097280">
              <a:spcBef>
                <a:spcPct val="20000"/>
              </a:spcBef>
              <a:defRPr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বাংলাদেশওবিশ্ব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1480" indent="-411480" algn="ctr" defTabSz="1097280">
              <a:spcBef>
                <a:spcPct val="20000"/>
              </a:spcBef>
              <a:defRPr/>
            </a:pP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74" y="1019235"/>
            <a:ext cx="2296643" cy="2809471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5405-B9B7-40C2-8324-6C3F643F2CCF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637663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28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520089" y="313898"/>
            <a:ext cx="7942219" cy="792845"/>
          </a:xfrm>
          <a:prstGeom prst="wedgeRoundRectCallout">
            <a:avLst>
              <a:gd name="adj1" fmla="val -23553"/>
              <a:gd name="adj2" fmla="val 105069"/>
              <a:gd name="adj3" fmla="val 16667"/>
            </a:avLst>
          </a:prstGeom>
          <a:noFill/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84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</a:t>
            </a:r>
            <a:r>
              <a:rPr lang="en-US" sz="384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3840" dirty="0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4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 দেখি...  </a:t>
            </a:r>
            <a:endParaRPr lang="en-US" sz="384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5" y="1422928"/>
            <a:ext cx="5024096" cy="4595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58" y="1422928"/>
            <a:ext cx="5744669" cy="459573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77A5-1980-403B-AD60-A904B207CE63}" type="datetime1">
              <a:rPr lang="en-SG" smtClean="0"/>
              <a:t>8/11/2020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596719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95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1" y="891349"/>
            <a:ext cx="5439920" cy="4879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5" y="958842"/>
            <a:ext cx="5057768" cy="48796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10486" y="5991267"/>
            <a:ext cx="4432136" cy="635248"/>
          </a:xfrm>
          <a:prstGeom prst="wedgeRoundRectCallout">
            <a:avLst>
              <a:gd name="adj1" fmla="val -20801"/>
              <a:gd name="adj2" fmla="val 40929"/>
              <a:gd name="adj3" fmla="val 16667"/>
            </a:avLst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384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ছিল? </a:t>
            </a:r>
            <a:endParaRPr lang="en-US" sz="38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10486" y="5914892"/>
            <a:ext cx="4360610" cy="787998"/>
          </a:xfrm>
          <a:prstGeom prst="wedgeRoundRectCallout">
            <a:avLst>
              <a:gd name="adj1" fmla="val -20801"/>
              <a:gd name="adj2" fmla="val 40929"/>
              <a:gd name="adj3" fmla="val 16667"/>
            </a:avLst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কালোরাতে </a:t>
            </a:r>
            <a:r>
              <a:rPr lang="bn-BD" sz="336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36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যজ্ঞ</a:t>
            </a:r>
            <a:r>
              <a:rPr lang="bn-BD" sz="336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36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99017" y="143870"/>
            <a:ext cx="4167314" cy="594729"/>
          </a:xfrm>
          <a:prstGeom prst="wedgeRoundRectCallout">
            <a:avLst>
              <a:gd name="adj1" fmla="val -23553"/>
              <a:gd name="adj2" fmla="val 105069"/>
              <a:gd name="adj3" fmla="val 16667"/>
            </a:avLst>
          </a:prstGeom>
          <a:noFill/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4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840" dirty="0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840" dirty="0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840" dirty="0" smtClean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4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দেখি...  </a:t>
            </a:r>
            <a:endParaRPr lang="en-US" sz="384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A657-578A-4D94-9549-EBB43DCBE25A}" type="datetime1">
              <a:rPr lang="en-SG" smtClean="0"/>
              <a:t>8/11/2020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626515"/>
            <a:ext cx="5733197" cy="23148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264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2" y="1592906"/>
            <a:ext cx="5164775" cy="3816808"/>
          </a:xfrm>
          <a:prstGeom prst="rect">
            <a:avLst/>
          </a:prstGeom>
          <a:ln w="508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1005506" y="5543679"/>
            <a:ext cx="9985223" cy="816376"/>
          </a:xfrm>
          <a:prstGeom prst="wedgeRoundRectCallout">
            <a:avLst>
              <a:gd name="adj1" fmla="val -21472"/>
              <a:gd name="adj2" fmla="val 50257"/>
              <a:gd name="adj3" fmla="val 1666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মার্চের </a:t>
            </a:r>
            <a:r>
              <a:rPr lang="bn-BD" sz="4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</a:t>
            </a:r>
            <a:r>
              <a:rPr lang="en-US" sz="48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রেশন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লাইট  </a:t>
            </a:r>
            <a:endParaRPr lang="en-US" sz="4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69" y="1554238"/>
            <a:ext cx="4914899" cy="389414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AC39-0512-427C-945C-D587B4443FA5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6309" y="6455352"/>
            <a:ext cx="5562600" cy="266123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370236" y="462767"/>
            <a:ext cx="6635383" cy="612998"/>
          </a:xfrm>
          <a:prstGeom prst="wedgeRoundRectCallout">
            <a:avLst>
              <a:gd name="adj1" fmla="val -21634"/>
              <a:gd name="adj2" fmla="val 68444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পাঠের বিষয়.... </a:t>
            </a:r>
            <a:endParaRPr lang="en-US" sz="38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162919" y="999137"/>
            <a:ext cx="7652460" cy="723682"/>
          </a:xfrm>
          <a:prstGeom prst="wedgeRoundRectCallout">
            <a:avLst>
              <a:gd name="adj1" fmla="val -20833"/>
              <a:gd name="adj2" fmla="val 75915"/>
              <a:gd name="adj3" fmla="val 16667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48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15" y="2362233"/>
            <a:ext cx="11891397" cy="3785652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288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 কি তা বলতে পারবে;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সার্চলাইটে দায়িত্বপ্রাপ্ত ব্যক্তিদের তালিকা তৈরি করতে পারবে;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অপারেশন সার্চলাইটের পূর্ব প্রস্তুতি ব্যাখ্যা করতে পারবে;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অপারেশন সার্চলাইটের ভয়াবহ রূপ বর্ণনা করতে 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68137" y="2717075"/>
            <a:ext cx="5734595" cy="15678"/>
          </a:xfrm>
          <a:prstGeom prst="line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2BCB-7E25-4DC2-B894-4EEA08DAAB7B}" type="datetime1">
              <a:rPr lang="en-SG" smtClean="0"/>
              <a:t>8/11/2020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673436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13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5" y="1420838"/>
            <a:ext cx="4852883" cy="4188056"/>
          </a:xfrm>
          <a:prstGeom prst="rect">
            <a:avLst/>
          </a:prstGeom>
          <a:ln w="285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61" y="1474516"/>
            <a:ext cx="4876798" cy="4138494"/>
          </a:xfrm>
          <a:prstGeom prst="rect">
            <a:avLst/>
          </a:prstGeom>
          <a:ln w="285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1291408" y="335435"/>
            <a:ext cx="7942219" cy="875258"/>
          </a:xfrm>
          <a:prstGeom prst="wedgeRoundRectCallout">
            <a:avLst>
              <a:gd name="adj1" fmla="val -24501"/>
              <a:gd name="adj2" fmla="val 8437"/>
              <a:gd name="adj3" fmla="val 16667"/>
            </a:avLst>
          </a:prstGeom>
          <a:noFill/>
          <a:ln w="63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84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ছবিগুলো মনোযোগসহকারে দেখি...  </a:t>
            </a:r>
            <a:endParaRPr lang="en-US" sz="384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59257" y="5810746"/>
            <a:ext cx="6991705" cy="567762"/>
          </a:xfrm>
          <a:prstGeom prst="wedgeRoundRectCallout">
            <a:avLst>
              <a:gd name="adj1" fmla="val -24501"/>
              <a:gd name="adj2" fmla="val 8437"/>
              <a:gd name="adj3" fmla="val 16667"/>
            </a:avLst>
          </a:prstGeom>
          <a:noFill/>
          <a:ln w="3175">
            <a:noFill/>
            <a:prstDash val="sys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আমাদের কিসের কথা মনে করিয়ে দেয়? </a:t>
            </a:r>
            <a:endParaRPr lang="en-US" sz="336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56560" y="5819038"/>
            <a:ext cx="5398548" cy="567762"/>
          </a:xfrm>
          <a:prstGeom prst="wedgeRoundRectCallout">
            <a:avLst>
              <a:gd name="adj1" fmla="val -24501"/>
              <a:gd name="adj2" fmla="val 8437"/>
              <a:gd name="adj3" fmla="val 16667"/>
            </a:avLst>
          </a:prstGeom>
          <a:noFill/>
          <a:ln w="3175">
            <a:noFill/>
            <a:prstDash val="sys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 মার্চ কালরাতের কথা </a:t>
            </a:r>
            <a:endParaRPr lang="en-US" sz="336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93DD-9D18-47DC-80CB-EB3A52FBF234}" type="datetime1">
              <a:rPr lang="en-SG" smtClean="0"/>
              <a:t>8/11/2020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95092"/>
            <a:ext cx="5619205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043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7" y="603189"/>
            <a:ext cx="4983550" cy="4700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19" y="603189"/>
            <a:ext cx="4973704" cy="4700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1527979" y="5765081"/>
            <a:ext cx="9329678" cy="567762"/>
          </a:xfrm>
          <a:prstGeom prst="wedgeRoundRectCallout">
            <a:avLst>
              <a:gd name="adj1" fmla="val -24501"/>
              <a:gd name="adj2" fmla="val 8437"/>
              <a:gd name="adj3" fmla="val 16667"/>
            </a:avLst>
          </a:prstGeom>
          <a:noFill/>
          <a:ln w="3175">
            <a:noFill/>
            <a:prstDash val="sys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8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 বাহিনী ঐ রাতের অপারেশনের নাম কি দিয়েছিল?  </a:t>
            </a:r>
            <a:endParaRPr lang="en-US" sz="38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60341" y="5765081"/>
            <a:ext cx="3501511" cy="567762"/>
          </a:xfrm>
          <a:prstGeom prst="wedgeRoundRectCallout">
            <a:avLst>
              <a:gd name="adj1" fmla="val -24501"/>
              <a:gd name="adj2" fmla="val 8437"/>
              <a:gd name="adj3" fmla="val 16667"/>
            </a:avLst>
          </a:prstGeom>
          <a:noFill/>
          <a:ln w="3175">
            <a:noFill/>
            <a:prstDash val="sys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8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অপারশন সার্চ লাইট </a:t>
            </a:r>
            <a:endParaRPr lang="en-US" sz="38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D81C-0A46-4CAA-A904-0F99AF600585}" type="datetime1">
              <a:rPr lang="en-SG" smtClean="0"/>
              <a:t>8/11/2020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07182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189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3091543" y="-279698"/>
          <a:ext cx="7145382" cy="247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457013" y="2200249"/>
            <a:ext cx="1011218" cy="94667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endParaRPr lang="en-US" sz="336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57013" y="4425828"/>
            <a:ext cx="1011218" cy="94667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7490" y="2348323"/>
            <a:ext cx="5238976" cy="65052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3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 কাকে বলে?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7491" y="4054372"/>
            <a:ext cx="8433997" cy="168958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28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২৫ মার্চ রাতে পাকিস্তানী বাহিনী পূর্ব বাংলার নিরীহ মানুষের উপর যে হত্যাজ্ঞের অভিযান চালায় তাকে অপারেশন সার্চ লাইট বলে।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A004-3425-4EEF-8716-C620C2BBDE62}" type="datetime1">
              <a:rPr lang="en-SG" smtClean="0"/>
              <a:t>8/11/2020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465618" cy="365125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321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622</Words>
  <Application>Microsoft Office PowerPoint</Application>
  <PresentationFormat>Widescreen</PresentationFormat>
  <Paragraphs>113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134</cp:revision>
  <dcterms:created xsi:type="dcterms:W3CDTF">2020-11-07T03:02:39Z</dcterms:created>
  <dcterms:modified xsi:type="dcterms:W3CDTF">2020-11-08T08:30:50Z</dcterms:modified>
</cp:coreProperties>
</file>