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8" r:id="rId2"/>
    <p:sldId id="326" r:id="rId3"/>
    <p:sldId id="303" r:id="rId4"/>
    <p:sldId id="305" r:id="rId5"/>
    <p:sldId id="297" r:id="rId6"/>
    <p:sldId id="300" r:id="rId7"/>
    <p:sldId id="262" r:id="rId8"/>
    <p:sldId id="349" r:id="rId9"/>
    <p:sldId id="350" r:id="rId10"/>
    <p:sldId id="337" r:id="rId11"/>
    <p:sldId id="328" r:id="rId12"/>
    <p:sldId id="343" r:id="rId13"/>
    <p:sldId id="338" r:id="rId14"/>
    <p:sldId id="341" r:id="rId15"/>
    <p:sldId id="340" r:id="rId16"/>
    <p:sldId id="351" r:id="rId17"/>
    <p:sldId id="352" r:id="rId18"/>
    <p:sldId id="354" r:id="rId19"/>
    <p:sldId id="355" r:id="rId20"/>
    <p:sldId id="356" r:id="rId21"/>
    <p:sldId id="357" r:id="rId22"/>
    <p:sldId id="358" r:id="rId23"/>
    <p:sldId id="359" r:id="rId24"/>
    <p:sldId id="302" r:id="rId25"/>
    <p:sldId id="336" r:id="rId26"/>
    <p:sldId id="360" r:id="rId27"/>
    <p:sldId id="321" r:id="rId28"/>
    <p:sldId id="301" r:id="rId29"/>
    <p:sldId id="348" r:id="rId30"/>
    <p:sldId id="2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F567F-15D2-47ED-A65E-52C60B729DAE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6D2A9-EC69-464B-8F93-5BE2A1AD8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0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CD881-EBA2-4494-B8D1-51F83C05825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16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4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0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1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530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85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4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7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19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6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9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71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6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B8090-C7FB-4273-B8F4-15B24C425E4C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7.jpeg"/><Relationship Id="rId4" Type="http://schemas.openxmlformats.org/officeDocument/2006/relationships/hyperlink" Target="mailto:&#2439;-&#2478;&#2503;&#2439;&#2482;&#2435;hossainshahadat1985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6.jpeg"/><Relationship Id="rId10" Type="http://schemas.openxmlformats.org/officeDocument/2006/relationships/image" Target="../media/image27.png"/><Relationship Id="rId4" Type="http://schemas.openxmlformats.org/officeDocument/2006/relationships/image" Target="../media/image7.jpe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7362" y="832919"/>
            <a:ext cx="10086824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bn-IN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" y="2156358"/>
            <a:ext cx="10086824" cy="41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0.00116 L -0.36628 0.0011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193" y="1844444"/>
            <a:ext cx="10377377" cy="4390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194" y="691770"/>
            <a:ext cx="10377377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3" y="2073788"/>
            <a:ext cx="103773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বাজার হলো স্বল্প মেয়াদি বা সর্বোচ্চ এক বছরের জন্য অর্থসংস্থানের ক্ষেত্র আর মূলধন বাজার হলো দীর্ঘমেয়াদি অর্থসংস্থানের ক্ষেত্র</a:t>
            </a:r>
            <a:r>
              <a:rPr lang="hi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মুদ্রাবাজারে নিয়ন্ত্রক হলো বাংলাদেশ ব্যাংক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বাজারের নিয়ন্ত্রক সিকিউরিটিজ অ্যান্ড এক্সচেঞ্জ কমিশন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(SEC)</a:t>
            </a:r>
            <a:r>
              <a:rPr lang="hi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প্রতিটি দেশেই এ দুটি বাজার কে নিয়ন্ত্রণের জন্য বিশেষ ব্যবস্থা গ্রহণ করা হয়</a:t>
            </a:r>
            <a:r>
              <a:rPr lang="hi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বিনিয়োগকারীদের স্বার্থ রক্ষা এবং অনিয়ম প্রতিরোধের জন্য বিভিন্ন প্রতিষ্ঠান রয়েছে</a:t>
            </a:r>
            <a:r>
              <a:rPr lang="hi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প্রতিষ্ঠান সরকার প্রণীত বিভিন্ন আইনের ধারা মুদ্রা বাজার ও মূলধন বাজারকে নিয়ন্ত্রণ করে</a:t>
            </a:r>
            <a:r>
              <a:rPr lang="hi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321224"/>
            <a:ext cx="10377376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াজার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Money Market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IN" sz="28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27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016" y="691770"/>
            <a:ext cx="10396344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016" y="1360934"/>
            <a:ext cx="1039634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বাজারের হাতিয়ারসমূহ 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Elements of Money Market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1147" y="2546161"/>
            <a:ext cx="143474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SutonnyMJ" pitchFamily="2" charset="0"/>
                <a:cs typeface="NikoshBAN" panose="02000000000000000000" pitchFamily="2" charset="0"/>
              </a:rPr>
              <a:t>ট্রেজারি বিল</a:t>
            </a:r>
            <a:endParaRPr lang="bn-IN" sz="24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36708" y="2552153"/>
            <a:ext cx="171798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SutonnyMJ" pitchFamily="2" charset="0"/>
                <a:cs typeface="NikoshBAN" panose="02000000000000000000" pitchFamily="2" charset="0"/>
              </a:rPr>
              <a:t>পুনঃ ক্রয় চুক্তি </a:t>
            </a:r>
            <a:endParaRPr lang="bn-IN" sz="24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1704109" y="2171094"/>
            <a:ext cx="8686800" cy="24361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100944" y="2555867"/>
            <a:ext cx="216131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স্বীকৃতি পত্র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929745" y="1898535"/>
            <a:ext cx="0" cy="272559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704109" y="2195455"/>
            <a:ext cx="0" cy="35669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390913" y="2171094"/>
            <a:ext cx="0" cy="35669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09304" y="2195455"/>
            <a:ext cx="0" cy="35669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58271" y="2541445"/>
            <a:ext cx="1690180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বাণিজ্যক পত্র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110292" y="2181033"/>
            <a:ext cx="0" cy="35669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14750" y="2555502"/>
            <a:ext cx="3311141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হস্তান্তরযোগ্য আমানত সার্টিফিকেট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115380" y="2167380"/>
            <a:ext cx="0" cy="35669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66016" y="3370516"/>
            <a:ext cx="103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ea typeface="NikoshBAN" panose="02000000000000000000" pitchFamily="2" charset="0"/>
                <a:cs typeface="NikoshBAN" panose="02000000000000000000" pitchFamily="2" charset="0"/>
              </a:rPr>
              <a:t>ট্রেজারি বিল (</a:t>
            </a:r>
            <a:r>
              <a:rPr lang="en-US" sz="3200" b="1" dirty="0" smtClean="0">
                <a:ea typeface="NikoshBAN" panose="02000000000000000000" pitchFamily="2" charset="0"/>
                <a:cs typeface="NikoshBAN" panose="02000000000000000000" pitchFamily="2" charset="0"/>
              </a:rPr>
              <a:t>Treasury Bill)</a:t>
            </a:r>
            <a:r>
              <a:rPr lang="en-US" sz="3200" b="1" dirty="0" smtClean="0">
                <a:latin typeface="NikoshBAN" panose="02000000000000000000" pitchFamily="2" charset="0"/>
                <a:ea typeface="NikoshBAN" panose="02000000000000000000" pitchFamily="2" charset="0"/>
              </a:rPr>
              <a:t>: </a:t>
            </a:r>
            <a:r>
              <a:rPr lang="bn-IN" sz="3200" dirty="0" smtClean="0">
                <a:ea typeface="NikoshBAN" panose="02000000000000000000" pitchFamily="2" charset="0"/>
                <a:cs typeface="NikoshBAN" panose="02000000000000000000" pitchFamily="2" charset="0"/>
              </a:rPr>
              <a:t>সরকার স্বল্পমেয়াদী তহবিল এর উৎস হিসাবে ট্রেজারি বিল ইস্যু করে যা</a:t>
            </a:r>
            <a:r>
              <a:rPr lang="en-US" sz="3200" dirty="0" smtClean="0">
                <a:latin typeface="NikoshBAN" panose="02000000000000000000" pitchFamily="2" charset="0"/>
                <a:ea typeface="NikoshBAN" panose="02000000000000000000" pitchFamily="2" charset="0"/>
              </a:rPr>
              <a:t>, </a:t>
            </a:r>
            <a:r>
              <a:rPr lang="bn-IN" sz="3200" dirty="0" smtClean="0">
                <a:ea typeface="NikoshBAN" panose="02000000000000000000" pitchFamily="2" charset="0"/>
                <a:cs typeface="NikoshBAN" panose="02000000000000000000" pitchFamily="2" charset="0"/>
              </a:rPr>
              <a:t>ভবিষ্যতের কোনো নির্দিষ্ট তারিখে পরিশোধ করার অঙ্গীকার করা হয়</a:t>
            </a:r>
            <a:r>
              <a:rPr lang="hi-IN" sz="3200" dirty="0" smtClean="0">
                <a:ea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ea typeface="NikoshBAN" panose="02000000000000000000" pitchFamily="2" charset="0"/>
                <a:cs typeface="NikoshBAN" panose="02000000000000000000" pitchFamily="2" charset="0"/>
              </a:rPr>
              <a:t>পরিশোধের নির্দিষ্ট সময় উল্লেখ করে সরকার যে স্বল্পমেয়াদী বিল করে তাকে ট্রেজারি বিল বলে</a:t>
            </a:r>
            <a:r>
              <a:rPr lang="hi-IN" sz="3200" dirty="0" smtClean="0">
                <a:ea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ea typeface="NikoshBAN" panose="02000000000000000000" pitchFamily="2" charset="0"/>
                <a:cs typeface="NikoshBAN" panose="02000000000000000000" pitchFamily="2" charset="0"/>
              </a:rPr>
              <a:t>ট্রেজারি বিল সাধারণত ২</a:t>
            </a:r>
            <a:r>
              <a:rPr lang="en-US" sz="3200" dirty="0" smtClean="0">
                <a:latin typeface="NikoshBAN" panose="02000000000000000000" pitchFamily="2" charset="0"/>
                <a:ea typeface="NikoshBAN" panose="02000000000000000000" pitchFamily="2" charset="0"/>
              </a:rPr>
              <a:t>8 </a:t>
            </a:r>
            <a:r>
              <a:rPr lang="bn-IN" sz="3200" dirty="0" smtClean="0">
                <a:ea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ea typeface="NikoshBAN" panose="02000000000000000000" pitchFamily="2" charset="0"/>
              </a:rPr>
              <a:t>, 91 </a:t>
            </a:r>
            <a:r>
              <a:rPr lang="bn-IN" sz="3200" dirty="0" smtClean="0">
                <a:ea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ea typeface="NikoshBAN" panose="02000000000000000000" pitchFamily="2" charset="0"/>
              </a:rPr>
              <a:t>, 182 </a:t>
            </a:r>
            <a:r>
              <a:rPr lang="bn-IN" sz="3200" dirty="0" smtClean="0">
                <a:ea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ea typeface="NikoshBAN" panose="02000000000000000000" pitchFamily="2" charset="0"/>
              </a:rPr>
              <a:t>, 364 </a:t>
            </a:r>
            <a:r>
              <a:rPr lang="bn-IN" sz="3200" dirty="0" smtClean="0">
                <a:ea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ea typeface="NikoshBAN" panose="02000000000000000000" pitchFamily="2" charset="0"/>
              </a:rPr>
              <a:t>, 2 </a:t>
            </a:r>
            <a:r>
              <a:rPr lang="bn-IN" sz="3200" dirty="0" smtClean="0">
                <a:ea typeface="NikoshBAN" panose="02000000000000000000" pitchFamily="2" charset="0"/>
                <a:cs typeface="NikoshBAN" panose="02000000000000000000" pitchFamily="2" charset="0"/>
              </a:rPr>
              <a:t>বছর ও</a:t>
            </a:r>
            <a:r>
              <a:rPr lang="en-US" sz="3200" dirty="0" smtClean="0">
                <a:latin typeface="NikoshBAN" panose="02000000000000000000" pitchFamily="2" charset="0"/>
                <a:ea typeface="NikoshBAN" panose="02000000000000000000" pitchFamily="2" charset="0"/>
              </a:rPr>
              <a:t> 5 </a:t>
            </a:r>
            <a:r>
              <a:rPr lang="bn-IN" sz="3200" dirty="0" smtClean="0">
                <a:ea typeface="NikoshBAN" panose="02000000000000000000" pitchFamily="2" charset="0"/>
                <a:cs typeface="NikoshBAN" panose="02000000000000000000" pitchFamily="2" charset="0"/>
              </a:rPr>
              <a:t>বছর মেয়াদী হয়ে থাকে</a:t>
            </a:r>
            <a:r>
              <a:rPr lang="hi-IN" sz="3200" dirty="0" smtClean="0">
                <a:ea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424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1" grpId="0" build="p" animBg="1"/>
      <p:bldP spid="43" grpId="0" build="p" animBg="1"/>
      <p:bldP spid="73" grpId="0" build="p" animBg="1"/>
      <p:bldP spid="39" grpId="0" build="p" animBg="1"/>
      <p:bldP spid="4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135" y="637449"/>
            <a:ext cx="1041990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135" y="1817889"/>
            <a:ext cx="10419907" cy="5707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একক কাজ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3135" y="3369598"/>
            <a:ext cx="10419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SutonnyMJ" pitchFamily="2" charset="0"/>
                <a:cs typeface="NikoshBAN" panose="02000000000000000000" pitchFamily="2" charset="0"/>
              </a:rPr>
              <a:t>মুদ্রা বাজারের </a:t>
            </a:r>
            <a:r>
              <a:rPr lang="bn-IN" sz="3200" b="1" dirty="0" smtClean="0">
                <a:latin typeface="SutonnyMJ" pitchFamily="2" charset="0"/>
                <a:cs typeface="NikoshBAN" panose="02000000000000000000" pitchFamily="2" charset="0"/>
              </a:rPr>
              <a:t>হাতিয়ার কয়টি ও কি কি খাতায় লিখ।</a:t>
            </a:r>
            <a:endParaRPr lang="bn-IN" sz="3200" b="1" u="sng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69" y="457339"/>
            <a:ext cx="3959885" cy="29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0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7356" y="1788235"/>
            <a:ext cx="10377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 (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Commercial Paper):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পত্র হল স্বল্পমেয়াদি জামানতবিহীন অঙ্গীকারপত্র বিক্রয় করে কোম্পানিগুলো তাদের স্বল্পমেয়াদী অর্থায়নের প্রয়োজন মিটিয়ে থাকে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পত্র শুধুমাত্র ব্লু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(Blue Chip)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বৃহৎ ও আর্থিকভাবে সচ্ছল কোম্পানিগুলো ইস্যু করতে পারে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বাণিজ্যিক পত্রের ব্যবহার নেই বললেই চলে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203460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 বাজারের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হাতিয়ারসমূহ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চলমান)</a:t>
            </a:r>
            <a:endParaRPr lang="bn-IN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7357" y="4303455"/>
            <a:ext cx="10377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স্বীকৃতিপত্র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Bangker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Acceptance):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স্বীকৃতিপত্র আমদানিকারক ও রপ্তানিকারকের মধ্যকার দলিল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যার মাধ্যমে ব্যাংক আমদানিকারকের পক্ষ হয়ে রপ্তানিকারককে অঙ্গীকার দেয়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আমদানিকারক যদি তার পণ্যের মূল্য পরিশোধ করতে ব্যর্থ হয় তবে পণ্যের মূল্য সে নিজে পরিশোধ করবে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9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1" y="1979691"/>
            <a:ext cx="10377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হস্তান্তরযোগ্য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সার্টিফিকেট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Negitaible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Certificate of Deposit):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ব্যাংক মেয়াদি আমানত বা জমার বিপরীতে সার্টিফিকেট ইস্যু করে তাকে হস্তান্তরযোগ্য আমানত সার্টিফিকেট বলে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203460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 বাজারের হাতিয়ারসমূহ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চলমান)</a:t>
            </a:r>
            <a:endParaRPr lang="bn-IN" sz="3200" b="1" u="sng" dirty="0" smtClean="0">
              <a:latin typeface="Times New Roman" panose="02020603050405020304" pitchFamily="18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8190" y="3549351"/>
            <a:ext cx="10377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পুনঃক্রয়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(Repurchase Agreement):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স্বল্পমেয়াদি সিকিউরিটিজসমূহ বিক্রয় এবং তা নির্দিষ্ট সময় পর পুনরায় ক্রয় করার চুক্তিকে পুনঃক্রয় চুক্তি বলে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দামে সিকিউরিটিজসমূহ বিক্রয় করা হয় তার চেয়ে অধিক দামে পুনরায় তা করা হয়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ক্রয় ও বিক্রয় মূল্যের পার্থক্যই হচ্ছে ক্রয়কারী প্রতিষ্ঠানের সুদ বাবদ আয়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93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1" y="1926784"/>
            <a:ext cx="10377377" cy="4501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194" y="691770"/>
            <a:ext cx="10377377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1" y="2709889"/>
            <a:ext cx="10377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বাজারে দীর্ঘ মেয়াদের জন্য আর্থিক সম্পদ ক্রয়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 বা লেনদেন সম্পন্ন হয় তাকে মূলধন বাজার বলে</a:t>
            </a:r>
            <a:r>
              <a:rPr lang="hi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 দীর্ঘমেয়াদি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বছরের বেশি সময়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 সম্পদ সমূহ লেনদেন করা হয়</a:t>
            </a:r>
            <a:r>
              <a:rPr lang="hi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 মূলধন বাজার একটি বাজার যেখান থেকে মূলধন তহবিল সংগ্রহ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 গঠন ও বিনিয়োগের সিদ্ধান্ত গ্রহণ করা হয়</a:t>
            </a:r>
            <a:r>
              <a:rPr lang="hi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342010"/>
            <a:ext cx="10377376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 (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Capital market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12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1" y="2709889"/>
            <a:ext cx="10377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 হল দীর্ঘমেয়াদি আর্থিক বাজার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বাজার সাধারণত দুই প্রকার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বাজার ও ০২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বাজার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 যে সকল আর্থিক দলিলসমূহ 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করা হয় সেগুলো কে পুঁজিবাজারের হাতিয়ার বা উপাদান বলা হয়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পুঁজি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বাজারের উপাদান সমূহ আলোকপাত করা হলোঃ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শেয়ার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 শেয়ার ও ০৩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বন্ড বা ঋণপত্র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342010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বাজারের হাতিয়ারসমুহ (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Elements of Capital Market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9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4" y="2421740"/>
            <a:ext cx="10377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শেয়ার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(Common Stock):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 অনুমোদিত মূলধনের ক্ষুদ্র ক্ষুদ্র অংশকেই শেয়ার বলা হয়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যৌথ মূলধনী ব্যবসায় তার প্রয়োজনীয় মূলধন শেয়ার বিক্রয়ের মাধ্যমে সংগ্রহ করা হয়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শেয়ার হোল্ডারগণ হচ্ছেন কোম্পানির প্রকৃত মালিক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শেয়ার হোল্ডারদের দ্বারা নির্বাচিত পরিচালকমণ্ডলী কোম্পানি পরিচালনা করে থাকেন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342010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বাজারের হাতিয়ারসমুহ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চলমান)</a:t>
            </a:r>
            <a:endParaRPr lang="bn-IN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5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4" y="2421740"/>
            <a:ext cx="10377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 শেয়ারের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(Preferred Stock):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শেয়ারের মালিকগণ কোম্পানি লভ্যাংশ বণ্টন ও বিলোপকালীন সময়ে মূলধন ফেরত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উভয় ক্ষেত্রে অগ্রাধিকার পেয়ে থাকে তাকে অগ্রাধিকার শেয়ার বলে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 শেয়ার হল দীর্ঘমেয়াদি অর্থায়নের গুরুত্বপূর্ণ হাতিয়ার মালিকরা কোম্পানি থেকে একটি নির্দিষ্ট হারে মুনাফা লাভ করে এরা কোম্পানির কোনো ঝুঁকি গ্রহণ করে না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342010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বাজারের হাতিয়ারসমুহ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চলমান)</a:t>
            </a:r>
            <a:endParaRPr lang="bn-IN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6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4" y="2421740"/>
            <a:ext cx="103773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বন্ড বা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ঋণপত্র (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Bond or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ebenture):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দলিলের মাধ্যমে যৌথমূলধনী কোম্পানি জনসাধারণের নিকট থেকে ঋণ গ্রহণ করে তাকেই বন্ড বলে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শেয়ার বিক্রয়ের অর্থ অপ্রতুল হলে কোম্পানি ঋণপত্র বিক্রয়ের মাধ্যমে অর্থ সংগ্রহ করে থাকে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মূলত বন্ড বা ঋণপত্র হলো এক প্রকার ঋণের দলিল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যাতে ঋণকৃত অর্থের 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ঋণ পরিশোধের সময় ও সুদের হার এবং ঋণ সংক্রান্ত অন্যান্য তথ্যাদি উল্লেখ থাকে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342010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বাজারের হাতিয়ারসমুহ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চলমান)</a:t>
            </a:r>
            <a:endParaRPr lang="bn-IN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9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75580"/>
            <a:ext cx="10607040" cy="4672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1254" y="1824218"/>
            <a:ext cx="68807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মোঃ শাহাদাত </a:t>
            </a:r>
            <a:r>
              <a:rPr lang="bn-IN" sz="40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হোসেন</a:t>
            </a:r>
            <a:endParaRPr lang="en-US" sz="4000" b="1" dirty="0">
              <a:solidFill>
                <a:srgbClr val="00B0F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B0F0"/>
                </a:solidFill>
                <a:latin typeface="NikoshBAN" panose="02000000000000000000"/>
                <a:cs typeface="NikoshBAN" panose="02000000000000000000" pitchFamily="2" charset="0"/>
              </a:rPr>
              <a:t>ও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/>
                <a:cs typeface="NikoshBAN" panose="02000000000000000000" pitchFamily="2" charset="0"/>
              </a:rPr>
              <a:t>বিভাগীয়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/>
                <a:cs typeface="NikoshBAN" panose="02000000000000000000" pitchFamily="2" charset="0"/>
              </a:rPr>
              <a:t>প্রধান</a:t>
            </a:r>
            <a:endParaRPr lang="en-US" sz="2800" b="1" dirty="0" smtClean="0">
              <a:solidFill>
                <a:srgbClr val="00B0F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ফিন্যান্স</a:t>
            </a:r>
            <a:r>
              <a:rPr lang="bn-IN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, ব্যাংকিং ও বিমা বিভাগ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চান্দিনা </a:t>
            </a:r>
            <a:r>
              <a:rPr lang="bn-IN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রেদোয়ান আহ্‌মেদ </a:t>
            </a:r>
            <a:r>
              <a:rPr lang="bn-IN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কলেজ</a:t>
            </a:r>
            <a:endParaRPr lang="en-US" sz="2800" b="1" dirty="0">
              <a:solidFill>
                <a:srgbClr val="00B0F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চান্দিনা</a:t>
            </a:r>
            <a:r>
              <a:rPr lang="bn-IN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, কুমিল্লা</a:t>
            </a:r>
            <a:r>
              <a:rPr lang="bn-IN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solidFill>
                <a:srgbClr val="00B0F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সহ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প্রণেতাঃ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bn-IN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মোবা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ইলঃ</a:t>
            </a:r>
            <a:r>
              <a:rPr lang="bn-IN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০১৭২০১১৮২৯৪</a:t>
            </a:r>
            <a:endParaRPr lang="en-US" sz="2800" b="1" dirty="0">
              <a:solidFill>
                <a:srgbClr val="00B0F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SutonnyMJ" pitchFamily="2" charset="0"/>
                <a:hlinkClick r:id="rId4"/>
              </a:rPr>
              <a:t>ই-মেইলঃ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hossainshahadat1985@gmail.com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744583"/>
            <a:ext cx="1060704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0" y="1841260"/>
            <a:ext cx="2743200" cy="34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2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7355" y="2127998"/>
            <a:ext cx="103773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বাজারে দীর্ঘমেয়াদি আর্থিক সম্পত্তি ক্রয় বিক্রয় করা হয় তাকে মূলধন বাজার বলে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নিম্নে মূলধন বাজারে অংশগ্রহণকারীদের বর্ণনা দেয়া হলোঃ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সঞ্চয়ের প্রতিষ্ঠান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(Depository):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সঞ্চয়ী প্রতিষ্ঠান আমানতকারীদের নিকট থেকে আমানত গ্রহণ করে মূলধন বাজারে অংশগ্রহণ করে থাকে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ডিপোজিটরি আইন 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999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আওতায় সেন্ট্রাল ডিপোজিটরি বাংলাদেশ লিমিটেড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(CDBL)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ডিপোজিটরি হিসেবে কাজ করে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ব্যবস্থায়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ডিপোজিটরি পার্টিসিপেন্ট এর সাথে বেনিফিসিয়ারি হিসাবে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B.O.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খুলতে হয়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B.O.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না থাকলে শেয়ার সংরক্ষণ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এবং হস্তান্তর করা যায় না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342010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অংশগ্রহনকারী (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Participant of Capital Market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4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7355" y="2127998"/>
            <a:ext cx="10377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ব্রোকার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(Broker):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ব্রোকার হচ্ছে এক ধরনের মধ্যস্থতাকারীরা যারা বিনিয়োগকারীদের পক্ষে উপযুক্ত কমিশনের বিনিময়ে শেয়ার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ডিবেঞ্চার ইত্যাদি 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করে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342010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অংশগ্রহনকারী (চলমান)</a:t>
            </a:r>
            <a:endParaRPr lang="bn-IN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8194" y="4311226"/>
            <a:ext cx="10377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(Dealer):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ডিলার হচ্ছে এক ধরনের মধ্যস্থতাকারী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একসাথে অনেকগুলো শেয়ার ক্রয় করে বিনিয়োগকারীদের নিকট বিক্রি করে থাকে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শেয়ার 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বিক্রয়ের জন্য 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SEC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কর্তৃক নিবন্ধিত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5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7355" y="2127998"/>
            <a:ext cx="103773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স্টক এক্সচেঞ্জ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(Stock Exchange):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স্টক এক্সচেঞ্জ 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শেয়ার বাজারের কার্যক্রমে সহায়তা দান 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তদারককারী প্রতিষ্ঠান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কাজ হচ্ছে শেয়ার ও অন্যান্য সিকিউরিটি 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বিক্রয়ের ব্যবস্থা 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যাবতীয় লেনদেন কেন্দ্রীয় ডিপোজিটরি সিস্টেমের মাধ্যমে রেকর্ড 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বিনিয়োগকারীসহ সকল পক্ষের স্বার্থ রক্ষা করা এবং যাবতীয় বাজার পর্যবেক্ষণের কাজ করা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স্থান যেখানে আর্থিক সম্পদ কেনাবেচা হয়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ঢাকা স্টক এক্সচেঞ্জ ও চট্টগ্রাম স্টক এক্সচেঞ্জ</a:t>
            </a:r>
            <a:r>
              <a:rPr lang="hi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342010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অংশগ্রহনকারী (চলমান)</a:t>
            </a:r>
            <a:endParaRPr lang="bn-IN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62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356" y="691770"/>
            <a:ext cx="10488216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7355" y="2127998"/>
            <a:ext cx="1048821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আইনগত প্রতিষ্ঠান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(Legal Institution):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দেশের মূলধন বাজার নিয়ন্ত্রণ করার জন্য একটি রেগুলেটরি বডি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(Regulatory Body)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বা আইনগত প্রতিষ্ঠান থাকে</a:t>
            </a:r>
            <a:r>
              <a:rPr lang="hi-IN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এ প্রতিষ্ঠান বিভিন্ন আইন প্রণয়ন ও দিক নির্দেশনা জারির মাধ্যমে মূলধন বাজারকে নিয়ন্ত্রণ ও স্বাভাবিক রাখার চেষ্টা করে</a:t>
            </a:r>
            <a:r>
              <a:rPr lang="hi-IN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সিকিউরিটিজ অ্যান্ড এক্সচেঞ্জ কমিশন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(SEC)</a:t>
            </a:r>
            <a:r>
              <a:rPr lang="hi-IN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355" y="1342010"/>
            <a:ext cx="10488215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অংশগ্রহনকারী (চলমান)</a:t>
            </a:r>
            <a:endParaRPr lang="bn-IN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7355" y="4528655"/>
            <a:ext cx="104882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প্রতিষ্ঠান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(Others Institution):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বিনিয়োগ ব্যাংক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পেনশন ফান্ড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 কোম্পানি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আরবিট্রোজার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বণিক সমিতি ইত্যাদি প্রতিষ্ঠান মূলধন বাজারের বিভিন্ন কর্মকাণ্ডে অংশগ্রহণ করে থাকে</a:t>
            </a:r>
            <a:r>
              <a:rPr lang="hi-IN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মধ্যে কেউ বিনিয়োকারী আবার কেউ তহবিল সংগ্রহকারীর আবার কেউ অবলেখকের ভূমিকা পালন করে থাকে</a:t>
            </a:r>
            <a:r>
              <a:rPr lang="hi-IN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8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869" y="637449"/>
            <a:ext cx="1046243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869" y="1817889"/>
            <a:ext cx="10462437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>
                <a:latin typeface="SutonnyMJ" pitchFamily="2" charset="0"/>
                <a:cs typeface="SutonnyMJ" pitchFamily="2" charset="0"/>
              </a:rPr>
              <a:t>দলীয় কাজ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869" y="3592238"/>
            <a:ext cx="10462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প্রকার বাজারের ভূমিকা সবচেয়ে বেশি তুমি মনে কর আলোচনা কর।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3" y="618038"/>
            <a:ext cx="4024507" cy="25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982" y="691770"/>
            <a:ext cx="10496589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endParaRPr lang="as-IN" sz="28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72614"/>
              </p:ext>
            </p:extLst>
          </p:nvPr>
        </p:nvGraphicFramePr>
        <p:xfrm>
          <a:off x="858982" y="1971975"/>
          <a:ext cx="10626436" cy="383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418">
                  <a:extLst>
                    <a:ext uri="{9D8B030D-6E8A-4147-A177-3AD203B41FA5}">
                      <a16:colId xmlns:a16="http://schemas.microsoft.com/office/drawing/2014/main" val="214388116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637573430"/>
                    </a:ext>
                  </a:extLst>
                </a:gridCol>
                <a:gridCol w="4959927">
                  <a:extLst>
                    <a:ext uri="{9D8B030D-6E8A-4147-A177-3AD203B41FA5}">
                      <a16:colId xmlns:a16="http://schemas.microsoft.com/office/drawing/2014/main" val="2969634958"/>
                    </a:ext>
                  </a:extLst>
                </a:gridCol>
              </a:tblGrid>
              <a:tr h="664610">
                <a:tc>
                  <a:txBody>
                    <a:bodyPr/>
                    <a:lstStyle/>
                    <a:p>
                      <a:pPr algn="ctr"/>
                      <a:r>
                        <a:rPr kumimoji="0" lang="bn-I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মুদ্রা বাজার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পার্থক্যের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I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মূলধন বাজার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578491"/>
                  </a:ext>
                </a:extLst>
              </a:tr>
              <a:tr h="664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যে বাজারে স্বল্পমেয়াদী (অন্তত ১ বছরের) আর্থিক সম্পদ সমূহ লেনদেন করা হয় তাকে মুদ্রাবাজার বলে।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</a:t>
                      </a:r>
                      <a:r>
                        <a:rPr lang="bn-IN" sz="2800" b="0" baseline="0" dirty="0" smtClean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জ্ঞা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n-IN" sz="2800" dirty="0" smtClean="0">
                          <a:effectLst/>
                          <a:latin typeface="NikoshBAN" panose="02000000000000000000" pitchFamily="2" charset="0"/>
                          <a:ea typeface="NikoshBAN" panose="02000000000000000000" pitchFamily="2" charset="0"/>
                          <a:cs typeface="NikoshBAN" panose="02000000000000000000" pitchFamily="2" charset="0"/>
                        </a:rPr>
                        <a:t>দীর্ঘমেয়াদী আর্থিক সম্পদ সমূহ লেনদেন করা হয় তাকে মূলধন বাজার বলে</a:t>
                      </a:r>
                      <a:r>
                        <a:rPr lang="hi-IN" sz="2800" dirty="0" smtClean="0">
                          <a:effectLst/>
                          <a:latin typeface="NikoshBAN" panose="02000000000000000000" pitchFamily="2" charset="0"/>
                          <a:ea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 smtClean="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212261"/>
                  </a:ext>
                </a:extLst>
              </a:tr>
              <a:tr h="664610">
                <a:tc>
                  <a:txBody>
                    <a:bodyPr/>
                    <a:lstStyle/>
                    <a:p>
                      <a:pPr algn="l"/>
                      <a:r>
                        <a:rPr kumimoji="0" lang="bn-I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 বাজারে লেনদেনকৃত সিকিউরিটি সমূহের মধ্যে ট্রেজারি বিল, ব্যাংকের স্বীকৃতিপত্র, বাণিজ্যিক পত্র ইত্যাদি উল্লেখযোগ্য।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I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সিকিউরিটি সমূহ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n-IN" sz="2800" dirty="0" smtClean="0">
                          <a:effectLst/>
                          <a:latin typeface="NikoshBAN" panose="02000000000000000000" pitchFamily="2" charset="0"/>
                          <a:ea typeface="NikoshBAN" panose="02000000000000000000" pitchFamily="2" charset="0"/>
                          <a:cs typeface="NikoshBAN" panose="02000000000000000000" pitchFamily="2" charset="0"/>
                        </a:rPr>
                        <a:t>এ বাজারে লেনদেনকৃত সিকিউরিটিসমূহের মধ্যে সাধারণ শেয়ার</a:t>
                      </a:r>
                      <a:r>
                        <a:rPr lang="en-US" sz="2800" dirty="0" smtClean="0">
                          <a:effectLst/>
                          <a:latin typeface="NikoshBAN" panose="02000000000000000000" pitchFamily="2" charset="0"/>
                          <a:ea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bn-IN" sz="2800" dirty="0" smtClean="0">
                          <a:effectLst/>
                          <a:latin typeface="NikoshBAN" panose="02000000000000000000" pitchFamily="2" charset="0"/>
                          <a:ea typeface="NikoshBAN" panose="02000000000000000000" pitchFamily="2" charset="0"/>
                          <a:cs typeface="NikoshBAN" panose="02000000000000000000" pitchFamily="2" charset="0"/>
                        </a:rPr>
                        <a:t>অগ্রাধিকার শেয়ার ডিবেঞ্চার ও বন্ড ইত্যাদি উল্লেখযোগ্য</a:t>
                      </a:r>
                      <a:r>
                        <a:rPr lang="hi-IN" sz="2800" dirty="0" smtClean="0">
                          <a:effectLst/>
                          <a:latin typeface="NikoshBAN" panose="02000000000000000000" pitchFamily="2" charset="0"/>
                          <a:ea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49772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8982" y="1301095"/>
            <a:ext cx="1049658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বাজার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বাজারের মধ্যে পার্থক্য</a:t>
            </a:r>
            <a:endParaRPr lang="bn-IN" sz="3200" b="1" u="sng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982" y="691770"/>
            <a:ext cx="10496589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endParaRPr lang="as-IN" sz="28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982" y="1301095"/>
            <a:ext cx="1049658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বাজার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বাজারের মধ্যে পার্থক্য</a:t>
            </a:r>
            <a:endParaRPr lang="bn-IN" sz="3200" b="1" u="sng" dirty="0" smtClean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331693"/>
              </p:ext>
            </p:extLst>
          </p:nvPr>
        </p:nvGraphicFramePr>
        <p:xfrm>
          <a:off x="858982" y="1971975"/>
          <a:ext cx="1062643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1163">
                  <a:extLst>
                    <a:ext uri="{9D8B030D-6E8A-4147-A177-3AD203B41FA5}">
                      <a16:colId xmlns:a16="http://schemas.microsoft.com/office/drawing/2014/main" val="2143881161"/>
                    </a:ext>
                  </a:extLst>
                </a:gridCol>
                <a:gridCol w="1205346">
                  <a:extLst>
                    <a:ext uri="{9D8B030D-6E8A-4147-A177-3AD203B41FA5}">
                      <a16:colId xmlns:a16="http://schemas.microsoft.com/office/drawing/2014/main" val="2637573430"/>
                    </a:ext>
                  </a:extLst>
                </a:gridCol>
                <a:gridCol w="4959927">
                  <a:extLst>
                    <a:ext uri="{9D8B030D-6E8A-4147-A177-3AD203B41FA5}">
                      <a16:colId xmlns:a16="http://schemas.microsoft.com/office/drawing/2014/main" val="2969634958"/>
                    </a:ext>
                  </a:extLst>
                </a:gridCol>
              </a:tblGrid>
              <a:tr h="625494">
                <a:tc>
                  <a:txBody>
                    <a:bodyPr/>
                    <a:lstStyle/>
                    <a:p>
                      <a:pPr algn="ctr"/>
                      <a:r>
                        <a:rPr kumimoji="0" lang="bn-I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মুদ্রা বাজার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পার্থক্যের বিষয়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I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মূলধন বাজার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578491"/>
                  </a:ext>
                </a:extLst>
              </a:tr>
              <a:tr h="664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সাধারণত এই বাজারের আর্থিক হাতিয়ারসমূহের মধ্যে ঝুঁকি কম হয়ে থাকে।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ঝুঁকি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 বাজারের লেনদেনকৃত আর্থিক হাতিয়ার সমূহের মধ্যে ঝুঁকি অধিক হয়ে থাকে।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212261"/>
                  </a:ext>
                </a:extLst>
              </a:tr>
              <a:tr h="664610">
                <a:tc>
                  <a:txBody>
                    <a:bodyPr/>
                    <a:lstStyle/>
                    <a:p>
                      <a:pPr algn="l"/>
                      <a:r>
                        <a:rPr kumimoji="0" lang="bn-I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সিকিউরিটিগুলো সাধারণত বিভিন্ন বাণিজ্যিক ব্যাংক, আর্থিক প্রতিষ্ঠান ও বাংলাদেশ ব্যাংক বিক্রি করে থাকে।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বাজারের উদাহরণ 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 বাজারের উদাহরণ হচ্ছেঃ </a:t>
                      </a:r>
                    </a:p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০১. ঢাকা স্টক একচেন্জ </a:t>
                      </a:r>
                    </a:p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০২. চট্টগ্রাম স্টক এক্সচেঞ্জ </a:t>
                      </a: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497726"/>
                  </a:ext>
                </a:extLst>
              </a:tr>
              <a:tr h="664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কেন্দ্রীয় ব্যাংক মুদ্রা বাজার কে নিয়ন্ত্রণ করে থাকে।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নিয়ন্ত্রণ সংস্থা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সিকিউরিটি অ্যান্ড এক্সচেঞ্জ কমিশন মূলধন বাজারকে নিয়ন্ত্রণ করে থাকে</a:t>
                      </a:r>
                      <a:r>
                        <a:rPr lang="hi-IN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786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65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5" y="2183386"/>
            <a:ext cx="10419907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135" y="637449"/>
            <a:ext cx="10419907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endParaRPr lang="as-IN" sz="28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135" y="1446336"/>
            <a:ext cx="10419907" cy="5707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>
                <a:latin typeface="SutonnyMJ" pitchFamily="2" charset="0"/>
                <a:cs typeface="SutonnyMJ" pitchFamily="2" charset="0"/>
              </a:rPr>
              <a:t>মূল্যায়ন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3135" y="2469053"/>
            <a:ext cx="10419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 পারলাম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জানতে পারলাম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 সমুহের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 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 আলোচনা করতে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অংশগ্রহণকারীর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 ও মুলধন বাজারের মধ্যে পার্থক্য ব্যাখ্যা করতে 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পারবো।</a:t>
            </a:r>
            <a:endParaRPr lang="bn-IN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7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4909"/>
            <a:ext cx="11277600" cy="5902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135" y="637449"/>
            <a:ext cx="10419907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endParaRPr lang="as-IN" sz="28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3134" y="3527838"/>
            <a:ext cx="10419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মুদ্রা বাজার ও মুলধন বাজারের মধ্যে পার্থক্য ব্যাখ্যা </a:t>
            </a:r>
            <a:r>
              <a:rPr lang="bn-IN" sz="3600" b="1" dirty="0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খাতায় লিখে নিয়ে আসবে।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মূলধন বাজারের প্রকারভেদ শিখে আসবে।</a:t>
            </a:r>
            <a:endParaRPr lang="bn-IN" sz="36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134" y="1313209"/>
            <a:ext cx="10419907" cy="5707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বাড়ির কাজ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7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154984"/>
            <a:ext cx="10393680" cy="4190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0" y="618026"/>
            <a:ext cx="1039368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endParaRPr lang="as-IN" sz="28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1449023"/>
            <a:ext cx="10393680" cy="70596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3600" b="1" u="sng" dirty="0">
                <a:latin typeface="SutonnyMJ" pitchFamily="2" charset="0"/>
                <a:cs typeface="SutonnyMJ" pitchFamily="2" charset="0"/>
              </a:rPr>
              <a:t>যোগাযোগ</a:t>
            </a:r>
            <a:endParaRPr lang="en-US" sz="3600" b="1" u="sng" dirty="0">
              <a:latin typeface="NikoshBAN" panose="0200000000000000000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3" y="3713042"/>
            <a:ext cx="402076" cy="402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9" y="4245077"/>
            <a:ext cx="491528" cy="604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6" y="4918614"/>
            <a:ext cx="511088" cy="5110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43007" y="3648204"/>
            <a:ext cx="7171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https://www.facebook.com/shahadatelearning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77" y="5669280"/>
            <a:ext cx="486850" cy="4868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43007" y="5632910"/>
            <a:ext cx="9231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https://www.linkedin.com/in/shahadat-hossain-7162b5109//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32055" y="4902989"/>
            <a:ext cx="6249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https://twitter.com/MdShaha32185614//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3007" y="4296518"/>
            <a:ext cx="918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https://www.youtube.com/channel/UCFXUUBTl0mdfu4lDpW7ZIAg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3" y="3099026"/>
            <a:ext cx="498860" cy="4988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20449" y="2428922"/>
            <a:ext cx="2139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01720118294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3" y="2516979"/>
            <a:ext cx="536046" cy="53604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43007" y="3053026"/>
            <a:ext cx="5359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hossainshahadat1985@gmail.com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3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6930" y="691770"/>
            <a:ext cx="1041765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550" y="2096297"/>
            <a:ext cx="96781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উচ্চ মাধ্যমিক-১ম 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বর্ষ</a:t>
            </a:r>
            <a:endParaRPr lang="en-US" sz="4400" dirty="0" smtClean="0"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ফিন্যান্স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, ব্যাংকিং ও বিমা-১ম 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পত্র</a:t>
            </a:r>
            <a:endParaRPr lang="en-US" sz="4400" dirty="0" smtClean="0"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অধ্যায়-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আর্থিক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আইনগত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দিকসমূহ</a:t>
            </a:r>
            <a:endParaRPr lang="en-US" sz="4400" dirty="0"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তারিখঃ 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09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/১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1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/২০২০ 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খ্রিঃ 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11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6" y="711497"/>
            <a:ext cx="1065414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1542494"/>
            <a:ext cx="10654146" cy="47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9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744581"/>
            <a:ext cx="1059582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575578"/>
            <a:ext cx="5297914" cy="4718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87" y="1575578"/>
            <a:ext cx="5297914" cy="47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2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6931" y="705624"/>
            <a:ext cx="1024978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931" y="2692042"/>
            <a:ext cx="10249786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আর্থিক</a:t>
            </a:r>
            <a:r>
              <a:rPr lang="en-US" sz="7200" dirty="0" smtClean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বাজার</a:t>
            </a:r>
            <a:endParaRPr lang="bn-IN" sz="7200" dirty="0" smtClean="0">
              <a:solidFill>
                <a:srgbClr val="FFC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2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91770"/>
            <a:ext cx="1039864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609100"/>
            <a:ext cx="103986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বাজারের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 সমুহের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 সমুহের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অংশগ্রহণকারীর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 ও মুলধন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 মধ্যে পার্থক্য ব্যাখ্যা করতে পারবে।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342658"/>
            <a:ext cx="10398642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6600" dirty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শিখনফল</a:t>
            </a:r>
            <a:endParaRPr lang="bn-IN" sz="6600" dirty="0" smtClean="0">
              <a:solidFill>
                <a:srgbClr val="FFC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3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8193" y="2658564"/>
            <a:ext cx="103773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নিয়মকানুন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সুশৃংখল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নিয়মকানুন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নিয়মকানুন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তদারকির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প্রণয়নকারী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305835"/>
            <a:ext cx="1037737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Legal Aspects of Financial Market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194" y="691770"/>
            <a:ext cx="10377377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আর্থিক বাজারের আইনগত দিকসমূহ </a:t>
            </a:r>
          </a:p>
        </p:txBody>
      </p:sp>
    </p:spTree>
    <p:extLst>
      <p:ext uri="{BB962C8B-B14F-4D97-AF65-F5344CB8AC3E}">
        <p14:creationId xmlns:p14="http://schemas.microsoft.com/office/powerpoint/2010/main" val="392984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8193" y="2256783"/>
            <a:ext cx="103773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তহবিলের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তহবিলের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মধ্যস্থতাকারী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 বাজার বা অর্থ 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মূলধন বাজার বা পুঁজি বাজার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305835"/>
            <a:ext cx="1037737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Financial Market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194" y="691770"/>
            <a:ext cx="1037737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আর্থিক বাজারের আইনগত দিকসমূহ </a:t>
            </a:r>
          </a:p>
        </p:txBody>
      </p:sp>
    </p:spTree>
    <p:extLst>
      <p:ext uri="{BB962C8B-B14F-4D97-AF65-F5344CB8AC3E}">
        <p14:creationId xmlns:p14="http://schemas.microsoft.com/office/powerpoint/2010/main" val="174346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8194" y="1981456"/>
            <a:ext cx="1037737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L. J. Gitman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স্যারের মতে-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Financial market are forums in which supplier of fund and demanders of fund can transact business directly.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আলোচনা বলা যায় যে, </a:t>
            </a:r>
          </a:p>
          <a:p>
            <a:pPr marL="514350" indent="-514350"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 থেকে আনুষ্ঠানিক বাজার</a:t>
            </a:r>
            <a:r>
              <a:rPr lang="hi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বাজারে আর্থিক সম্পত্তি ক্রয় বিক্রয় করা হয়</a:t>
            </a:r>
            <a:r>
              <a:rPr lang="hi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বাজারে অর্থের যোগানদার উপস্থিতি থাকে</a:t>
            </a:r>
            <a:r>
              <a:rPr lang="hi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বাজারের অর্থের চাহিদা কারী উপস্থিত থাকে</a:t>
            </a:r>
            <a:r>
              <a:rPr lang="hi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4" y="1305835"/>
            <a:ext cx="1037737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Financial Market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(চলমান)</a:t>
            </a:r>
            <a:endParaRPr lang="bn-IN" sz="3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194" y="691770"/>
            <a:ext cx="10377377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আর্থিক বাজারের আইনগত দিকসমূহ </a:t>
            </a:r>
          </a:p>
        </p:txBody>
      </p:sp>
    </p:spTree>
    <p:extLst>
      <p:ext uri="{BB962C8B-B14F-4D97-AF65-F5344CB8AC3E}">
        <p14:creationId xmlns:p14="http://schemas.microsoft.com/office/powerpoint/2010/main" val="245283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2624</TotalTime>
  <Words>1766</Words>
  <Application>Microsoft Office PowerPoint</Application>
  <PresentationFormat>Widescreen</PresentationFormat>
  <Paragraphs>154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Garamond</vt:lpstr>
      <vt:lpstr>NikoshBAN</vt:lpstr>
      <vt:lpstr>SutonnyMJ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Arafat</dc:creator>
  <cp:lastModifiedBy>Anwar</cp:lastModifiedBy>
  <cp:revision>640</cp:revision>
  <dcterms:created xsi:type="dcterms:W3CDTF">2019-06-26T04:16:36Z</dcterms:created>
  <dcterms:modified xsi:type="dcterms:W3CDTF">2020-11-08T06:55:43Z</dcterms:modified>
  <cp:contentStatus/>
</cp:coreProperties>
</file>