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59" r:id="rId4"/>
    <p:sldId id="260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>
        <p:scale>
          <a:sx n="100" d="100"/>
          <a:sy n="100" d="100"/>
        </p:scale>
        <p:origin x="-97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১. </a:t>
          </a:r>
          <a:endParaRPr lang="en-US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IN" sz="36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rPr>
            <a:t>পর্বত </a:t>
          </a:r>
          <a:r>
            <a:rPr kumimoji="0" lang="bn-IN" sz="3600" b="1" i="0" u="none" strike="noStrike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কি</a:t>
          </a:r>
          <a:r>
            <a:rPr kumimoji="0" lang="en-US" sz="3600" b="1" i="0" u="none" strike="noStrike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 </a:t>
          </a:r>
          <a:r>
            <a:rPr kumimoji="0" lang="en-US" sz="3600" b="1" i="0" u="none" strike="noStrike" cap="none" spc="0" normalizeH="0" noProof="0" dirty="0" err="1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তা</a:t>
          </a:r>
          <a:r>
            <a:rPr kumimoji="0" lang="bn-IN" sz="3600" b="1" i="0" u="none" strike="noStrike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 </a:t>
          </a:r>
          <a:r>
            <a:rPr lang="bn-BD" sz="36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rPr>
            <a:t>বলতে </a:t>
          </a:r>
          <a:r>
            <a:rPr kumimoji="0" lang="bn-IN" sz="3600" b="1" i="0" u="none" strike="noStrike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পারবে</a:t>
          </a:r>
          <a:endParaRPr lang="en-US" sz="3600" b="1" cap="none" spc="0" dirty="0">
            <a:ln w="11430"/>
            <a:solidFill>
              <a:schemeClr val="tx1"/>
            </a:solidFill>
            <a:effectLst/>
            <a:latin typeface="Nikosh" pitchFamily="2" charset="0"/>
            <a:cs typeface="Nikosh" pitchFamily="2" charset="0"/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</a:t>
          </a:r>
          <a:r>
            <a:rPr lang="bn-BD" dirty="0" smtClean="0">
              <a:latin typeface="NikoshBAN" pitchFamily="2" charset="0"/>
              <a:cs typeface="NikoshBAN" pitchFamily="2" charset="0"/>
            </a:rPr>
            <a:t>. </a:t>
          </a:r>
          <a:endParaRPr lang="en-US" dirty="0"/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sz="2800" b="1" cap="none" spc="0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" pitchFamily="2" charset="0"/>
            <a:cs typeface="Nikosh" pitchFamily="2" charset="0"/>
          </a:endParaRPr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৩. </a:t>
          </a:r>
          <a:endParaRPr lang="en-US" dirty="0">
            <a:solidFill>
              <a:schemeClr val="tx1"/>
            </a:solidFill>
          </a:endParaRPr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en-US" sz="2800" b="1" cap="none" spc="0" dirty="0">
            <a:ln w="11430"/>
            <a:solidFill>
              <a:schemeClr val="tx1"/>
            </a:solidFill>
            <a:effectLst/>
            <a:latin typeface="Nikosh" pitchFamily="2" charset="0"/>
            <a:cs typeface="Nikosh" pitchFamily="2" charset="0"/>
          </a:endParaRPr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8AE1B66B-F81B-45F3-85B1-13156F117F2F}">
      <dgm:prSet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পর্বতের শ্রেণিবিভাগ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করতে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পারবে</a:t>
          </a:r>
          <a:r>
            <a:rPr lang="bn-BD" dirty="0" smtClean="0">
              <a:latin typeface="Nikosh" pitchFamily="2" charset="0"/>
              <a:cs typeface="Nikosh" pitchFamily="2" charset="0"/>
            </a:rPr>
            <a:t> 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093C1A65-E818-4A44-A89B-F5F5E338634A}" type="parTrans" cxnId="{DADBD5AE-4B47-42B1-BBB5-73801038CA1E}">
      <dgm:prSet/>
      <dgm:spPr/>
      <dgm:t>
        <a:bodyPr/>
        <a:lstStyle/>
        <a:p>
          <a:endParaRPr lang="en-US"/>
        </a:p>
      </dgm:t>
    </dgm:pt>
    <dgm:pt modelId="{59FE5B2F-A130-4A98-9A59-592357C41F02}" type="sibTrans" cxnId="{DADBD5AE-4B47-42B1-BBB5-73801038CA1E}">
      <dgm:prSet/>
      <dgm:spPr/>
      <dgm:t>
        <a:bodyPr/>
        <a:lstStyle/>
        <a:p>
          <a:endParaRPr lang="en-US"/>
        </a:p>
      </dgm:t>
    </dgm:pt>
    <dgm:pt modelId="{253EF8EE-26AC-4363-B1F2-5C66536E97AA}">
      <dgm:prSet/>
      <dgm:spPr/>
      <dgm:t>
        <a:bodyPr/>
        <a:lstStyle/>
        <a:p>
          <a:r>
            <a:rPr kumimoji="0" lang="bn-IN" b="1" i="0" u="none" strike="noStrike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পর্বতের</a:t>
          </a:r>
          <a:r>
            <a:rPr kumimoji="0" lang="en-US" b="1" i="0" u="none" strike="noStrike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 </a:t>
          </a:r>
          <a:r>
            <a:rPr kumimoji="0" lang="en-US" b="1" i="0" u="none" strike="noStrike" cap="none" spc="0" normalizeH="0" noProof="0" dirty="0" err="1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বৈশিষ্ট্য</a:t>
          </a:r>
          <a:r>
            <a:rPr kumimoji="0" lang="en-US" b="1" i="0" u="none" strike="noStrike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 </a:t>
          </a:r>
          <a:r>
            <a:rPr kumimoji="0" lang="bn-IN" b="1" i="0" u="none" strike="noStrike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বর্ণনা</a:t>
          </a:r>
          <a:r>
            <a:rPr kumimoji="0" lang="bn-BD" b="1" i="0" u="none" strike="noStrike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 করতে পারবে।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319F6552-ED78-4B73-B7F5-0AA72BCABB06}" type="parTrans" cxnId="{57F46E73-A449-4FBF-BDFA-9684AE12ED51}">
      <dgm:prSet/>
      <dgm:spPr/>
      <dgm:t>
        <a:bodyPr/>
        <a:lstStyle/>
        <a:p>
          <a:endParaRPr lang="en-US"/>
        </a:p>
      </dgm:t>
    </dgm:pt>
    <dgm:pt modelId="{A19B9514-6FC6-4C0F-8010-5FF64AC094B1}" type="sibTrans" cxnId="{57F46E73-A449-4FBF-BDFA-9684AE12ED51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</dgm:pt>
    <dgm:pt modelId="{4BE058F5-5CD2-4E10-B0EC-8920E1445A6C}" type="pres">
      <dgm:prSet presAssocID="{13D638BC-6FDA-4061-B85E-D1AF2F0CA2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LinFactNeighborX="0" custLinFactNeighborY="6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</dgm:pt>
    <dgm:pt modelId="{15AB44C8-64F8-4930-9882-37C418E9C50A}" type="pres">
      <dgm:prSet presAssocID="{404A0818-6C2E-4173-B204-5D8C17ACA981}" presName="composite" presStyleCnt="0"/>
      <dgm:spPr/>
    </dgm:pt>
    <dgm:pt modelId="{F7238A48-6E96-4FDC-B718-543FB9D84B12}" type="pres">
      <dgm:prSet presAssocID="{404A0818-6C2E-4173-B204-5D8C17ACA9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 custLinFactNeighborX="382" custLinFactNeighborY="1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</dgm:pt>
    <dgm:pt modelId="{EB83FA37-F444-473D-A39D-CA3FE8CE318E}" type="pres">
      <dgm:prSet presAssocID="{21869CDF-1079-46C7-8780-76BADDD119E4}" presName="composite" presStyleCnt="0"/>
      <dgm:spPr/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F46E73-A449-4FBF-BDFA-9684AE12ED51}" srcId="{21869CDF-1079-46C7-8780-76BADDD119E4}" destId="{253EF8EE-26AC-4363-B1F2-5C66536E97AA}" srcOrd="1" destOrd="0" parTransId="{319F6552-ED78-4B73-B7F5-0AA72BCABB06}" sibTransId="{A19B9514-6FC6-4C0F-8010-5FF64AC094B1}"/>
    <dgm:cxn modelId="{51DABFA1-C001-4EF5-B13F-E47453F84C02}" type="presOf" srcId="{21869CDF-1079-46C7-8780-76BADDD119E4}" destId="{97B46740-EE3E-4D87-A8EF-DE5026CA2DB6}" srcOrd="0" destOrd="0" presId="urn:microsoft.com/office/officeart/2005/8/layout/chevron2"/>
    <dgm:cxn modelId="{D1847C14-7989-4369-9768-C423F6D8E2F0}" type="presOf" srcId="{5FE8A043-53BF-4EFD-AE21-84E764F5AACF}" destId="{03EA18A4-B2C9-45FC-8C36-CE656B3185BE}" srcOrd="0" destOrd="0" presId="urn:microsoft.com/office/officeart/2005/8/layout/chevron2"/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9A5F7FA8-08C2-40C5-9FAA-4A532CBE260D}" type="presOf" srcId="{13D638BC-6FDA-4061-B85E-D1AF2F0CA263}" destId="{4BE058F5-5CD2-4E10-B0EC-8920E1445A6C}" srcOrd="0" destOrd="0" presId="urn:microsoft.com/office/officeart/2005/8/layout/chevron2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86EDB8F3-E733-4D25-B864-9C35531943ED}" type="presOf" srcId="{404A0818-6C2E-4173-B204-5D8C17ACA981}" destId="{F7238A48-6E96-4FDC-B718-543FB9D84B12}" srcOrd="0" destOrd="0" presId="urn:microsoft.com/office/officeart/2005/8/layout/chevron2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0EA4768A-C37C-46EA-B7AC-BFCF64980C74}" type="presOf" srcId="{253EF8EE-26AC-4363-B1F2-5C66536E97AA}" destId="{AC524FF5-A57D-4165-BDB6-4C94995CBAE2}" srcOrd="0" destOrd="1" presId="urn:microsoft.com/office/officeart/2005/8/layout/chevron2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2D7A0EB1-6578-4544-AC6C-8DB04EB9234C}" type="presOf" srcId="{D9DF1071-770D-4F9F-9B1B-89ED8F965E2A}" destId="{869B5710-ACD6-4039-993C-848764C5A1CC}" srcOrd="0" destOrd="0" presId="urn:microsoft.com/office/officeart/2005/8/layout/chevron2"/>
    <dgm:cxn modelId="{0F050FA0-0AF1-4847-B8C7-735EF8133251}" type="presOf" srcId="{94A344A1-4834-45E0-A218-3F1911CBF5D3}" destId="{AC524FF5-A57D-4165-BDB6-4C94995CBAE2}" srcOrd="0" destOrd="0" presId="urn:microsoft.com/office/officeart/2005/8/layout/chevron2"/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FB504086-A37D-4868-B293-E2F7237DEFDD}" type="presOf" srcId="{1952A42B-4F4B-4AA4-BA6F-8DC8403A532B}" destId="{D7B10489-FE62-4F19-8032-E47897ECADD9}" srcOrd="0" destOrd="0" presId="urn:microsoft.com/office/officeart/2005/8/layout/chevron2"/>
    <dgm:cxn modelId="{6463FDDC-A9CD-4C0E-980A-7A165BC061E9}" type="presOf" srcId="{8AE1B66B-F81B-45F3-85B1-13156F117F2F}" destId="{03EA18A4-B2C9-45FC-8C36-CE656B3185BE}" srcOrd="0" destOrd="1" presId="urn:microsoft.com/office/officeart/2005/8/layout/chevron2"/>
    <dgm:cxn modelId="{DADBD5AE-4B47-42B1-BBB5-73801038CA1E}" srcId="{404A0818-6C2E-4173-B204-5D8C17ACA981}" destId="{8AE1B66B-F81B-45F3-85B1-13156F117F2F}" srcOrd="1" destOrd="0" parTransId="{093C1A65-E818-4A44-A89B-F5F5E338634A}" sibTransId="{59FE5B2F-A130-4A98-9A59-592357C41F02}"/>
    <dgm:cxn modelId="{9F2FDAE3-7A9D-4D9D-BFE6-CDCC6D6AE9FA}" type="presParOf" srcId="{D7B10489-FE62-4F19-8032-E47897ECADD9}" destId="{15055E06-7969-4A03-BA0D-17DB9ECE544A}" srcOrd="0" destOrd="0" presId="urn:microsoft.com/office/officeart/2005/8/layout/chevron2"/>
    <dgm:cxn modelId="{06AE27D1-D70B-4B4A-A863-39826916D620}" type="presParOf" srcId="{15055E06-7969-4A03-BA0D-17DB9ECE544A}" destId="{4BE058F5-5CD2-4E10-B0EC-8920E1445A6C}" srcOrd="0" destOrd="0" presId="urn:microsoft.com/office/officeart/2005/8/layout/chevron2"/>
    <dgm:cxn modelId="{D48AF817-761A-4110-B357-AE9B8AF4F44A}" type="presParOf" srcId="{15055E06-7969-4A03-BA0D-17DB9ECE544A}" destId="{869B5710-ACD6-4039-993C-848764C5A1CC}" srcOrd="1" destOrd="0" presId="urn:microsoft.com/office/officeart/2005/8/layout/chevron2"/>
    <dgm:cxn modelId="{04F481D4-D9F8-445C-9B00-5C7D582D0D3A}" type="presParOf" srcId="{D7B10489-FE62-4F19-8032-E47897ECADD9}" destId="{F0B7E252-1AB1-467B-BC58-9A09B7CFD542}" srcOrd="1" destOrd="0" presId="urn:microsoft.com/office/officeart/2005/8/layout/chevron2"/>
    <dgm:cxn modelId="{9D356F26-B8EC-4792-B4C5-2ABBC68E0821}" type="presParOf" srcId="{D7B10489-FE62-4F19-8032-E47897ECADD9}" destId="{15AB44C8-64F8-4930-9882-37C418E9C50A}" srcOrd="2" destOrd="0" presId="urn:microsoft.com/office/officeart/2005/8/layout/chevron2"/>
    <dgm:cxn modelId="{2ADAEA00-40F5-4095-B249-C897FAFA4A64}" type="presParOf" srcId="{15AB44C8-64F8-4930-9882-37C418E9C50A}" destId="{F7238A48-6E96-4FDC-B718-543FB9D84B12}" srcOrd="0" destOrd="0" presId="urn:microsoft.com/office/officeart/2005/8/layout/chevron2"/>
    <dgm:cxn modelId="{3A2216DA-4B32-40BB-BE0A-36E5EA39CC27}" type="presParOf" srcId="{15AB44C8-64F8-4930-9882-37C418E9C50A}" destId="{03EA18A4-B2C9-45FC-8C36-CE656B3185BE}" srcOrd="1" destOrd="0" presId="urn:microsoft.com/office/officeart/2005/8/layout/chevron2"/>
    <dgm:cxn modelId="{2A29C661-01B1-4EBA-933C-BE7E58725031}" type="presParOf" srcId="{D7B10489-FE62-4F19-8032-E47897ECADD9}" destId="{3A924CCF-41DA-4E6A-8082-3F07B38BB3C0}" srcOrd="3" destOrd="0" presId="urn:microsoft.com/office/officeart/2005/8/layout/chevron2"/>
    <dgm:cxn modelId="{D82EC91F-4437-4B79-AB29-8FB370BA67A5}" type="presParOf" srcId="{D7B10489-FE62-4F19-8032-E47897ECADD9}" destId="{EB83FA37-F444-473D-A39D-CA3FE8CE318E}" srcOrd="4" destOrd="0" presId="urn:microsoft.com/office/officeart/2005/8/layout/chevron2"/>
    <dgm:cxn modelId="{032D5ABB-289B-40F7-B435-F5E6C7F8F682}" type="presParOf" srcId="{EB83FA37-F444-473D-A39D-CA3FE8CE318E}" destId="{97B46740-EE3E-4D87-A8EF-DE5026CA2DB6}" srcOrd="0" destOrd="0" presId="urn:microsoft.com/office/officeart/2005/8/layout/chevron2"/>
    <dgm:cxn modelId="{57831B72-50F0-4641-89FD-4360DBEB01D1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58F5-5CD2-4E10-B0EC-8920E1445A6C}">
      <dsp:nvSpPr>
        <dsp:cNvPr id="0" name=""/>
        <dsp:cNvSpPr/>
      </dsp:nvSpPr>
      <dsp:spPr>
        <a:xfrm rot="5400000">
          <a:off x="-255117" y="258988"/>
          <a:ext cx="1700782" cy="1190547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১. </a:t>
          </a:r>
          <a:endParaRPr lang="en-US" sz="3000" kern="1200" dirty="0"/>
        </a:p>
      </dsp:txBody>
      <dsp:txXfrm rot="-5400000">
        <a:off x="1" y="599145"/>
        <a:ext cx="1190547" cy="510235"/>
      </dsp:txXfrm>
    </dsp:sp>
    <dsp:sp modelId="{869B5710-ACD6-4039-993C-848764C5A1CC}">
      <dsp:nvSpPr>
        <dsp:cNvPr id="0" name=""/>
        <dsp:cNvSpPr/>
      </dsp:nvSpPr>
      <dsp:spPr>
        <a:xfrm rot="5400000">
          <a:off x="4233519" y="-2964534"/>
          <a:ext cx="1105508" cy="7191452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b="1" kern="12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rPr>
            <a:t>পর্বত </a:t>
          </a:r>
          <a:r>
            <a:rPr kumimoji="0" lang="bn-IN" sz="36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কি</a:t>
          </a:r>
          <a:r>
            <a: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 </a:t>
          </a:r>
          <a:r>
            <a:rPr kumimoji="0" lang="en-US" sz="3600" b="1" i="0" u="none" strike="noStrike" kern="1200" cap="none" spc="0" normalizeH="0" noProof="0" dirty="0" err="1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তা</a:t>
          </a:r>
          <a:r>
            <a:rPr kumimoji="0" lang="bn-IN" sz="36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 </a:t>
          </a:r>
          <a:r>
            <a:rPr lang="bn-BD" sz="3600" b="1" kern="12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rPr>
            <a:t>বলতে </a:t>
          </a:r>
          <a:r>
            <a:rPr kumimoji="0" lang="bn-IN" sz="36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পারবে</a:t>
          </a:r>
          <a:endParaRPr lang="en-US" sz="3600" b="1" kern="1200" cap="none" spc="0" dirty="0">
            <a:ln w="11430"/>
            <a:solidFill>
              <a:schemeClr val="tx1"/>
            </a:solidFill>
            <a:effectLst/>
            <a:latin typeface="Nikosh" pitchFamily="2" charset="0"/>
            <a:cs typeface="Nikosh" pitchFamily="2" charset="0"/>
          </a:endParaRPr>
        </a:p>
      </dsp:txBody>
      <dsp:txXfrm rot="-5400000">
        <a:off x="1190547" y="132404"/>
        <a:ext cx="7137486" cy="997576"/>
      </dsp:txXfrm>
    </dsp:sp>
    <dsp:sp modelId="{F7238A48-6E96-4FDC-B718-543FB9D84B12}">
      <dsp:nvSpPr>
        <dsp:cNvPr id="0" name=""/>
        <dsp:cNvSpPr/>
      </dsp:nvSpPr>
      <dsp:spPr>
        <a:xfrm rot="5400000">
          <a:off x="-255117" y="1766926"/>
          <a:ext cx="1700782" cy="1190547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</a:t>
          </a: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. </a:t>
          </a:r>
          <a:endParaRPr lang="en-US" sz="3000" kern="1200" dirty="0"/>
        </a:p>
      </dsp:txBody>
      <dsp:txXfrm rot="-5400000">
        <a:off x="1" y="2107083"/>
        <a:ext cx="1190547" cy="510235"/>
      </dsp:txXfrm>
    </dsp:sp>
    <dsp:sp modelId="{03EA18A4-B2C9-45FC-8C36-CE656B3185BE}">
      <dsp:nvSpPr>
        <dsp:cNvPr id="0" name=""/>
        <dsp:cNvSpPr/>
      </dsp:nvSpPr>
      <dsp:spPr>
        <a:xfrm rot="5400000">
          <a:off x="4233519" y="-1518151"/>
          <a:ext cx="1105508" cy="7191452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1" kern="1200" cap="none" spc="0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" pitchFamily="2" charset="0"/>
            <a:cs typeface="Nikosh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kern="1200" dirty="0" smtClean="0">
              <a:latin typeface="Nikosh" pitchFamily="2" charset="0"/>
              <a:cs typeface="Nikosh" pitchFamily="2" charset="0"/>
            </a:rPr>
            <a:t>পর্বতের শ্রেণিবিভাগ</a:t>
          </a:r>
          <a:r>
            <a:rPr lang="en-US" sz="36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600" kern="1200" dirty="0" err="1" smtClean="0">
              <a:latin typeface="Nikosh" pitchFamily="2" charset="0"/>
              <a:cs typeface="Nikosh" pitchFamily="2" charset="0"/>
            </a:rPr>
            <a:t>করতে</a:t>
          </a:r>
          <a:r>
            <a:rPr lang="en-US" sz="36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600" kern="1200" dirty="0" err="1" smtClean="0">
              <a:latin typeface="Nikosh" pitchFamily="2" charset="0"/>
              <a:cs typeface="Nikosh" pitchFamily="2" charset="0"/>
            </a:rPr>
            <a:t>পারবে</a:t>
          </a:r>
          <a:r>
            <a:rPr lang="bn-BD" sz="3600" kern="1200" dirty="0" smtClean="0">
              <a:latin typeface="Nikosh" pitchFamily="2" charset="0"/>
              <a:cs typeface="Nikosh" pitchFamily="2" charset="0"/>
            </a:rPr>
            <a:t> </a:t>
          </a:r>
          <a:endParaRPr lang="en-US" sz="3600" kern="1200" dirty="0">
            <a:latin typeface="Nikosh" pitchFamily="2" charset="0"/>
            <a:cs typeface="Nikosh" pitchFamily="2" charset="0"/>
          </a:endParaRPr>
        </a:p>
      </dsp:txBody>
      <dsp:txXfrm rot="-5400000">
        <a:off x="1190547" y="1578787"/>
        <a:ext cx="7137486" cy="997576"/>
      </dsp:txXfrm>
    </dsp:sp>
    <dsp:sp modelId="{97B46740-EE3E-4D87-A8EF-DE5026CA2DB6}">
      <dsp:nvSpPr>
        <dsp:cNvPr id="0" name=""/>
        <dsp:cNvSpPr/>
      </dsp:nvSpPr>
      <dsp:spPr>
        <a:xfrm rot="5400000">
          <a:off x="-255117" y="3274863"/>
          <a:ext cx="1700782" cy="1190547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৩. </a:t>
          </a:r>
          <a:endParaRPr lang="en-US" sz="3000" kern="1200" dirty="0">
            <a:solidFill>
              <a:schemeClr val="tx1"/>
            </a:solidFill>
          </a:endParaRPr>
        </a:p>
      </dsp:txBody>
      <dsp:txXfrm rot="-5400000">
        <a:off x="1" y="3615020"/>
        <a:ext cx="1190547" cy="510235"/>
      </dsp:txXfrm>
    </dsp:sp>
    <dsp:sp modelId="{AC524FF5-A57D-4165-BDB6-4C94995CBAE2}">
      <dsp:nvSpPr>
        <dsp:cNvPr id="0" name=""/>
        <dsp:cNvSpPr/>
      </dsp:nvSpPr>
      <dsp:spPr>
        <a:xfrm rot="5400000">
          <a:off x="4233519" y="-23225"/>
          <a:ext cx="1105508" cy="719145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1" kern="1200" cap="none" spc="0" dirty="0">
            <a:ln w="11430"/>
            <a:solidFill>
              <a:schemeClr val="tx1"/>
            </a:solidFill>
            <a:effectLst/>
            <a:latin typeface="Nikosh" pitchFamily="2" charset="0"/>
            <a:cs typeface="Nikosh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bn-I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পর্বতের</a:t>
          </a:r>
          <a:r>
            <a: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 </a:t>
          </a:r>
          <a:r>
            <a:rPr kumimoji="0" lang="en-US" sz="3600" b="1" i="0" u="none" strike="noStrike" kern="1200" cap="none" spc="0" normalizeH="0" noProof="0" dirty="0" err="1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বৈশিষ্ট্য</a:t>
          </a:r>
          <a:r>
            <a: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 </a:t>
          </a:r>
          <a:r>
            <a:rPr kumimoji="0" lang="bn-I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বর্ণনা</a:t>
          </a:r>
          <a:r>
            <a:rPr kumimoji="0" lang="bn-BD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rPr>
            <a:t> করতে পারবে।</a:t>
          </a:r>
          <a:endParaRPr lang="en-US" sz="3600" kern="1200" dirty="0">
            <a:latin typeface="Nikosh" pitchFamily="2" charset="0"/>
            <a:cs typeface="Nikosh" pitchFamily="2" charset="0"/>
          </a:endParaRPr>
        </a:p>
      </dsp:txBody>
      <dsp:txXfrm rot="-5400000">
        <a:off x="1190547" y="3073713"/>
        <a:ext cx="7137486" cy="997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EB39A-3746-4860-B25C-B63BDFFCD62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4419B-5247-4EB1-86A4-6FEA6420A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419B-5247-4EB1-86A4-6FEA6420A9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6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4419B-5247-4EB1-86A4-6FEA6420A9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00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faizulislam1975@gmail.com&#2478;&#2507;&#2476;&#2494;&#2439;&#2482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FAIZUL SIR GEOGRAPHY\FLOWERS\552048017_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763000" cy="3448050"/>
          </a:xfrm>
        </p:spPr>
        <p:txBody>
          <a:bodyPr>
            <a:normAutofit fontScale="90000"/>
          </a:bodyPr>
          <a:lstStyle/>
          <a:p>
            <a:r>
              <a:rPr lang="en-US" sz="9600" b="1" i="1" dirty="0" err="1" smtClean="0">
                <a:solidFill>
                  <a:srgbClr val="00B050"/>
                </a:solidFill>
              </a:rPr>
              <a:t>আজকের</a:t>
            </a:r>
            <a:r>
              <a:rPr lang="en-US" sz="9600" b="1" i="1" dirty="0" smtClean="0">
                <a:solidFill>
                  <a:srgbClr val="00B050"/>
                </a:solidFill>
              </a:rPr>
              <a:t> </a:t>
            </a:r>
            <a:r>
              <a:rPr lang="en-US" sz="9600" b="1" i="1" dirty="0" err="1" smtClean="0">
                <a:solidFill>
                  <a:srgbClr val="00B050"/>
                </a:solidFill>
              </a:rPr>
              <a:t>পাঠে</a:t>
            </a:r>
            <a:r>
              <a:rPr lang="en-US" sz="9600" b="1" i="1" dirty="0" smtClean="0">
                <a:solidFill>
                  <a:srgbClr val="00B050"/>
                </a:solidFill>
              </a:rPr>
              <a:t> </a:t>
            </a:r>
            <a:r>
              <a:rPr lang="en-US" sz="9600" b="1" i="1" dirty="0" err="1" smtClean="0">
                <a:solidFill>
                  <a:srgbClr val="00B050"/>
                </a:solidFill>
              </a:rPr>
              <a:t>সবাইকে</a:t>
            </a:r>
            <a:r>
              <a:rPr lang="en-US" sz="9600" b="1" i="1" dirty="0" smtClean="0">
                <a:solidFill>
                  <a:srgbClr val="00B050"/>
                </a:solidFill>
              </a:rPr>
              <a:t> </a:t>
            </a:r>
            <a:r>
              <a:rPr lang="en-US" sz="9600" b="1" i="1" dirty="0" err="1" smtClean="0">
                <a:solidFill>
                  <a:srgbClr val="00B050"/>
                </a:solidFill>
              </a:rPr>
              <a:t>স্বাগতম</a:t>
            </a:r>
            <a:endParaRPr lang="en-US" sz="9600" b="1" i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23871"/>
            <a:ext cx="4648200" cy="193899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bn-BD" sz="2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প্রচন্ড ভূ-আলোড়নের ফলে অপেক্ষাকৃত কঠিন শিলাস্তরে দু’টি চ্যুতির মধ্যবর্তী অংশ পার্শ্ববর্তী অংশদ্বয় সাপেক্ষে উপরে উত্থিত হয়ে যে পর্বতের সৃষ্টি করে তাকে স্তুপ পর্বত বলে।যেমন- ফ্রান্সের ভোজ, জার্মানির ব্লাক ফরেস্ট।   </a:t>
            </a:r>
            <a:endParaRPr lang="en-US" sz="2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077361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ঢাল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খুব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খাড়া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স্তূপ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বিস্তির্ণ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অঞ্চল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ব্যাপী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হয়না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স্তূপ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চূড়া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চ্যাপ্টা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আকৃতির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ভঙ্গিল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ন্যায়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শৃঙ্গ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থাকেনা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615696"/>
            <a:ext cx="30480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স্তূপ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বৈশিষ্ট্য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028371"/>
            <a:ext cx="3352800" cy="292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09800" y="228600"/>
            <a:ext cx="4495800" cy="1066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স্তূপ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52972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স্তূপ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q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140" y="2057400"/>
            <a:ext cx="3581399" cy="2098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410201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ল্যাকোলিথ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গম্বুজাকৃতির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উচ্চতা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কম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ঢাল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সামান্য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খাড়া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ল্যকোলিথ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শৃঙ্গ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থাকেনা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948535"/>
            <a:ext cx="39624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ল্যাকোলিথ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বৈশিষ্ট্য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228600"/>
            <a:ext cx="5486400" cy="990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ল্যাকোলিথ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59" y="4419916"/>
            <a:ext cx="3568840" cy="18769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1676400"/>
            <a:ext cx="4572000" cy="313932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ল্যাকোলিথ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</a:p>
          <a:p>
            <a:pPr algn="just"/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অভ্যন্তরস্থ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গলিত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ম্যাগমা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অনেক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উর্ধবাহী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প্রবাহের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ভূপৃষ্ঠে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আসার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চেষ্টা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কিন্তু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প্রায়ই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উপরে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আসার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পথে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বাধাপ্রাপ্ত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ভূত্বকের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নিচেই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সঞ্চিত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আস্তে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আস্তে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চাপ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পরায়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ভূত্বকের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শিলা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ভেঙ্গে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উচু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ওঠে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নিচে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ম্যাগমা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ক্রমশঃ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কঠিন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আকার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ধারণ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গম্বুজের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পর্বতকে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ল্যাকোলিথ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গম্বুজ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আমেরিকার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ব্ল্যাক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হিলস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হেনরি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এধরনের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0060" y="6296828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ল্যাকোলিথ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endParaRPr lang="en-US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0"/>
            <a:ext cx="4800600" cy="9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ক্ষয়জাত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923871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4572000" cy="424731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/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ভূ-পৃষ্ঠের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নরম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শিলাসমূহ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শক্তির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ক্ষয়প্রাপ্ত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অপসারিত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হলে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কঠিন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শিলাসমূহ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উচুঁ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ন্যায়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একে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ক্ষয়জাত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মূলত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ভূ-আলোড়নের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সুদূর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অতীতকালে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ভূ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–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অভ্যন্তরস্থ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ম্যাগমা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উত্থিত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হওয়ায়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শিলাস্তর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ওপরের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দিকে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উঠে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আবার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কোনো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খাঁড়া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চ্যুতি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বরাবর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শিলাস্তূপ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উর্দ্ধগামী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হয়।পরবর্তীতে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সমস্ত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উচ্চভূমির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উপরিভাগ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ক্ষয়প্রাপ্ত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আগ্নেয়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রুপান্তরিত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শিলা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উন্মুক্ত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পার্শ্ববর্তী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ভূমির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চেয়ে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সুউচ্চ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ভূমিরুপকে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উত্থিত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ক্ষয়জাত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উদাহরণঃ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আমেরিকা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যুক্তরাষ্ট্রের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ব্লাক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হিলস্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কলোরাডোর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ফ্রান্ট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রেঞ্জ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(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কলোরাডো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)</a:t>
            </a:r>
            <a:r>
              <a:rPr lang="bn-BD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297269"/>
            <a:ext cx="4648200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285750" indent="-285750"/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ক্ষয়জাত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বৈশিষ্ট্যঃ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ক্ষয়জাত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ক্ষয়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চিহ্ন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এ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শিলাস্তরে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ক্ষয়জাত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আকৃতির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হতে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তবে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গম্বুজাকৃতির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8" name="Picture 7" descr="kp ji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19200"/>
            <a:ext cx="37338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943600" y="517987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52972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ক্ষয়জাত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038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297465"/>
            <a:ext cx="5181600" cy="230832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সাধারণত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মোচাকৃতি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আগ্নেয়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সঞ্চয়জাত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উচ্চতা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ঢাল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মাঝারি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আগ্নেয়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শিলা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স্তরের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মাঝে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প্রস্থর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খণ্ড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ছাই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কখনো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কখনো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অল্প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স্থান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জুড়ে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খাড়া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ঢাল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বিশিষ্ট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volcano_arenal_450x3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676400"/>
            <a:ext cx="2895600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228600"/>
            <a:ext cx="4343400" cy="1219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আগ্নেয়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5181600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আগ্নেয়গিরির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অগ্ল্যুৎপাতের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ফলের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উৎক্ষিপ্ত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পদার্থসমূহ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সঞ্চিত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স্তূপীকৃত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উচ্চভূমির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সঞ্চয়জাত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আগ্নেয়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পদার্থসমূহ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সঞ্চিত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উৎপত্তি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আগ্নেয়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পর্বতও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451627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আগ্নেয়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228600" y="2514600"/>
            <a:ext cx="4572000" cy="1981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ভাঁজ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কাকে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? </a:t>
            </a:r>
            <a:endParaRPr lang="en-US" sz="36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1300" y="143246"/>
            <a:ext cx="3505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়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F:\My Photo\20171118_111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1" y="2362200"/>
            <a:ext cx="4114799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6360" y="2004315"/>
            <a:ext cx="7819440" cy="586485"/>
            <a:chOff x="599614" y="1148850"/>
            <a:chExt cx="8459566" cy="951967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5" name="Right Arrow 4"/>
            <p:cNvSpPr/>
            <p:nvPr/>
          </p:nvSpPr>
          <p:spPr>
            <a:xfrm>
              <a:off x="599614" y="1148850"/>
              <a:ext cx="614799" cy="951967"/>
            </a:xfrm>
            <a:prstGeom prst="rightArrow">
              <a:avLst/>
            </a:prstGeom>
            <a:grpFill/>
            <a:ln w="127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15313" y="1285860"/>
              <a:ext cx="7643867" cy="71438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ভূ-পৃষ্ঠের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অতি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সুবিস্তৃত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এবং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খাড়া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ঢালবিশিষ্ট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শিলাস্তূপকে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কি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বলে</a:t>
              </a:r>
              <a:r>
                <a:rPr lang="en-US" sz="28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? </a:t>
              </a:r>
              <a:endPara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346215" y="2971800"/>
            <a:ext cx="2715265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(ক)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মালভূমি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66652" y="3646039"/>
            <a:ext cx="2715265" cy="46876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(ঘ)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 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সমভূমি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35664" y="3651762"/>
            <a:ext cx="2725823" cy="463038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(গ)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    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পাহাড়</a:t>
            </a:r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85993" y="2930549"/>
            <a:ext cx="2715265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(খ)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   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1" name="Group 29"/>
          <p:cNvGrpSpPr/>
          <p:nvPr/>
        </p:nvGrpSpPr>
        <p:grpSpPr>
          <a:xfrm>
            <a:off x="4949395" y="76200"/>
            <a:ext cx="4042205" cy="2010601"/>
            <a:chOff x="6423225" y="118035"/>
            <a:chExt cx="5389606" cy="20106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1406" y1="56836" x2="51406" y2="56836"/>
                          <a14:foregroundMark x1="58984" y1="50488" x2="58984" y2="50488"/>
                          <a14:foregroundMark x1="58984" y1="50098" x2="58984" y2="50098"/>
                          <a14:foregroundMark x1="57344" y1="45996" x2="57344" y2="45996"/>
                          <a14:foregroundMark x1="57344" y1="45996" x2="57344" y2="45996"/>
                          <a14:foregroundMark x1="57344" y1="45996" x2="57344" y2="45996"/>
                          <a14:foregroundMark x1="57344" y1="44531" x2="57344" y2="44531"/>
                          <a14:foregroundMark x1="57344" y1="43945" x2="57344" y2="43945"/>
                          <a14:foregroundMark x1="57656" y1="43066" x2="58516" y2="43066"/>
                          <a14:foregroundMark x1="62422" y1="41016" x2="62422" y2="41016"/>
                          <a14:foregroundMark x1="64219" y1="40039" x2="64219" y2="40039"/>
                          <a14:foregroundMark x1="64688" y1="39160" x2="64688" y2="39160"/>
                          <a14:foregroundMark x1="64844" y1="38965" x2="64844" y2="38965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5078" y1="38574" x2="65078" y2="38574"/>
                          <a14:foregroundMark x1="66719" y1="66895" x2="66719" y2="66895"/>
                          <a14:foregroundMark x1="66719" y1="66895" x2="66719" y2="66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225" y="544248"/>
              <a:ext cx="1980486" cy="15843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62363" y="118035"/>
              <a:ext cx="31504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উত্তর সঠিক হয়েছে, </a:t>
              </a:r>
            </a:p>
            <a:p>
              <a:r>
                <a:rPr lang="bn-IN" sz="4000" b="1" dirty="0" smtClean="0">
                  <a:ln w="190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ধন্যবাদ।</a:t>
              </a:r>
              <a:endParaRPr lang="en-US" sz="4000" b="1" dirty="0">
                <a:ln w="1905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4" name="Group 31"/>
          <p:cNvGrpSpPr/>
          <p:nvPr/>
        </p:nvGrpSpPr>
        <p:grpSpPr>
          <a:xfrm>
            <a:off x="5715000" y="-152400"/>
            <a:ext cx="2971800" cy="2682276"/>
            <a:chOff x="6832436" y="363394"/>
            <a:chExt cx="4634732" cy="270383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436" y="363394"/>
              <a:ext cx="1482197" cy="12982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16701" y="512686"/>
              <a:ext cx="3150467" cy="2554545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উত্তর ভুল হয়েছে, </a:t>
              </a:r>
            </a:p>
            <a:p>
              <a:r>
                <a:rPr lang="bn-IN" sz="4000" b="1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আবার চেষ্টা করো।</a:t>
              </a:r>
              <a:endParaRPr lang="en-US" sz="4000" b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47"/>
          <p:cNvGrpSpPr/>
          <p:nvPr/>
        </p:nvGrpSpPr>
        <p:grpSpPr>
          <a:xfrm>
            <a:off x="443598" y="4419600"/>
            <a:ext cx="7938402" cy="457200"/>
            <a:chOff x="599614" y="1148850"/>
            <a:chExt cx="8420318" cy="1143296"/>
          </a:xfr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8" name="Right Arrow 17"/>
            <p:cNvSpPr/>
            <p:nvPr/>
          </p:nvSpPr>
          <p:spPr>
            <a:xfrm>
              <a:off x="599614" y="1148850"/>
              <a:ext cx="614799" cy="951967"/>
            </a:xfrm>
            <a:prstGeom prst="rightArrow">
              <a:avLst/>
            </a:prstGeom>
            <a:grpFill/>
            <a:ln w="127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76065" y="1285860"/>
              <a:ext cx="7643867" cy="100628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ল্যাকোলিথ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পর্বতের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অপর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নাম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কি</a:t>
              </a:r>
              <a:r>
                <a:rPr lang="en-US" sz="24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? </a:t>
              </a:r>
              <a:endParaRPr lang="en-US" sz="2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278614" y="5064149"/>
            <a:ext cx="2715265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(ক)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গম্বুজ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17640" y="5855839"/>
            <a:ext cx="2715265" cy="46876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(ঘ)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চ্যুতি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92902" y="5861562"/>
            <a:ext cx="2725823" cy="463038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(গ)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স্তূপ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66652" y="5064149"/>
            <a:ext cx="2715265" cy="422251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(খ)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আগ্নেয়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 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4" name="Picture 23" descr="j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04800"/>
            <a:ext cx="2590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648" y="304800"/>
            <a:ext cx="7600352" cy="10367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1"/>
          <a:stretch/>
        </p:blipFill>
        <p:spPr>
          <a:xfrm>
            <a:off x="457200" y="1828801"/>
            <a:ext cx="8001000" cy="381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5906869"/>
            <a:ext cx="83058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বিবরণ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আনবে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bn-IN" b="1" i="1" dirty="0" smtClean="0">
                <a:solidFill>
                  <a:srgbClr val="7030A0"/>
                </a:solidFill>
                <a:latin typeface="NikoshBAN"/>
              </a:rPr>
              <a:t>    </a:t>
            </a:r>
            <a:r>
              <a:rPr lang="en-US" b="1" i="1" dirty="0" err="1" smtClean="0">
                <a:solidFill>
                  <a:srgbClr val="7030A0"/>
                </a:solidFill>
                <a:latin typeface="NikoshBAN"/>
              </a:rPr>
              <a:t>সবাইকে</a:t>
            </a:r>
            <a:r>
              <a:rPr lang="en-US" b="1" i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NikoshBAN"/>
              </a:rPr>
              <a:t>ধন্যবাদ</a:t>
            </a:r>
            <a:r>
              <a:rPr lang="en-US" dirty="0" smtClean="0">
                <a:latin typeface="NikoshBAN"/>
              </a:rPr>
              <a:t/>
            </a:r>
            <a:br>
              <a:rPr lang="en-US" dirty="0" smtClean="0">
                <a:latin typeface="NikoshBAN"/>
              </a:rPr>
            </a:br>
            <a:endParaRPr lang="en-US" dirty="0">
              <a:latin typeface="NikoshBAN"/>
            </a:endParaRPr>
          </a:p>
        </p:txBody>
      </p:sp>
      <p:pic>
        <p:nvPicPr>
          <p:cNvPr id="4" name="Content Placeholder 3" descr="tumblr_n1n8vokrXu1qc9pggo1_500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8400" y="1371600"/>
            <a:ext cx="4481151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8"/>
          <a:stretch/>
        </p:blipFill>
        <p:spPr>
          <a:xfrm>
            <a:off x="7620" y="-449580"/>
            <a:ext cx="462916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0"/>
          <a:stretch/>
        </p:blipFill>
        <p:spPr>
          <a:xfrm>
            <a:off x="4629165" y="-457200"/>
            <a:ext cx="4514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6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275820" y="1066800"/>
            <a:ext cx="4572000" cy="5348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bn-BD" sz="5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038600"/>
            <a:ext cx="3599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মোঃ ফাইজুল ইসলাম </a:t>
            </a:r>
            <a:endParaRPr lang="en-US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>
              <a:defRPr/>
            </a:pPr>
            <a:r>
              <a:rPr lang="bn-BD" sz="20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সহকারী </a:t>
            </a:r>
            <a:r>
              <a:rPr lang="bn-IN" sz="20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অধ্যাপক</a:t>
            </a:r>
            <a:r>
              <a:rPr lang="en-US" sz="20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 </a:t>
            </a:r>
            <a:r>
              <a:rPr lang="en-US" sz="2000" b="1" dirty="0" err="1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ভূগোল</a:t>
            </a:r>
            <a:r>
              <a:rPr lang="en-US" sz="20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বড়ইবাড়ী আ</a:t>
            </a:r>
            <a:r>
              <a:rPr lang="bn-IN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দর্শ</a:t>
            </a:r>
            <a:r>
              <a:rPr lang="bn-BD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ডিগ্রি কলেজ</a:t>
            </a:r>
          </a:p>
          <a:p>
            <a:pPr algn="ctr">
              <a:defRPr/>
            </a:pPr>
            <a:r>
              <a:rPr lang="bn-BD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কালিয়াকৈর গাজীপুর</a:t>
            </a:r>
          </a:p>
          <a:p>
            <a:pPr algn="ctr">
              <a:defRPr/>
            </a:pPr>
            <a:r>
              <a:rPr lang="en-US" sz="20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  <a:hlinkClick r:id="rId2"/>
              </a:rPr>
              <a:t>faizulislam1975@gmail.com</a:t>
            </a:r>
            <a:r>
              <a:rPr lang="bn-BD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  <a:hlinkClick r:id="rId2"/>
              </a:rPr>
              <a:t>মোবাইল</a:t>
            </a:r>
            <a:r>
              <a:rPr lang="bn-BD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০১৭১৭৪৯২৭৯৯</a:t>
            </a:r>
            <a:endParaRPr lang="en-US" sz="2000" b="1" dirty="0" smtClean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5105400" y="1066800"/>
            <a:ext cx="3505200" cy="5562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92881" indent="-192881" algn="ctr">
              <a:spcBef>
                <a:spcPct val="20000"/>
              </a:spcBef>
              <a:defRPr/>
            </a:pPr>
            <a:r>
              <a:rPr lang="bn-BD" sz="2400" b="1" dirty="0" smtClean="0">
                <a:ln/>
                <a:solidFill>
                  <a:schemeClr val="bg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শ্রে</a:t>
            </a:r>
            <a:r>
              <a:rPr lang="en-US" sz="2400" b="1" dirty="0" err="1">
                <a:ln/>
                <a:solidFill>
                  <a:schemeClr val="bg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ণি</a:t>
            </a:r>
            <a:r>
              <a:rPr lang="en-US" sz="2400" b="1" dirty="0">
                <a:ln/>
                <a:solidFill>
                  <a:schemeClr val="bg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b="1" dirty="0" err="1">
                <a:ln/>
                <a:solidFill>
                  <a:schemeClr val="bg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একাদশ-দ্বাদশ</a:t>
            </a:r>
            <a:r>
              <a:rPr lang="en-US" sz="2400" b="1" dirty="0">
                <a:ln/>
                <a:solidFill>
                  <a:schemeClr val="bg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400" b="1" dirty="0">
              <a:ln/>
              <a:solidFill>
                <a:schemeClr val="bg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marL="192881" indent="-192881" algn="ctr">
              <a:defRPr/>
            </a:pPr>
            <a:endParaRPr lang="en-US" sz="2400" b="1" dirty="0" smtClean="0">
              <a:ln/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marL="192881" indent="-192881" algn="ctr">
              <a:defRPr/>
            </a:pPr>
            <a:r>
              <a:rPr lang="bn-BD" sz="24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400" b="1" dirty="0">
                <a:ln/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:</a:t>
            </a:r>
            <a:r>
              <a:rPr lang="bn-BD" sz="2400" b="1" dirty="0">
                <a:ln/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ভূগোল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marL="192881" indent="-192881" algn="ctr">
              <a:defRPr/>
            </a:pPr>
            <a:r>
              <a:rPr lang="en-US" sz="2400" b="1" dirty="0" err="1">
                <a:ln/>
                <a:solidFill>
                  <a:schemeClr val="bg1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b="1" dirty="0" err="1" smtClean="0">
                <a:ln/>
                <a:solidFill>
                  <a:schemeClr val="bg1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b="1" dirty="0">
              <a:ln/>
              <a:solidFill>
                <a:schemeClr val="bg1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marL="192881" indent="-192881" algn="ctr">
              <a:defRPr/>
            </a:pPr>
            <a:r>
              <a:rPr lang="en-US" sz="4800" b="1" dirty="0" err="1">
                <a:ln/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800" b="1" dirty="0">
                <a:ln/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IN" sz="4800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পর্বত</a:t>
            </a:r>
            <a:endParaRPr lang="en-US" sz="4800" b="1" dirty="0">
              <a:ln/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 marL="192881" indent="-192881" algn="ctr">
              <a:defRPr/>
            </a:pPr>
            <a:r>
              <a:rPr lang="en-US" sz="3200" b="1" dirty="0" err="1">
                <a:ln/>
                <a:latin typeface="Nikosh" pitchFamily="2" charset="0"/>
                <a:cs typeface="Nikosh" pitchFamily="2" charset="0"/>
              </a:rPr>
              <a:t>সময়</a:t>
            </a:r>
            <a:r>
              <a:rPr lang="en-US" sz="3200" b="1" dirty="0">
                <a:ln/>
                <a:latin typeface="Nikosh" pitchFamily="2" charset="0"/>
                <a:cs typeface="Nikosh" pitchFamily="2" charset="0"/>
              </a:rPr>
              <a:t>: </a:t>
            </a:r>
            <a:r>
              <a:rPr lang="bn-BD" sz="3200" b="1" dirty="0" smtClean="0">
                <a:ln/>
                <a:latin typeface="Nikosh" pitchFamily="2" charset="0"/>
                <a:cs typeface="Nikosh" pitchFamily="2" charset="0"/>
              </a:rPr>
              <a:t>৫০</a:t>
            </a:r>
            <a:r>
              <a:rPr lang="en-US" sz="3200" b="1" dirty="0" smtClean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n/>
                <a:latin typeface="Nikosh" pitchFamily="2" charset="0"/>
                <a:cs typeface="Nikosh" pitchFamily="2" charset="0"/>
              </a:rPr>
              <a:t>মিনিট</a:t>
            </a:r>
            <a:endParaRPr lang="en-US" sz="3200" b="1" dirty="0">
              <a:ln/>
              <a:latin typeface="Nikosh" pitchFamily="2" charset="0"/>
              <a:cs typeface="Nikosh" pitchFamily="2" charset="0"/>
            </a:endParaRPr>
          </a:p>
          <a:p>
            <a:pPr marL="192881" indent="-192881" algn="ctr">
              <a:defRPr/>
            </a:pPr>
            <a:r>
              <a:rPr lang="en-US" sz="2000" b="1" dirty="0" smtClean="0">
                <a:ln/>
                <a:latin typeface="Nikosh" pitchFamily="2" charset="0"/>
                <a:cs typeface="Nikosh" pitchFamily="2" charset="0"/>
              </a:rPr>
              <a:t>তারিখ-২৫/১০/২০২০খীঃ</a:t>
            </a:r>
          </a:p>
          <a:p>
            <a:pPr marL="192881" indent="-192881" algn="ctr">
              <a:defRPr/>
            </a:pPr>
            <a:endParaRPr lang="bn-BD" sz="4800" b="1" dirty="0">
              <a:ln/>
              <a:latin typeface="Nikosh" pitchFamily="2" charset="0"/>
              <a:cs typeface="Nikosh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4800" b="1" u="sng" dirty="0">
              <a:ln/>
              <a:solidFill>
                <a:srgbClr val="4F032E"/>
              </a:solidFill>
              <a:latin typeface="Nikosh" pitchFamily="2" charset="0"/>
              <a:cs typeface="Nikosh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4800" b="1" u="sng" dirty="0">
              <a:ln/>
              <a:solidFill>
                <a:srgbClr val="4F032E"/>
              </a:solidFill>
              <a:latin typeface="Nikosh" pitchFamily="2" charset="0"/>
              <a:cs typeface="Nikosh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4800" b="1" u="sng" dirty="0">
              <a:ln/>
              <a:solidFill>
                <a:srgbClr val="4F032E"/>
              </a:solidFill>
              <a:latin typeface="Nikosh" pitchFamily="2" charset="0"/>
              <a:cs typeface="Nikosh" pitchFamily="2" charset="0"/>
            </a:endParaRPr>
          </a:p>
          <a:p>
            <a:pPr marL="192881" indent="-192881" algn="ctr">
              <a:spcBef>
                <a:spcPct val="20000"/>
              </a:spcBef>
              <a:defRPr/>
            </a:pPr>
            <a:endParaRPr lang="en-US" sz="4800" b="1" u="sng" dirty="0">
              <a:ln/>
              <a:solidFill>
                <a:srgbClr val="4F032E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10188" r="6440" b="15578"/>
          <a:stretch/>
        </p:blipFill>
        <p:spPr>
          <a:xfrm>
            <a:off x="1578193" y="1251948"/>
            <a:ext cx="2137893" cy="1970467"/>
          </a:xfrm>
          <a:prstGeom prst="rect">
            <a:avLst/>
          </a:prstGeom>
        </p:spPr>
      </p:pic>
      <p:pic>
        <p:nvPicPr>
          <p:cNvPr id="10" name="Picture 9" descr="IMG_20141002_082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143000"/>
            <a:ext cx="2667000" cy="2057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57400" y="1524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শিক্ষক পরিচিত</a:t>
            </a:r>
            <a:endParaRPr lang="en-US" sz="4000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856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a IDB\Documents\Geo_Class 9\Grade 09\I_10_C9_U4_L13_(3)_Mou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"/>
            <a:ext cx="9144000" cy="67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0px-Pieter_Both,_mount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78486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4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0px-Pieter_Both,_mount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629400" cy="4629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orb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81200"/>
            <a:ext cx="2303297" cy="12192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44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শিরোনাম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095" y="1524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1812095"/>
              </p:ext>
            </p:extLst>
          </p:nvPr>
        </p:nvGraphicFramePr>
        <p:xfrm>
          <a:off x="381000" y="1828800"/>
          <a:ext cx="8382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905000" y="4572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এই পাঠ শেষে শিক্ষার্থীরা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কাকে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বলে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কাকে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বলে</a:t>
            </a:r>
            <a:endParaRPr lang="en-US" dirty="0"/>
          </a:p>
        </p:txBody>
      </p:sp>
      <p:pic>
        <p:nvPicPr>
          <p:cNvPr id="4" name="Picture 3" descr="china- vaj h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219200"/>
            <a:ext cx="4419600" cy="510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447800" y="2514600"/>
            <a:ext cx="8153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rgbClr val="D60093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b="1" dirty="0" smtClean="0">
              <a:solidFill>
                <a:srgbClr val="D60093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Captureb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572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800600" y="1600200"/>
            <a:ext cx="403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D60093"/>
                </a:solidFill>
                <a:latin typeface="Nikosh" pitchFamily="2" charset="0"/>
                <a:cs typeface="Nikosh" pitchFamily="2" charset="0"/>
              </a:rPr>
              <a:t>ভূপৃষ্ঠের বিস্তত এলাকা জুড়ে অতি উচ্চ শিলাস্তূপকে পর্বত</a:t>
            </a:r>
            <a:r>
              <a:rPr lang="en-US" sz="3600" b="1" dirty="0" smtClean="0">
                <a:solidFill>
                  <a:srgbClr val="D60093"/>
                </a:solidFill>
                <a:latin typeface="Nikosh" pitchFamily="2" charset="0"/>
                <a:cs typeface="Nikosh" pitchFamily="2" charset="0"/>
              </a:rPr>
              <a:t>;</a:t>
            </a:r>
            <a:r>
              <a:rPr lang="bn-IN" sz="3600" b="1" dirty="0" smtClean="0">
                <a:solidFill>
                  <a:srgbClr val="D60093"/>
                </a:solidFill>
                <a:latin typeface="Nikosh" pitchFamily="2" charset="0"/>
                <a:cs typeface="Nikosh" pitchFamily="2" charset="0"/>
              </a:rPr>
              <a:t> বলে।</a:t>
            </a:r>
            <a:r>
              <a:rPr lang="bn-BD" sz="3600" dirty="0" smtClean="0">
                <a:solidFill>
                  <a:srgbClr val="D60093"/>
                </a:solidFill>
                <a:latin typeface="Nikosh" pitchFamily="2" charset="0"/>
                <a:cs typeface="Nikosh" pitchFamily="2" charset="0"/>
              </a:rPr>
              <a:t> পর্বত সাধারণত ৬০০ মিটারের অধিক উঁচু হয়ে থাকে। </a:t>
            </a:r>
            <a:endParaRPr lang="bn-IN" sz="3600" dirty="0" smtClean="0">
              <a:solidFill>
                <a:srgbClr val="D60093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3600" b="1" dirty="0" smtClean="0">
              <a:solidFill>
                <a:srgbClr val="D60093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518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porb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801417"/>
            <a:ext cx="1066800" cy="85597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" name="Right Arrow 5"/>
          <p:cNvSpPr/>
          <p:nvPr/>
        </p:nvSpPr>
        <p:spPr>
          <a:xfrm rot="15881407">
            <a:off x="3608308" y="3155088"/>
            <a:ext cx="656995" cy="65281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vaj porbot5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787868"/>
            <a:ext cx="1447800" cy="1028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9000" y="286035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ভঙ্গিল পর্বত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9471763">
            <a:off x="4403549" y="3504560"/>
            <a:ext cx="710877" cy="69728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 descr="stup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792" y="2816293"/>
            <a:ext cx="1524000" cy="1093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943600" y="392715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স্তুপ পর্বত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1" descr="laccolith 54 - Co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665" y="4953000"/>
            <a:ext cx="1569535" cy="1138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ight Arrow 12"/>
          <p:cNvSpPr/>
          <p:nvPr/>
        </p:nvSpPr>
        <p:spPr>
          <a:xfrm rot="2984103">
            <a:off x="4248616" y="4477618"/>
            <a:ext cx="655076" cy="6543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6300" y="614133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ল্যাকোলিথ পর্বত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7701307">
            <a:off x="3034106" y="4499550"/>
            <a:ext cx="724935" cy="67510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pic>
        <p:nvPicPr>
          <p:cNvPr id="16" name="Picture 15" descr="khoyjat 1 - Cop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5105400"/>
            <a:ext cx="1428301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949196" y="621315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ক্ষয়জাত পর্বত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2026766">
            <a:off x="2727532" y="3615474"/>
            <a:ext cx="756494" cy="69392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1" y="3470194"/>
            <a:ext cx="929639" cy="64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আগ্নেয়  পর্বত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" name="Picture 19" descr="bp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7227" y="2977988"/>
            <a:ext cx="1524000" cy="984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1828800" y="0"/>
            <a:ext cx="5334000" cy="144780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শ্রেণিবিভাগ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 animBg="1"/>
      <p:bldP spid="11" grpId="0"/>
      <p:bldP spid="13" grpId="0" animBg="1"/>
      <p:bldP spid="14" grpId="0"/>
      <p:bldP spid="15" grpId="0" animBg="1"/>
      <p:bldP spid="17" grpId="0"/>
      <p:bldP spid="18" grpId="0" animBg="1"/>
      <p:bldP spid="19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391400" y="18288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74280" y="159647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ভাঁজ</a:t>
            </a:r>
            <a:endParaRPr lang="en-US" sz="44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95961"/>
            <a:ext cx="472440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কোমল,নমনীয় শিলাস্তরে ভাঁজ পড়ে যে  পর্বতের সৃষ্টি হয় তাকে ভঙ্গিল পর্বত বা ভাঁজ পর্বত বলে। এটি জীবাশ্ম ও ভাঁজ বিশিষ্ট। </a:t>
            </a:r>
            <a:endParaRPr lang="en-US" sz="2400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উদাহরণঃ</a:t>
            </a:r>
            <a:r>
              <a:rPr lang="en-US" sz="24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হিমালয়</a:t>
            </a:r>
            <a:r>
              <a:rPr lang="en-US" sz="24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রকি</a:t>
            </a:r>
            <a:r>
              <a:rPr lang="en-US" sz="24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আন্দিজ</a:t>
            </a:r>
            <a:endParaRPr lang="en-US" sz="24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810000" cy="2115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3655382"/>
            <a:ext cx="4572000" cy="259301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ভঙ্গিল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</a:t>
            </a:r>
          </a:p>
          <a:p>
            <a:pPr algn="ctr"/>
            <a:endParaRPr lang="en-US" sz="16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ভাঁজই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ভঙ্গিল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বৈশিষ্ট্য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এ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পর্বতে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শৃঙ্গ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নরম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পাললিক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শিলায়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জীবাশ্ম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বিশিষ্ট</a:t>
            </a:r>
            <a:endParaRPr lang="en-US" sz="16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পর্বতের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শিলায়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মাঝে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মাঝে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আগ্নেয়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রূপান্তরিত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শিলা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পৃথিবীর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দীর্ঘতম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উচ্চতম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পর্বতগুলো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শ্রেনির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দীর্ঘ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চ্যুতিরেখা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পর্বতে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লক্ষ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1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1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0"/>
            <a:ext cx="4800600" cy="12954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ভঙ্গিল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953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ভঙ্গিল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পর্বত</a:t>
            </a:r>
            <a:endParaRPr lang="en-US" sz="3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674</Words>
  <Application>Microsoft Office PowerPoint</Application>
  <PresentationFormat>On-screen Show (4:3)</PresentationFormat>
  <Paragraphs>107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আজকের পাঠে সবাইকে স্বাগতম</vt:lpstr>
      <vt:lpstr>PowerPoint Presentation</vt:lpstr>
      <vt:lpstr>PowerPoint Presentation</vt:lpstr>
      <vt:lpstr>PowerPoint Presentation</vt:lpstr>
      <vt:lpstr>পাঠ শিরোনাম</vt:lpstr>
      <vt:lpstr>PowerPoint Presentation</vt:lpstr>
      <vt:lpstr>পর্বত কাকে বলে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স্বাগতম</dc:title>
  <dc:creator/>
  <cp:lastModifiedBy>Windows User</cp:lastModifiedBy>
  <cp:revision>74</cp:revision>
  <dcterms:created xsi:type="dcterms:W3CDTF">2006-08-16T00:00:00Z</dcterms:created>
  <dcterms:modified xsi:type="dcterms:W3CDTF">2020-10-25T16:29:49Z</dcterms:modified>
</cp:coreProperties>
</file>