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57" r:id="rId4"/>
    <p:sldId id="266" r:id="rId5"/>
    <p:sldId id="269" r:id="rId6"/>
    <p:sldId id="258" r:id="rId7"/>
    <p:sldId id="267" r:id="rId8"/>
    <p:sldId id="259" r:id="rId9"/>
    <p:sldId id="265" r:id="rId10"/>
    <p:sldId id="270" r:id="rId11"/>
    <p:sldId id="271" r:id="rId12"/>
    <p:sldId id="264" r:id="rId13"/>
  </p:sldIdLst>
  <p:sldSz cx="13716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56" y="-72"/>
      </p:cViewPr>
      <p:guideLst>
        <p:guide orient="horz" pos="2160"/>
        <p:guide pos="432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130426"/>
            <a:ext cx="11658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057400" y="3886200"/>
            <a:ext cx="9601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0" y="274639"/>
            <a:ext cx="30861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74639"/>
            <a:ext cx="9029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4406901"/>
            <a:ext cx="116586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83470" y="2906713"/>
            <a:ext cx="11658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1"/>
            <a:ext cx="6057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72300" y="1600201"/>
            <a:ext cx="6057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606028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606028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967538" y="1535113"/>
            <a:ext cx="60626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967538" y="2174875"/>
            <a:ext cx="60626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273050"/>
            <a:ext cx="451247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362575" y="273051"/>
            <a:ext cx="76676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1" y="1435101"/>
            <a:ext cx="451247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2" y="4800600"/>
            <a:ext cx="8229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688432" y="612775"/>
            <a:ext cx="8229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688432" y="5367338"/>
            <a:ext cx="8229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4638"/>
            <a:ext cx="12344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5800" y="1600201"/>
            <a:ext cx="12344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5800" y="6356351"/>
            <a:ext cx="3200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11/7/2020</a:t>
            </a:fld>
            <a:endParaRPr lang="en-US"/>
          </a:p>
        </p:txBody>
      </p:sp>
      <p:sp>
        <p:nvSpPr>
          <p:cNvPr id="5" name="Footer Placeholder 4"/>
          <p:cNvSpPr>
            <a:spLocks noGrp="1"/>
          </p:cNvSpPr>
          <p:nvPr>
            <p:ph type="ftr" sz="quarter" idx="3"/>
          </p:nvPr>
        </p:nvSpPr>
        <p:spPr>
          <a:xfrm>
            <a:off x="4686300" y="6356351"/>
            <a:ext cx="434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6356351"/>
            <a:ext cx="320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1.wav"/><Relationship Id="rId7" Type="http://schemas.openxmlformats.org/officeDocument/2006/relationships/hyperlink" Target="mailto:&#2439;&#2478;&#2503;&#2439;&#2482;-mahfuzasohrab@gmail.com" TargetMode="External"/><Relationship Id="rId2" Type="http://schemas.microsoft.com/office/2007/relationships/media" Target="../media/media1.wav"/><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10" Type="http://schemas.openxmlformats.org/officeDocument/2006/relationships/image" Target="../media/image12.jpg"/><Relationship Id="rId4" Type="http://schemas.openxmlformats.org/officeDocument/2006/relationships/image" Target="../media/image18.jpg"/><Relationship Id="rId9"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_020.jpeg"/>
          <p:cNvPicPr>
            <a:picLocks noChangeAspect="1"/>
          </p:cNvPicPr>
          <p:nvPr/>
        </p:nvPicPr>
        <p:blipFill>
          <a:blip r:embed="rId2"/>
          <a:stretch>
            <a:fillRect/>
          </a:stretch>
        </p:blipFill>
        <p:spPr>
          <a:xfrm rot="21318588">
            <a:off x="23696" y="2896555"/>
            <a:ext cx="13716000" cy="35090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TextBox 2"/>
          <p:cNvSpPr txBox="1"/>
          <p:nvPr/>
        </p:nvSpPr>
        <p:spPr>
          <a:xfrm>
            <a:off x="1224644" y="2895600"/>
            <a:ext cx="11185071" cy="3154710"/>
          </a:xfrm>
          <a:prstGeom prst="rect">
            <a:avLst/>
          </a:prstGeom>
          <a:noFill/>
        </p:spPr>
        <p:txBody>
          <a:bodyPr wrap="square" rtlCol="0">
            <a:prstTxWarp prst="textDoubleWave1">
              <a:avLst/>
            </a:prstTxWarp>
            <a:spAutoFit/>
            <a:scene3d>
              <a:camera prst="isometricOffAxis1Right"/>
              <a:lightRig rig="threePt" dir="t"/>
            </a:scene3d>
            <a:sp3d extrusionH="57150">
              <a:bevelT h="25400" prst="softRound"/>
            </a:sp3d>
          </a:bodyPr>
          <a:lstStyle/>
          <a:p>
            <a:r>
              <a:rPr lang="bn-BD" sz="8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Nikosh" pitchFamily="2" charset="0"/>
                <a:cs typeface="Nikosh" pitchFamily="2" charset="0"/>
              </a:rPr>
              <a:t>স্বাগতম</a:t>
            </a:r>
            <a:r>
              <a:rPr lang="bn-BD" sz="413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Nikosh" pitchFamily="2" charset="0"/>
                <a:cs typeface="Nikosh" pitchFamily="2" charset="0"/>
              </a:rPr>
              <a:t> </a:t>
            </a:r>
            <a:endParaRPr lang="en-US" sz="413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Nikosh" pitchFamily="2" charset="0"/>
              <a:cs typeface="Nikosh" pitchFamily="2" charset="0"/>
            </a:endParaRPr>
          </a:p>
        </p:txBody>
      </p:sp>
      <p:sp>
        <p:nvSpPr>
          <p:cNvPr id="4" name="TextBox 3"/>
          <p:cNvSpPr txBox="1"/>
          <p:nvPr/>
        </p:nvSpPr>
        <p:spPr>
          <a:xfrm>
            <a:off x="1755323" y="97251"/>
            <a:ext cx="10205357" cy="2800767"/>
          </a:xfrm>
          <a:prstGeom prst="rect">
            <a:avLst/>
          </a:prstGeom>
          <a:noFill/>
        </p:spPr>
        <p:txBody>
          <a:bodyPr wrap="square" rtlCol="0">
            <a:spAutoFit/>
          </a:bodyPr>
          <a:lstStyle/>
          <a:p>
            <a:pPr algn="ctr"/>
            <a:r>
              <a:rPr lang="bn-IN" sz="4400" dirty="0" smtClean="0">
                <a:latin typeface="Nikosh" pitchFamily="2" charset="0"/>
                <a:cs typeface="Nikosh" pitchFamily="2" charset="0"/>
              </a:rPr>
              <a:t>আসসালামুআলাইকুম </a:t>
            </a:r>
          </a:p>
          <a:p>
            <a:pPr algn="ctr"/>
            <a:r>
              <a:rPr lang="bn-IN" sz="4400" dirty="0" smtClean="0">
                <a:latin typeface="Nikosh" pitchFamily="2" charset="0"/>
                <a:cs typeface="Nikosh" pitchFamily="2" charset="0"/>
              </a:rPr>
              <a:t>অনলাইন পাঠদান কার্যক্রম </a:t>
            </a:r>
          </a:p>
          <a:p>
            <a:pPr algn="ctr"/>
            <a:r>
              <a:rPr lang="bn-IN" sz="4400" dirty="0" smtClean="0">
                <a:latin typeface="Nikosh" pitchFamily="2" charset="0"/>
                <a:cs typeface="Nikosh" pitchFamily="2" charset="0"/>
              </a:rPr>
              <a:t>মফিজ উদ্দিন খান উচ্চ বিদ্যালয় </a:t>
            </a:r>
          </a:p>
          <a:p>
            <a:pPr algn="ctr"/>
            <a:r>
              <a:rPr lang="bn-IN" sz="4400" dirty="0" smtClean="0">
                <a:latin typeface="Nikosh" pitchFamily="2" charset="0"/>
                <a:cs typeface="Nikosh" pitchFamily="2" charset="0"/>
              </a:rPr>
              <a:t>গার্ল-ইন-স্কাউট গ্রুপের সকল সদস্যদেরকে -</a:t>
            </a:r>
            <a:endParaRPr lang="en-US" sz="4400" dirty="0">
              <a:latin typeface="Nikosh" pitchFamily="2" charset="0"/>
              <a:cs typeface="Nikosh"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523" y="264768"/>
            <a:ext cx="2664277" cy="22498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6993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34636"/>
            <a:ext cx="7024688" cy="67055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0054"/>
            <a:ext cx="6096000" cy="6386946"/>
          </a:xfrm>
          <a:prstGeom prst="rect">
            <a:avLst/>
          </a:prstGeom>
        </p:spPr>
      </p:pic>
    </p:spTree>
    <p:extLst>
      <p:ext uri="{BB962C8B-B14F-4D97-AF65-F5344CB8AC3E}">
        <p14:creationId xmlns:p14="http://schemas.microsoft.com/office/powerpoint/2010/main" val="2350541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8872" y="-228600"/>
            <a:ext cx="3000375" cy="30003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152401"/>
            <a:ext cx="3886200" cy="25050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3021012"/>
            <a:ext cx="5257800" cy="320198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3000" y="165101"/>
            <a:ext cx="4438651" cy="273049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2895600"/>
            <a:ext cx="3200400" cy="3095626"/>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7481" t="7298" r="10648"/>
          <a:stretch/>
        </p:blipFill>
        <p:spPr>
          <a:xfrm>
            <a:off x="8763000" y="3152774"/>
            <a:ext cx="4438650" cy="2944814"/>
          </a:xfrm>
          <a:prstGeom prst="rect">
            <a:avLst/>
          </a:prstGeom>
        </p:spPr>
      </p:pic>
    </p:spTree>
    <p:extLst>
      <p:ext uri="{BB962C8B-B14F-4D97-AF65-F5344CB8AC3E}">
        <p14:creationId xmlns:p14="http://schemas.microsoft.com/office/powerpoint/2010/main" val="1795715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9000" y="1543868"/>
            <a:ext cx="7162800" cy="3770263"/>
          </a:xfrm>
          <a:prstGeom prst="rect">
            <a:avLst/>
          </a:prstGeom>
          <a:noFill/>
        </p:spPr>
        <p:txBody>
          <a:bodyPr wrap="square" rtlCol="0">
            <a:spAutoFit/>
          </a:bodyPr>
          <a:lstStyle/>
          <a:p>
            <a:r>
              <a:rPr lang="bn-IN" sz="23900" b="1" dirty="0" smtClean="0">
                <a:solidFill>
                  <a:srgbClr val="FF0000"/>
                </a:solidFill>
                <a:latin typeface="Nikosh" pitchFamily="2" charset="0"/>
                <a:cs typeface="Nikosh" pitchFamily="2" charset="0"/>
              </a:rPr>
              <a:t>ধন্যবাদ</a:t>
            </a:r>
            <a:endParaRPr lang="en-US" sz="23900" b="1" dirty="0">
              <a:solidFill>
                <a:srgbClr val="FF0000"/>
              </a:solidFill>
              <a:latin typeface="Nikosh" pitchFamily="2" charset="0"/>
              <a:cs typeface="Nikosh" pitchFamily="2" charset="0"/>
            </a:endParaRPr>
          </a:p>
        </p:txBody>
      </p:sp>
    </p:spTree>
    <p:extLst>
      <p:ext uri="{BB962C8B-B14F-4D97-AF65-F5344CB8AC3E}">
        <p14:creationId xmlns:p14="http://schemas.microsoft.com/office/powerpoint/2010/main" val="2097123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fuza\Desktop\20200716_2243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7600" y="337199"/>
            <a:ext cx="2348345" cy="239137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00" y="275584"/>
            <a:ext cx="2209800" cy="2514600"/>
          </a:xfrm>
          <a:prstGeom prst="rect">
            <a:avLst/>
          </a:prstGeom>
        </p:spPr>
      </p:pic>
      <p:sp>
        <p:nvSpPr>
          <p:cNvPr id="6" name="TextBox 5"/>
          <p:cNvSpPr txBox="1"/>
          <p:nvPr/>
        </p:nvSpPr>
        <p:spPr>
          <a:xfrm>
            <a:off x="5334000" y="366633"/>
            <a:ext cx="2970056" cy="769441"/>
          </a:xfrm>
          <a:prstGeom prst="rect">
            <a:avLst/>
          </a:prstGeom>
          <a:noFill/>
        </p:spPr>
        <p:txBody>
          <a:bodyPr wrap="square" rtlCol="0">
            <a:spAutoFit/>
          </a:bodyPr>
          <a:lstStyle/>
          <a:p>
            <a:r>
              <a:rPr lang="bn-IN" sz="4400" b="1" dirty="0" smtClean="0">
                <a:solidFill>
                  <a:srgbClr val="FF0000"/>
                </a:solidFill>
                <a:latin typeface="Nikosh" pitchFamily="2" charset="0"/>
                <a:cs typeface="Nikosh" pitchFamily="2" charset="0"/>
              </a:rPr>
              <a:t>পরিচিতি </a:t>
            </a:r>
            <a:endParaRPr lang="en-US" sz="4400" b="1" dirty="0">
              <a:solidFill>
                <a:srgbClr val="FF0000"/>
              </a:solidFill>
              <a:latin typeface="Nikosh" pitchFamily="2" charset="0"/>
              <a:cs typeface="Nikosh" pitchFamily="2" charset="0"/>
            </a:endParaRPr>
          </a:p>
        </p:txBody>
      </p:sp>
      <p:sp>
        <p:nvSpPr>
          <p:cNvPr id="7" name="TextBox 6"/>
          <p:cNvSpPr txBox="1"/>
          <p:nvPr/>
        </p:nvSpPr>
        <p:spPr>
          <a:xfrm>
            <a:off x="5562600" y="1532884"/>
            <a:ext cx="434734" cy="707886"/>
          </a:xfrm>
          <a:prstGeom prst="rect">
            <a:avLst/>
          </a:prstGeom>
          <a:noFill/>
        </p:spPr>
        <p:txBody>
          <a:bodyPr wrap="none" rtlCol="0">
            <a:spAutoFit/>
          </a:bodyPr>
          <a:lstStyle/>
          <a:p>
            <a:r>
              <a:rPr lang="bn-IN" sz="4000" b="1" dirty="0" smtClean="0">
                <a:latin typeface="Nikosh" pitchFamily="2" charset="0"/>
                <a:cs typeface="Nikosh" pitchFamily="2" charset="0"/>
              </a:rPr>
              <a:t>  </a:t>
            </a:r>
            <a:endParaRPr lang="en-US" sz="4000" b="1" dirty="0">
              <a:latin typeface="Nikosh" pitchFamily="2" charset="0"/>
              <a:cs typeface="Nikosh" pitchFamily="2" charset="0"/>
            </a:endParaRPr>
          </a:p>
        </p:txBody>
      </p:sp>
      <p:sp>
        <p:nvSpPr>
          <p:cNvPr id="8" name="TextBox 7"/>
          <p:cNvSpPr txBox="1"/>
          <p:nvPr/>
        </p:nvSpPr>
        <p:spPr>
          <a:xfrm>
            <a:off x="2209800" y="1371600"/>
            <a:ext cx="8839200" cy="5078313"/>
          </a:xfrm>
          <a:prstGeom prst="rect">
            <a:avLst/>
          </a:prstGeom>
          <a:noFill/>
        </p:spPr>
        <p:txBody>
          <a:bodyPr wrap="square" rtlCol="0">
            <a:spAutoFit/>
          </a:bodyPr>
          <a:lstStyle/>
          <a:p>
            <a:r>
              <a:rPr lang="bn-IN" sz="3600" dirty="0" smtClean="0">
                <a:latin typeface="Nikosh" pitchFamily="2" charset="0"/>
                <a:cs typeface="Nikosh" pitchFamily="2" charset="0"/>
              </a:rPr>
              <a:t>বাংলাদেশ স্কাউট,গার্ল ইন স্কাউটস প্রতিযোগিতা-২০২০ সহকারি </a:t>
            </a:r>
          </a:p>
          <a:p>
            <a:r>
              <a:rPr lang="bn-IN" sz="3600" dirty="0" smtClean="0">
                <a:latin typeface="Nikosh" pitchFamily="2" charset="0"/>
                <a:cs typeface="Nikosh" pitchFamily="2" charset="0"/>
              </a:rPr>
              <a:t>নাম-মাহফুজা বেগম </a:t>
            </a:r>
          </a:p>
          <a:p>
            <a:r>
              <a:rPr lang="bn-IN" sz="3600" dirty="0" smtClean="0">
                <a:latin typeface="Nikosh" pitchFamily="2" charset="0"/>
                <a:cs typeface="Nikosh" pitchFamily="2" charset="0"/>
              </a:rPr>
              <a:t>শাখা-এডাল্ট লিডার </a:t>
            </a:r>
          </a:p>
          <a:p>
            <a:r>
              <a:rPr lang="bn-IN" sz="3600" dirty="0" smtClean="0">
                <a:latin typeface="Nikosh" pitchFamily="2" charset="0"/>
                <a:cs typeface="Nikosh" pitchFamily="2" charset="0"/>
              </a:rPr>
              <a:t>রেজি নং-</a:t>
            </a:r>
            <a:r>
              <a:rPr lang="en-US" sz="3600" dirty="0" smtClean="0">
                <a:latin typeface="Nikosh" pitchFamily="2" charset="0"/>
                <a:cs typeface="Nikosh" pitchFamily="2" charset="0"/>
              </a:rPr>
              <a:t>4-0411-844 </a:t>
            </a:r>
          </a:p>
          <a:p>
            <a:r>
              <a:rPr lang="bn-IN" sz="3600" dirty="0" smtClean="0">
                <a:latin typeface="Nikosh" pitchFamily="2" charset="0"/>
                <a:cs typeface="Nikosh" pitchFamily="2" charset="0"/>
              </a:rPr>
              <a:t>প্রতিযোগিতার বিষয়-করোনাকালীন সচেতনতা </a:t>
            </a:r>
          </a:p>
          <a:p>
            <a:r>
              <a:rPr lang="bn-IN" sz="3600" dirty="0" smtClean="0">
                <a:latin typeface="Nikosh" pitchFamily="2" charset="0"/>
                <a:cs typeface="Nikosh" pitchFamily="2" charset="0"/>
              </a:rPr>
              <a:t>ইউনিট-মফিজ </a:t>
            </a:r>
            <a:r>
              <a:rPr lang="bn-IN" sz="3600" dirty="0">
                <a:latin typeface="Nikosh" pitchFamily="2" charset="0"/>
                <a:cs typeface="Nikosh" pitchFamily="2" charset="0"/>
              </a:rPr>
              <a:t>উদ্দিন খান উচ্চ </a:t>
            </a:r>
            <a:r>
              <a:rPr lang="bn-IN" sz="3600" dirty="0" smtClean="0">
                <a:latin typeface="Nikosh" pitchFamily="2" charset="0"/>
                <a:cs typeface="Nikosh" pitchFamily="2" charset="0"/>
              </a:rPr>
              <a:t>বিদ্যালয় স্কাউট গ্রুপ</a:t>
            </a:r>
          </a:p>
          <a:p>
            <a:r>
              <a:rPr lang="bn-IN" sz="3600" dirty="0" smtClean="0">
                <a:latin typeface="Nikosh" pitchFamily="2" charset="0"/>
                <a:cs typeface="Nikosh" pitchFamily="2" charset="0"/>
              </a:rPr>
              <a:t>জেলা-গাজীপুর। </a:t>
            </a:r>
          </a:p>
          <a:p>
            <a:r>
              <a:rPr lang="bn-IN" sz="3600" dirty="0" smtClean="0">
                <a:latin typeface="Nikosh" pitchFamily="2" charset="0"/>
                <a:cs typeface="Nikosh" pitchFamily="2" charset="0"/>
                <a:hlinkClick r:id="rId7"/>
              </a:rPr>
              <a:t>ইমেইল-</a:t>
            </a:r>
            <a:r>
              <a:rPr lang="en-US" sz="3600" dirty="0" smtClean="0">
                <a:latin typeface="Nikosh" pitchFamily="2" charset="0"/>
                <a:cs typeface="Nikosh" pitchFamily="2" charset="0"/>
                <a:hlinkClick r:id="rId7"/>
              </a:rPr>
              <a:t>mahfuzasohrab@gmail.com</a:t>
            </a:r>
            <a:r>
              <a:rPr lang="en-US" sz="3600" dirty="0" smtClean="0">
                <a:latin typeface="Nikosh" pitchFamily="2" charset="0"/>
                <a:cs typeface="Nikosh" pitchFamily="2" charset="0"/>
              </a:rPr>
              <a:t> </a:t>
            </a:r>
          </a:p>
          <a:p>
            <a:r>
              <a:rPr lang="bn-IN" sz="3600" dirty="0" smtClean="0">
                <a:latin typeface="Nikosh" pitchFamily="2" charset="0"/>
                <a:cs typeface="Nikosh" pitchFamily="2" charset="0"/>
              </a:rPr>
              <a:t>মোবাইল নাম্বর-</a:t>
            </a:r>
            <a:r>
              <a:rPr lang="en-US" sz="3600" dirty="0" smtClean="0">
                <a:latin typeface="Nikosh" pitchFamily="2" charset="0"/>
                <a:cs typeface="Nikosh" pitchFamily="2" charset="0"/>
              </a:rPr>
              <a:t>01714521757 </a:t>
            </a:r>
            <a:r>
              <a:rPr lang="bn-IN" sz="3600" dirty="0" smtClean="0">
                <a:latin typeface="Nikosh" pitchFamily="2" charset="0"/>
                <a:cs typeface="Nikosh" pitchFamily="2" charset="0"/>
              </a:rPr>
              <a:t> </a:t>
            </a:r>
            <a:endParaRPr lang="bn-IN" sz="5400" dirty="0" smtClean="0">
              <a:latin typeface="Nikosh" pitchFamily="2" charset="0"/>
              <a:cs typeface="Nikosh" pitchFamily="2" charset="0"/>
            </a:endParaRPr>
          </a:p>
        </p:txBody>
      </p: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2573000" y="6096000"/>
            <a:ext cx="914400" cy="609600"/>
          </a:xfrm>
          <a:prstGeom prst="rect">
            <a:avLst/>
          </a:prstGeom>
        </p:spPr>
      </p:pic>
    </p:spTree>
    <p:custDataLst>
      <p:tags r:id="rId1"/>
    </p:custDataLst>
    <p:extLst>
      <p:ext uri="{BB962C8B-B14F-4D97-AF65-F5344CB8AC3E}">
        <p14:creationId xmlns:p14="http://schemas.microsoft.com/office/powerpoint/2010/main" val="3499158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heel(1)">
                                      <p:cBhvr>
                                        <p:cTn id="3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7" fill="hold" display="0">
                  <p:stCondLst>
                    <p:cond delay="indefinite"/>
                  </p:stCondLst>
                  <p:endCondLst>
                    <p:cond evt="onStopAudio" delay="0">
                      <p:tgtEl>
                        <p:sldTgt/>
                      </p:tgtEl>
                    </p:cond>
                  </p:endCondLst>
                </p:cTn>
                <p:tgtEl>
                  <p:spTgt spid="9"/>
                </p:tgtEl>
              </p:cMediaNode>
            </p:audio>
          </p:childTnLst>
        </p:cTn>
      </p:par>
    </p:tnLst>
    <p:bldLst>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143000"/>
            <a:ext cx="12954000" cy="3631763"/>
          </a:xfrm>
          <a:prstGeom prst="rect">
            <a:avLst/>
          </a:prstGeom>
          <a:noFill/>
        </p:spPr>
        <p:txBody>
          <a:bodyPr wrap="square" rtlCol="0">
            <a:spAutoFit/>
          </a:bodyPr>
          <a:lstStyle/>
          <a:p>
            <a:pPr algn="ctr"/>
            <a:r>
              <a:rPr lang="bn-IN" sz="11500" dirty="0" smtClean="0">
                <a:solidFill>
                  <a:srgbClr val="FF0000"/>
                </a:solidFill>
                <a:latin typeface="Nikosh" pitchFamily="2" charset="0"/>
                <a:cs typeface="Nikosh" pitchFamily="2" charset="0"/>
              </a:rPr>
              <a:t>আমাদের আজকের পাঠ </a:t>
            </a:r>
          </a:p>
          <a:p>
            <a:pPr algn="ctr"/>
            <a:r>
              <a:rPr lang="bn-IN" sz="11500" dirty="0" smtClean="0">
                <a:latin typeface="Nikosh" pitchFamily="2" charset="0"/>
                <a:cs typeface="Nikosh" pitchFamily="2" charset="0"/>
              </a:rPr>
              <a:t>করোনাকালীন সচেতনতা </a:t>
            </a:r>
            <a:endParaRPr lang="en-US" sz="11500" dirty="0">
              <a:latin typeface="Nikosh" pitchFamily="2" charset="0"/>
              <a:cs typeface="Nikosh" pitchFamily="2" charset="0"/>
            </a:endParaRPr>
          </a:p>
        </p:txBody>
      </p:sp>
    </p:spTree>
    <p:extLst>
      <p:ext uri="{BB962C8B-B14F-4D97-AF65-F5344CB8AC3E}">
        <p14:creationId xmlns:p14="http://schemas.microsoft.com/office/powerpoint/2010/main" val="1760104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873" y="228600"/>
            <a:ext cx="6407727" cy="6247864"/>
          </a:xfrm>
          <a:prstGeom prst="rect">
            <a:avLst/>
          </a:prstGeom>
          <a:noFill/>
        </p:spPr>
        <p:txBody>
          <a:bodyPr wrap="square" rtlCol="0">
            <a:spAutoFit/>
          </a:bodyPr>
          <a:lstStyle/>
          <a:p>
            <a:r>
              <a:rPr lang="bn-IN" sz="4000" dirty="0" smtClean="0">
                <a:solidFill>
                  <a:srgbClr val="C00000"/>
                </a:solidFill>
                <a:latin typeface="Nikosh" pitchFamily="2" charset="0"/>
                <a:cs typeface="Nikosh" pitchFamily="2" charset="0"/>
              </a:rPr>
              <a:t>করোনা কালীন পরিস্থিতিতে অবশ্যই  সচেতন থাকতে হবে তবে আগে জানতে হবে –</a:t>
            </a:r>
          </a:p>
          <a:p>
            <a:r>
              <a:rPr lang="bn-IN" sz="4000" dirty="0" smtClean="0">
                <a:solidFill>
                  <a:srgbClr val="C00000"/>
                </a:solidFill>
                <a:latin typeface="Nikosh" pitchFamily="2" charset="0"/>
                <a:cs typeface="Nikosh" pitchFamily="2" charset="0"/>
              </a:rPr>
              <a:t>১। করোনা ভাইরাস কি? </a:t>
            </a:r>
          </a:p>
          <a:p>
            <a:r>
              <a:rPr lang="bn-IN" sz="4000" dirty="0" smtClean="0">
                <a:latin typeface="Nikosh" pitchFamily="2" charset="0"/>
                <a:cs typeface="Nikosh" pitchFamily="2" charset="0"/>
              </a:rPr>
              <a:t>এটি হচ্ছে এক ধরনের ভাইরাস।যা মানুষের শ্বাস যন্ত্রকে আক্রান্ত করে।ফলে জ্বর হয়, গলা ব্যাথা হয়, শ্বাস কষ্ট হয়, শুকনো কাঁশি হয় এবং আস্তে আস্তে এই লক্ষণগুলো বাড়তে থাকে যার পরনতি ভয়াবহ বা মৃত্যু।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214745"/>
            <a:ext cx="6496050" cy="6414655"/>
          </a:xfrm>
          <a:prstGeom prst="rect">
            <a:avLst/>
          </a:prstGeom>
        </p:spPr>
      </p:pic>
    </p:spTree>
    <p:extLst>
      <p:ext uri="{BB962C8B-B14F-4D97-AF65-F5344CB8AC3E}">
        <p14:creationId xmlns:p14="http://schemas.microsoft.com/office/powerpoint/2010/main" val="3688553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5950527" cy="4093428"/>
          </a:xfrm>
          <a:prstGeom prst="rect">
            <a:avLst/>
          </a:prstGeom>
          <a:noFill/>
        </p:spPr>
        <p:txBody>
          <a:bodyPr wrap="square" rtlCol="0">
            <a:spAutoFit/>
          </a:bodyPr>
          <a:lstStyle/>
          <a:p>
            <a:r>
              <a:rPr lang="bn-IN" sz="3600" dirty="0" smtClean="0">
                <a:solidFill>
                  <a:srgbClr val="C00000"/>
                </a:solidFill>
                <a:latin typeface="Nikosh" pitchFamily="2" charset="0"/>
                <a:cs typeface="Nikosh" pitchFamily="2" charset="0"/>
              </a:rPr>
              <a:t>২।এই ভাইরাস কীভাবে ছড়ায় ?  </a:t>
            </a:r>
          </a:p>
          <a:p>
            <a:r>
              <a:rPr lang="bn-IN" sz="3200" dirty="0" smtClean="0">
                <a:latin typeface="Nikosh" pitchFamily="2" charset="0"/>
                <a:cs typeface="Nikosh" pitchFamily="2" charset="0"/>
              </a:rPr>
              <a:t>একজন হাঁচি/কাঁশি দিল বা কথা বলার সময় নাক বা মুখ দিয়ে পানির ফোটা বা সর্দির কিছু অংশ বাহিরে ছিটকে পড়তে পারে তখন সেটা পাশের জনের হাতে বা গায়ে লাগতে পারে এবং তিনি আক্রান্ত হয়। বাতাসের মাধ্যমে ও ছড়াতে পারে।আজও এর কোনো ভেকসিন বা ঔষধ আবিষ্কার হয়নি। </a:t>
            </a:r>
            <a:endParaRPr lang="en-US" sz="3200" dirty="0">
              <a:latin typeface="Nikosh" pitchFamily="2" charset="0"/>
              <a:cs typeface="Nikosh" pitchFamily="2"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4875" b="58872"/>
          <a:stretch/>
        </p:blipFill>
        <p:spPr>
          <a:xfrm>
            <a:off x="9448799" y="0"/>
            <a:ext cx="4129809" cy="20447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398" t="13354" r="6682" b="71118"/>
          <a:stretch/>
        </p:blipFill>
        <p:spPr>
          <a:xfrm>
            <a:off x="6248400" y="4191000"/>
            <a:ext cx="7330208" cy="24384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9824" y="2120900"/>
            <a:ext cx="3548785" cy="19177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400" y="2120900"/>
            <a:ext cx="3633787" cy="1917700"/>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10652" b="23858"/>
          <a:stretch/>
        </p:blipFill>
        <p:spPr>
          <a:xfrm>
            <a:off x="6248400" y="215901"/>
            <a:ext cx="3089274" cy="1904999"/>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599" y="4191000"/>
            <a:ext cx="5798127" cy="2270969"/>
          </a:xfrm>
          <a:prstGeom prst="rect">
            <a:avLst/>
          </a:prstGeom>
        </p:spPr>
      </p:pic>
    </p:spTree>
    <p:extLst>
      <p:ext uri="{BB962C8B-B14F-4D97-AF65-F5344CB8AC3E}">
        <p14:creationId xmlns:p14="http://schemas.microsoft.com/office/powerpoint/2010/main" val="2253001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13258800" cy="6740307"/>
          </a:xfrm>
          <a:prstGeom prst="rect">
            <a:avLst/>
          </a:prstGeom>
          <a:noFill/>
        </p:spPr>
        <p:txBody>
          <a:bodyPr wrap="square" rtlCol="0">
            <a:spAutoFit/>
          </a:bodyPr>
          <a:lstStyle/>
          <a:p>
            <a:r>
              <a:rPr lang="bn-IN" sz="3600" dirty="0" smtClean="0">
                <a:solidFill>
                  <a:srgbClr val="FF0000"/>
                </a:solidFill>
                <a:latin typeface="Nikosh" pitchFamily="2" charset="0"/>
                <a:cs typeface="Nikosh" pitchFamily="2" charset="0"/>
              </a:rPr>
              <a:t>করোনাকালীন সময়ঃ </a:t>
            </a:r>
            <a:r>
              <a:rPr lang="bn-IN" sz="3600" dirty="0" smtClean="0">
                <a:latin typeface="Nikosh" pitchFamily="2" charset="0"/>
                <a:cs typeface="Nikosh" pitchFamily="2" charset="0"/>
              </a:rPr>
              <a:t>আমরা যদি পিছনে তাকাই তাহলে দেখতে পাব যে ১০০ বছর পর পর আল্লাহ তায়ালা মহামারীর মত একটি রোগ দেন। ১৭২০ সালে প্লেগ রোগে অনেক লোক মারা যায়। ১৮২০ সালে কলেরা রোগে কয়েক কোটি লোক মারা যায়।</a:t>
            </a:r>
            <a:r>
              <a:rPr lang="en-US" sz="3600" dirty="0" smtClean="0">
                <a:latin typeface="Nikosh" pitchFamily="2" charset="0"/>
                <a:cs typeface="Nikosh" pitchFamily="2" charset="0"/>
              </a:rPr>
              <a:t> </a:t>
            </a:r>
            <a:r>
              <a:rPr lang="bn-IN" sz="3600" dirty="0" smtClean="0">
                <a:latin typeface="Nikosh" pitchFamily="2" charset="0"/>
                <a:cs typeface="Nikosh" pitchFamily="2" charset="0"/>
              </a:rPr>
              <a:t>১৯২০ সালে যদি আমরা দেখি স্পেনে ফ্লু ভাইরাস সেখানেও অনেক অনেক লোক মারা যায়। আজকের যে মহামারী ২০২০ সালে আল্লাহ তায়ালা যে রোগ দিয়েছেন সেটি হচ্ছে করোনা ভাইরাস (কোভিড-১৯)। আজ এ মহামারী</a:t>
            </a:r>
            <a:r>
              <a:rPr lang="en-US" sz="3600" dirty="0" smtClean="0">
                <a:latin typeface="Nikosh" pitchFamily="2" charset="0"/>
                <a:cs typeface="Nikosh" pitchFamily="2" charset="0"/>
              </a:rPr>
              <a:t>,</a:t>
            </a:r>
            <a:r>
              <a:rPr lang="bn-IN" sz="3600" dirty="0" smtClean="0">
                <a:latin typeface="Nikosh" pitchFamily="2" charset="0"/>
                <a:cs typeface="Nikosh" pitchFamily="2" charset="0"/>
              </a:rPr>
              <a:t> এটি একটি বা দুটি দেশের মহামারী নয়, সারা বিশ্বে প্রায় ১৯৩টি দেশে আক্রান্ত হয়ে অনেক অনেক লোক মারা যাচ্ছে। </a:t>
            </a:r>
            <a:r>
              <a:rPr lang="bn-IN" sz="3600" dirty="0">
                <a:latin typeface="Nikosh" pitchFamily="2" charset="0"/>
                <a:cs typeface="Nikosh" pitchFamily="2" charset="0"/>
              </a:rPr>
              <a:t>বিশ্ব স্বাস্থ্য </a:t>
            </a:r>
            <a:r>
              <a:rPr lang="bn-IN" sz="3600" dirty="0" smtClean="0">
                <a:latin typeface="Nikosh" pitchFamily="2" charset="0"/>
                <a:cs typeface="Nikosh" pitchFamily="2" charset="0"/>
              </a:rPr>
              <a:t>সংস্থা</a:t>
            </a:r>
            <a:r>
              <a:rPr lang="en-US" sz="3600" dirty="0" smtClean="0">
                <a:latin typeface="Nikosh" pitchFamily="2" charset="0"/>
                <a:cs typeface="Nikosh" pitchFamily="2" charset="0"/>
              </a:rPr>
              <a:t>(WHO</a:t>
            </a:r>
            <a:r>
              <a:rPr lang="en-US" sz="3600" dirty="0" smtClean="0">
                <a:latin typeface="Nikosh" pitchFamily="2" charset="0"/>
                <a:cs typeface="Nikosh" pitchFamily="2" charset="0"/>
              </a:rPr>
              <a:t>) </a:t>
            </a:r>
            <a:r>
              <a:rPr lang="bn-IN" sz="3600" dirty="0">
                <a:latin typeface="Nikosh" pitchFamily="2" charset="0"/>
                <a:cs typeface="Nikosh" pitchFamily="2" charset="0"/>
              </a:rPr>
              <a:t>এর মতে বর্তমানে </a:t>
            </a:r>
            <a:r>
              <a:rPr lang="bn-IN" sz="3600" dirty="0" smtClean="0">
                <a:latin typeface="Nikosh" pitchFamily="2" charset="0"/>
                <a:cs typeface="Nikosh" pitchFamily="2" charset="0"/>
              </a:rPr>
              <a:t>সারা বিশ্বে মোট আক্রান্তের সংখ্যা  ৪৭৯৭৭০৭৮ জন, আর মৃতের সংখ্যা ১২২৯৩৬ জন। বাংলাদেশে মোট আক্রান্ত ৪১২৬৮৭ জন ও মৃতের সংখ্যা দাঁড়িয়েছে ৬৪০০ জন। এটি এমন একটি ভাইরাস যা সচেতনতার অভাব হলেই বা পরিস্কার পরিচ্ছন্ন না থাকলেই ছড়িয়ে যায় এবং মহামারীতে পরিণত হয়। তাই আমরা কীভাবে সচেতন থাকব,কেন থাকব অর্থাৎ করোনাকালীন সচেতনতা নিইয়ে কিছু তথ্য উপস্থাপন করব।  </a:t>
            </a:r>
            <a:endParaRPr lang="en-US" sz="3600" dirty="0">
              <a:latin typeface="Nikosh" pitchFamily="2" charset="0"/>
              <a:cs typeface="Nikosh" pitchFamily="2" charset="0"/>
            </a:endParaRPr>
          </a:p>
        </p:txBody>
      </p:sp>
    </p:spTree>
    <p:extLst>
      <p:ext uri="{BB962C8B-B14F-4D97-AF65-F5344CB8AC3E}">
        <p14:creationId xmlns:p14="http://schemas.microsoft.com/office/powerpoint/2010/main" val="2653082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71800"/>
            <a:ext cx="5486400" cy="3810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28600"/>
            <a:ext cx="7724775" cy="6553200"/>
          </a:xfrm>
          <a:prstGeom prst="rect">
            <a:avLst/>
          </a:prstGeom>
        </p:spPr>
      </p:pic>
      <p:sp>
        <p:nvSpPr>
          <p:cNvPr id="4" name="TextBox 3"/>
          <p:cNvSpPr txBox="1"/>
          <p:nvPr/>
        </p:nvSpPr>
        <p:spPr>
          <a:xfrm>
            <a:off x="533400" y="457200"/>
            <a:ext cx="4953000" cy="369332"/>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25" y="114300"/>
            <a:ext cx="5362575" cy="2857500"/>
          </a:xfrm>
          <a:prstGeom prst="rect">
            <a:avLst/>
          </a:prstGeom>
        </p:spPr>
      </p:pic>
    </p:spTree>
    <p:extLst>
      <p:ext uri="{BB962C8B-B14F-4D97-AF65-F5344CB8AC3E}">
        <p14:creationId xmlns:p14="http://schemas.microsoft.com/office/powerpoint/2010/main" val="2302576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7709"/>
            <a:ext cx="12877800" cy="5509200"/>
          </a:xfrm>
          <a:prstGeom prst="rect">
            <a:avLst/>
          </a:prstGeom>
          <a:noFill/>
        </p:spPr>
        <p:txBody>
          <a:bodyPr wrap="square" rtlCol="0">
            <a:spAutoFit/>
          </a:bodyPr>
          <a:lstStyle/>
          <a:p>
            <a:r>
              <a:rPr lang="bn-IN" dirty="0" smtClean="0"/>
              <a:t> </a:t>
            </a:r>
            <a:r>
              <a:rPr lang="bn-IN" sz="3200" dirty="0" smtClean="0">
                <a:solidFill>
                  <a:srgbClr val="FF0000"/>
                </a:solidFill>
                <a:latin typeface="Nikosh" pitchFamily="2" charset="0"/>
                <a:cs typeface="Nikosh" pitchFamily="2" charset="0"/>
              </a:rPr>
              <a:t>করোনাকালীন সচেতনতাঃ বিশ্ব স্বাস্থ্য সংস্থার মতে করোনা ভাইরাস আজ বৈশ্বিক মহামারীতে রুপ নিয়েছে। করোনা ভাইরাস বা মহামারী থেকে বাঁচতে হলে সকলের করণীয়- </a:t>
            </a:r>
          </a:p>
          <a:p>
            <a:r>
              <a:rPr lang="bn-IN" sz="2400" dirty="0" smtClean="0">
                <a:latin typeface="Nikosh" pitchFamily="2" charset="0"/>
                <a:cs typeface="Nikosh" pitchFamily="2" charset="0"/>
              </a:rPr>
              <a:t>১। প্রথমেই আমাদের প্রত্যেককে নিজ নিজ অবস্থানে থেকে সচেতন হতে হবে।</a:t>
            </a:r>
            <a:endParaRPr lang="en-US" sz="2400" dirty="0" smtClean="0">
              <a:latin typeface="Nikosh" pitchFamily="2" charset="0"/>
              <a:cs typeface="Nikosh" pitchFamily="2" charset="0"/>
            </a:endParaRPr>
          </a:p>
          <a:p>
            <a:r>
              <a:rPr lang="bn-IN" sz="2400" dirty="0" smtClean="0">
                <a:latin typeface="Nikosh" pitchFamily="2" charset="0"/>
                <a:cs typeface="Nikosh" pitchFamily="2" charset="0"/>
              </a:rPr>
              <a:t>২। অবশ্যই অবশ্যই বাহিরে বের হলে মাস্ক ব্যবহার করতে হবে। নো মাস্ক নো সার্ভিস। </a:t>
            </a:r>
          </a:p>
          <a:p>
            <a:r>
              <a:rPr lang="bn-IN" sz="2400" dirty="0">
                <a:latin typeface="Nikosh" pitchFamily="2" charset="0"/>
                <a:cs typeface="Nikosh" pitchFamily="2" charset="0"/>
              </a:rPr>
              <a:t>৩</a:t>
            </a:r>
            <a:r>
              <a:rPr lang="bn-IN" sz="2400" dirty="0" smtClean="0">
                <a:latin typeface="Nikosh" pitchFamily="2" charset="0"/>
                <a:cs typeface="Nikosh" pitchFamily="2" charset="0"/>
              </a:rPr>
              <a:t>। দুজন মানুষের মধ্যে অন্তঃত পক্ষে ১ মিটার বা ৩ ফুট দূরত্ব থাকতে হবে।</a:t>
            </a:r>
          </a:p>
          <a:p>
            <a:r>
              <a:rPr lang="bn-IN" sz="2400" dirty="0">
                <a:latin typeface="Nikosh" pitchFamily="2" charset="0"/>
                <a:cs typeface="Nikosh" pitchFamily="2" charset="0"/>
              </a:rPr>
              <a:t>৪</a:t>
            </a:r>
            <a:r>
              <a:rPr lang="bn-IN" sz="2400" dirty="0" smtClean="0">
                <a:latin typeface="Nikosh" pitchFamily="2" charset="0"/>
                <a:cs typeface="Nikosh" pitchFamily="2" charset="0"/>
              </a:rPr>
              <a:t>। হাত পরিষ্কার রাখতে হবে। সাবান পানি বা যে কোনো হ্যাণ্ড ওয়াশ দিয়ে কমপক্ষে কুঁড়ি সেকেণ্ড সময় ধরে হাত ধুতে হবে। </a:t>
            </a:r>
          </a:p>
          <a:p>
            <a:r>
              <a:rPr lang="bn-IN" sz="2400" dirty="0">
                <a:latin typeface="Nikosh" pitchFamily="2" charset="0"/>
                <a:cs typeface="Nikosh" pitchFamily="2" charset="0"/>
              </a:rPr>
              <a:t>৫</a:t>
            </a:r>
            <a:r>
              <a:rPr lang="bn-IN" sz="2400" dirty="0" smtClean="0">
                <a:latin typeface="Nikosh" pitchFamily="2" charset="0"/>
                <a:cs typeface="Nikosh" pitchFamily="2" charset="0"/>
              </a:rPr>
              <a:t>। খাওয়ার আগে, রান্নার আগে ও টয়লেটের পর অবশ্যই সাবান দিয়ে ভালো করে হাত ধূতে হবে। এছাড়া দিনে অন্তঃত ৫/৬ বার হাত ধূতে হবে। </a:t>
            </a:r>
            <a:r>
              <a:rPr lang="bn-IN" sz="2400" dirty="0">
                <a:latin typeface="Nikosh" pitchFamily="2" charset="0"/>
                <a:cs typeface="Nikosh" pitchFamily="2" charset="0"/>
              </a:rPr>
              <a:t>অ</a:t>
            </a:r>
            <a:r>
              <a:rPr lang="bn-IN" sz="2400" dirty="0" smtClean="0">
                <a:latin typeface="Nikosh" pitchFamily="2" charset="0"/>
                <a:cs typeface="Nikosh" pitchFamily="2" charset="0"/>
              </a:rPr>
              <a:t>বশ্যই হাত ও নিজেকে জীবানু মুক্ত রাখতে হবে। </a:t>
            </a:r>
          </a:p>
          <a:p>
            <a:r>
              <a:rPr lang="bn-IN" sz="2400" dirty="0">
                <a:latin typeface="Nikosh" pitchFamily="2" charset="0"/>
                <a:cs typeface="Nikosh" pitchFamily="2" charset="0"/>
              </a:rPr>
              <a:t>৬</a:t>
            </a:r>
            <a:r>
              <a:rPr lang="bn-IN" sz="2400" dirty="0" smtClean="0">
                <a:latin typeface="Nikosh" pitchFamily="2" charset="0"/>
                <a:cs typeface="Nikosh" pitchFamily="2" charset="0"/>
              </a:rPr>
              <a:t>। হাঁচি বা কাঁশি দেওয়ার সময় নাক ও মুখ কনুই দিয়ে ঢেকে নিতে হবে। </a:t>
            </a:r>
            <a:endParaRPr lang="en-US" sz="2400" dirty="0" smtClean="0">
              <a:latin typeface="Nikosh" pitchFamily="2" charset="0"/>
              <a:cs typeface="Nikosh" pitchFamily="2" charset="0"/>
            </a:endParaRPr>
          </a:p>
          <a:p>
            <a:r>
              <a:rPr lang="bn-IN" sz="2400" dirty="0" smtClean="0">
                <a:latin typeface="Nikosh" pitchFamily="2" charset="0"/>
                <a:cs typeface="Nikosh" pitchFamily="2" charset="0"/>
              </a:rPr>
              <a:t>৭। মুঠোফুন,রিমোট,দরজার হাতল,সিঁড়ির রেলিং,পানির কল,চেয়ার টেবিল,টাকা,মাছ-মাংস,সবজি ইত্যাদি ধরার পর হাত ধূতে হবে। </a:t>
            </a:r>
          </a:p>
          <a:p>
            <a:r>
              <a:rPr lang="bn-IN" sz="2400" dirty="0">
                <a:latin typeface="Nikosh" pitchFamily="2" charset="0"/>
                <a:cs typeface="Nikosh" pitchFamily="2" charset="0"/>
              </a:rPr>
              <a:t>৮</a:t>
            </a:r>
            <a:r>
              <a:rPr lang="bn-IN" sz="2400" dirty="0" smtClean="0">
                <a:latin typeface="Nikosh" pitchFamily="2" charset="0"/>
                <a:cs typeface="Nikosh" pitchFamily="2" charset="0"/>
              </a:rPr>
              <a:t>। যথা সম্ভব নিজ নিজ বাড়ি/বাসায় ঘরে থাকতে হবে। অপ্রয়োজনে বাহিরে যাওয়া যাবেনা। </a:t>
            </a:r>
          </a:p>
          <a:p>
            <a:r>
              <a:rPr lang="bn-IN" sz="2400" dirty="0">
                <a:latin typeface="Nikosh" pitchFamily="2" charset="0"/>
                <a:cs typeface="Nikosh" pitchFamily="2" charset="0"/>
              </a:rPr>
              <a:t>৯</a:t>
            </a:r>
            <a:r>
              <a:rPr lang="bn-IN" sz="2400" dirty="0" smtClean="0">
                <a:latin typeface="Nikosh" pitchFamily="2" charset="0"/>
                <a:cs typeface="Nikosh" pitchFamily="2" charset="0"/>
              </a:rPr>
              <a:t>। গৃহহীনদের (</a:t>
            </a:r>
            <a:r>
              <a:rPr lang="en-US" sz="2400" dirty="0" smtClean="0">
                <a:latin typeface="Nikosh" pitchFamily="2" charset="0"/>
                <a:cs typeface="Nikosh" pitchFamily="2" charset="0"/>
              </a:rPr>
              <a:t>Home Less)</a:t>
            </a:r>
            <a:r>
              <a:rPr lang="bn-IN" sz="2400" dirty="0" smtClean="0">
                <a:latin typeface="Nikosh" pitchFamily="2" charset="0"/>
                <a:cs typeface="Nikosh" pitchFamily="2" charset="0"/>
              </a:rPr>
              <a:t> জন্য নিরাপত্তার ব্যবস্থা করতে হবে।</a:t>
            </a:r>
          </a:p>
          <a:p>
            <a:r>
              <a:rPr lang="bn-IN" sz="2400" dirty="0" smtClean="0">
                <a:latin typeface="Nikosh" pitchFamily="2" charset="0"/>
                <a:cs typeface="Nikosh" pitchFamily="2" charset="0"/>
              </a:rPr>
              <a:t>১০। সরকার কর্তৃক প্রদেয় নির্দেশনা ( লক ডাউন,আইসোলেশন, স্বাস্থ্যবিধি) অবশ্যই মেনে চলতে হবে। এ ব্যাপারে জনগণকে অবশ্যই সচেতন থেকে সরকারকে সহযোগিতা করতে হবে, তানা হলে সরকারের একার পক্ষে মোকাবিলা করা সম্ভব নয়।   </a:t>
            </a:r>
            <a:endParaRPr lang="en-US" sz="2400" dirty="0">
              <a:latin typeface="Nikosh" pitchFamily="2" charset="0"/>
              <a:cs typeface="Nikosh" pitchFamily="2" charset="0"/>
            </a:endParaRPr>
          </a:p>
        </p:txBody>
      </p:sp>
    </p:spTree>
    <p:extLst>
      <p:ext uri="{BB962C8B-B14F-4D97-AF65-F5344CB8AC3E}">
        <p14:creationId xmlns:p14="http://schemas.microsoft.com/office/powerpoint/2010/main" val="472438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574801"/>
            <a:ext cx="2819400" cy="238384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 y="4038601"/>
            <a:ext cx="2619374" cy="228599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4038601"/>
            <a:ext cx="2566987" cy="228599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8184" y="4025901"/>
            <a:ext cx="2414451" cy="229869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7400" y="1612900"/>
            <a:ext cx="2715491" cy="2333048"/>
          </a:xfrm>
          <a:prstGeom prst="rect">
            <a:avLst/>
          </a:prstGeom>
        </p:spPr>
      </p:pic>
      <p:sp>
        <p:nvSpPr>
          <p:cNvPr id="12" name="TextBox 11"/>
          <p:cNvSpPr txBox="1"/>
          <p:nvPr/>
        </p:nvSpPr>
        <p:spPr>
          <a:xfrm>
            <a:off x="990600" y="609600"/>
            <a:ext cx="11734800" cy="769441"/>
          </a:xfrm>
          <a:prstGeom prst="rect">
            <a:avLst/>
          </a:prstGeom>
          <a:noFill/>
        </p:spPr>
        <p:txBody>
          <a:bodyPr wrap="square" rtlCol="0">
            <a:spAutoFit/>
          </a:bodyPr>
          <a:lstStyle/>
          <a:p>
            <a:r>
              <a:rPr lang="en-US" sz="4400" dirty="0" smtClean="0">
                <a:solidFill>
                  <a:srgbClr val="FF0000"/>
                </a:solidFill>
                <a:latin typeface="Nikosh" pitchFamily="2" charset="0"/>
                <a:cs typeface="Nikosh" pitchFamily="2" charset="0"/>
              </a:rPr>
              <a:t>                  </a:t>
            </a:r>
            <a:r>
              <a:rPr lang="bn-IN" sz="4400" dirty="0" smtClean="0">
                <a:solidFill>
                  <a:srgbClr val="FF0000"/>
                </a:solidFill>
                <a:latin typeface="Nikosh" pitchFamily="2" charset="0"/>
                <a:cs typeface="Nikosh" pitchFamily="2" charset="0"/>
              </a:rPr>
              <a:t>কখন বা কেন হাত ধূতে হবে ?  </a:t>
            </a:r>
            <a:endParaRPr lang="en-US" sz="4400" dirty="0">
              <a:solidFill>
                <a:srgbClr val="FF0000"/>
              </a:solidFill>
              <a:latin typeface="Nikosh" pitchFamily="2" charset="0"/>
              <a:cs typeface="Nikosh" pitchFamily="2"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8487" y="4013201"/>
            <a:ext cx="2819399" cy="2311399"/>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86799" y="1574801"/>
            <a:ext cx="4752975" cy="2333048"/>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7800" y="1562102"/>
            <a:ext cx="2755900" cy="2345748"/>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1000" y="4038601"/>
            <a:ext cx="2565400" cy="2285999"/>
          </a:xfrm>
          <a:prstGeom prst="rect">
            <a:avLst/>
          </a:prstGeom>
        </p:spPr>
      </p:pic>
    </p:spTree>
    <p:extLst>
      <p:ext uri="{BB962C8B-B14F-4D97-AF65-F5344CB8AC3E}">
        <p14:creationId xmlns:p14="http://schemas.microsoft.com/office/powerpoint/2010/main" val="31770074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4|2.3|0.9|7.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572</Words>
  <Application>Microsoft Office PowerPoint</Application>
  <PresentationFormat>Custom</PresentationFormat>
  <Paragraphs>37</Paragraphs>
  <Slides>12</Slides>
  <Notes>0</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mafuza</dc:creator>
  <cp:lastModifiedBy>mafuza</cp:lastModifiedBy>
  <cp:revision>40</cp:revision>
  <dcterms:created xsi:type="dcterms:W3CDTF">2006-08-16T00:00:00Z</dcterms:created>
  <dcterms:modified xsi:type="dcterms:W3CDTF">2020-11-07T13:17:08Z</dcterms:modified>
</cp:coreProperties>
</file>