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59" r:id="rId3"/>
    <p:sldId id="261" r:id="rId4"/>
    <p:sldId id="263" r:id="rId5"/>
    <p:sldId id="264" r:id="rId6"/>
    <p:sldId id="260" r:id="rId7"/>
    <p:sldId id="265" r:id="rId8"/>
    <p:sldId id="267" r:id="rId9"/>
    <p:sldId id="268" r:id="rId10"/>
  </p:sldIdLst>
  <p:sldSz cx="128016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738" y="-156"/>
      </p:cViewPr>
      <p:guideLst>
        <p:guide orient="horz" pos="2160"/>
        <p:guide pos="403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D391B-57EA-4AE0-BBE8-B6FD79523583}" type="datetimeFigureOut">
              <a:rPr lang="en-US" smtClean="0"/>
              <a:t>11/7/2020</a:t>
            </a:fld>
            <a:endParaRPr lang="en-US"/>
          </a:p>
        </p:txBody>
      </p:sp>
      <p:sp>
        <p:nvSpPr>
          <p:cNvPr id="4" name="Slide Image Placeholder 3"/>
          <p:cNvSpPr>
            <a:spLocks noGrp="1" noRot="1" noChangeAspect="1"/>
          </p:cNvSpPr>
          <p:nvPr>
            <p:ph type="sldImg" idx="2"/>
          </p:nvPr>
        </p:nvSpPr>
        <p:spPr>
          <a:xfrm>
            <a:off x="228600" y="685800"/>
            <a:ext cx="6400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AA308-EA3F-4766-AE10-31B835967D83}" type="slidenum">
              <a:rPr lang="en-US" smtClean="0"/>
              <a:t>‹#›</a:t>
            </a:fld>
            <a:endParaRPr lang="en-US"/>
          </a:p>
        </p:txBody>
      </p:sp>
    </p:spTree>
    <p:extLst>
      <p:ext uri="{BB962C8B-B14F-4D97-AF65-F5344CB8AC3E}">
        <p14:creationId xmlns:p14="http://schemas.microsoft.com/office/powerpoint/2010/main" val="72917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685800"/>
            <a:ext cx="64008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63734-0CBB-4412-9568-2C6263DFE366}" type="slidenum">
              <a:rPr lang="en-US" smtClean="0"/>
              <a:pPr/>
              <a:t>4</a:t>
            </a:fld>
            <a:endParaRPr lang="en-US"/>
          </a:p>
        </p:txBody>
      </p:sp>
    </p:spTree>
    <p:extLst>
      <p:ext uri="{BB962C8B-B14F-4D97-AF65-F5344CB8AC3E}">
        <p14:creationId xmlns:p14="http://schemas.microsoft.com/office/powerpoint/2010/main" val="34220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130426"/>
            <a:ext cx="1088136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3886200"/>
            <a:ext cx="89611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274639"/>
            <a:ext cx="288036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274639"/>
            <a:ext cx="84277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406901"/>
            <a:ext cx="108813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2906713"/>
            <a:ext cx="108813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600201"/>
            <a:ext cx="5654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600201"/>
            <a:ext cx="5654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535113"/>
            <a:ext cx="56562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0080" y="2174875"/>
            <a:ext cx="56562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535113"/>
            <a:ext cx="5658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03036" y="2174875"/>
            <a:ext cx="5658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273050"/>
            <a:ext cx="42116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05070" y="273051"/>
            <a:ext cx="71564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435101"/>
            <a:ext cx="42116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4800600"/>
            <a:ext cx="768096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09203" y="612775"/>
            <a:ext cx="76809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09203" y="5367338"/>
            <a:ext cx="7680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274638"/>
            <a:ext cx="1152144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1600201"/>
            <a:ext cx="1152144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6356351"/>
            <a:ext cx="29870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11/7/2020</a:t>
            </a:fld>
            <a:endParaRPr lang="en-US"/>
          </a:p>
        </p:txBody>
      </p:sp>
      <p:sp>
        <p:nvSpPr>
          <p:cNvPr id="5" name="Footer Placeholder 4"/>
          <p:cNvSpPr>
            <a:spLocks noGrp="1"/>
          </p:cNvSpPr>
          <p:nvPr>
            <p:ph type="ftr" sz="quarter" idx="3"/>
          </p:nvPr>
        </p:nvSpPr>
        <p:spPr>
          <a:xfrm>
            <a:off x="4373880" y="6356351"/>
            <a:ext cx="4053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6356351"/>
            <a:ext cx="29870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hyperlink" Target="mailto:&#2439;&#2478;&#2503;&#2439;&#2482;-mahfuzasohrab@gmail.com" TargetMode="External"/><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2.wav"/><Relationship Id="rId7" Type="http://schemas.openxmlformats.org/officeDocument/2006/relationships/image" Target="../media/image7.jp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0787" y="1851644"/>
            <a:ext cx="10439400" cy="3154710"/>
          </a:xfrm>
          <a:prstGeom prst="rect">
            <a:avLst/>
          </a:prstGeom>
          <a:noFill/>
        </p:spPr>
        <p:txBody>
          <a:bodyPr wrap="square" rtlCol="0">
            <a:prstTxWarp prst="textDoubleWave1">
              <a:avLst/>
            </a:prstTxWarp>
            <a:spAutoFit/>
            <a:scene3d>
              <a:camera prst="isometricOffAxis1Right"/>
              <a:lightRig rig="threePt" dir="t"/>
            </a:scene3d>
            <a:sp3d extrusionH="57150">
              <a:bevelT h="25400" prst="softRound"/>
            </a:sp3d>
          </a:bodyPr>
          <a:lstStyle/>
          <a:p>
            <a:r>
              <a:rPr lang="bn-BD" sz="413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 pitchFamily="2" charset="0"/>
                <a:cs typeface="Nikosh" pitchFamily="2" charset="0"/>
              </a:rPr>
              <a:t> </a:t>
            </a:r>
            <a:endParaRPr lang="en-US" sz="413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 pitchFamily="2" charset="0"/>
              <a:cs typeface="Nikosh" pitchFamily="2" charset="0"/>
            </a:endParaRPr>
          </a:p>
        </p:txBody>
      </p:sp>
      <p:sp>
        <p:nvSpPr>
          <p:cNvPr id="4" name="TextBox 3"/>
          <p:cNvSpPr txBox="1"/>
          <p:nvPr/>
        </p:nvSpPr>
        <p:spPr>
          <a:xfrm>
            <a:off x="1638302" y="97252"/>
            <a:ext cx="9525000" cy="2800767"/>
          </a:xfrm>
          <a:prstGeom prst="rect">
            <a:avLst/>
          </a:prstGeom>
          <a:noFill/>
          <a:scene3d>
            <a:camera prst="obliqueTopLeft"/>
            <a:lightRig rig="threePt" dir="t"/>
          </a:scene3d>
        </p:spPr>
        <p:txBody>
          <a:bodyPr wrap="square" rtlCol="0">
            <a:spAutoFit/>
          </a:bodyPr>
          <a:lstStyle/>
          <a:p>
            <a:pPr algn="ctr"/>
            <a:r>
              <a:rPr lang="bn-IN" sz="4400" dirty="0" smtClean="0">
                <a:latin typeface="Nikosh" pitchFamily="2" charset="0"/>
                <a:cs typeface="Nikosh" pitchFamily="2" charset="0"/>
              </a:rPr>
              <a:t>আসসালামুআলাইকুম </a:t>
            </a:r>
          </a:p>
          <a:p>
            <a:pPr algn="ctr"/>
            <a:r>
              <a:rPr lang="bn-IN" sz="4400" dirty="0" smtClean="0">
                <a:latin typeface="Nikosh" pitchFamily="2" charset="0"/>
                <a:cs typeface="Nikosh" pitchFamily="2" charset="0"/>
              </a:rPr>
              <a:t>অনলাইন পাঠদান কার্যক্রম </a:t>
            </a:r>
          </a:p>
          <a:p>
            <a:pPr algn="ctr"/>
            <a:r>
              <a:rPr lang="bn-IN" sz="4400" dirty="0" smtClean="0">
                <a:latin typeface="Nikosh" pitchFamily="2" charset="0"/>
                <a:cs typeface="Nikosh" pitchFamily="2" charset="0"/>
              </a:rPr>
              <a:t>মফিজ উদ্দিন খান উচ্চ বিদ্যালয় </a:t>
            </a:r>
          </a:p>
          <a:p>
            <a:pPr algn="ctr"/>
            <a:r>
              <a:rPr lang="bn-IN" sz="4400" dirty="0" smtClean="0">
                <a:latin typeface="Nikosh" pitchFamily="2" charset="0"/>
                <a:cs typeface="Nikosh" pitchFamily="2" charset="0"/>
              </a:rPr>
              <a:t>গার্ল-ইন-স্কাউট গ্রুপের সকল সদস্যদেরকে -</a:t>
            </a:r>
            <a:endParaRPr lang="en-US" sz="4400" dirty="0">
              <a:latin typeface="Nikosh" pitchFamily="2" charset="0"/>
              <a:cs typeface="Nikosh"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22" y="264768"/>
            <a:ext cx="2486659" cy="2249832"/>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24200"/>
            <a:ext cx="11963400" cy="3505200"/>
          </a:xfrm>
          <a:prstGeom prst="rect">
            <a:avLst/>
          </a:prstGeom>
        </p:spPr>
      </p:pic>
      <p:sp>
        <p:nvSpPr>
          <p:cNvPr id="7" name="TextBox 6"/>
          <p:cNvSpPr txBox="1"/>
          <p:nvPr/>
        </p:nvSpPr>
        <p:spPr>
          <a:xfrm>
            <a:off x="2057400" y="2830286"/>
            <a:ext cx="8153400" cy="3770263"/>
          </a:xfrm>
          <a:prstGeom prst="rect">
            <a:avLst/>
          </a:prstGeom>
          <a:noFill/>
        </p:spPr>
        <p:txBody>
          <a:bodyPr wrap="square" rtlCol="0">
            <a:spAutoFit/>
          </a:bodyPr>
          <a:lstStyle/>
          <a:p>
            <a:r>
              <a:rPr lang="bn-IN" sz="23900" b="1" dirty="0" smtClean="0">
                <a:solidFill>
                  <a:srgbClr val="FF0000"/>
                </a:solidFill>
                <a:latin typeface="Nikosh" pitchFamily="2" charset="0"/>
                <a:cs typeface="Nikosh" pitchFamily="2" charset="0"/>
              </a:rPr>
              <a:t>স্বাগতম </a:t>
            </a:r>
            <a:endParaRPr lang="en-US" sz="23900" b="1" dirty="0">
              <a:solidFill>
                <a:srgbClr val="FF0000"/>
              </a:solidFill>
              <a:latin typeface="Nikosh" pitchFamily="2" charset="0"/>
              <a:cs typeface="Nikosh" pitchFamily="2" charset="0"/>
            </a:endParaRPr>
          </a:p>
        </p:txBody>
      </p:sp>
    </p:spTree>
    <p:extLst>
      <p:ext uri="{BB962C8B-B14F-4D97-AF65-F5344CB8AC3E}">
        <p14:creationId xmlns:p14="http://schemas.microsoft.com/office/powerpoint/2010/main" val="20323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fuza\Desktop\20200716_2243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762" y="337199"/>
            <a:ext cx="2191788" cy="23913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6" y="275584"/>
            <a:ext cx="2262294" cy="2514600"/>
          </a:xfrm>
          <a:prstGeom prst="rect">
            <a:avLst/>
          </a:prstGeom>
        </p:spPr>
      </p:pic>
      <p:sp>
        <p:nvSpPr>
          <p:cNvPr id="6" name="TextBox 5"/>
          <p:cNvSpPr txBox="1"/>
          <p:nvPr/>
        </p:nvSpPr>
        <p:spPr>
          <a:xfrm>
            <a:off x="4978401" y="366635"/>
            <a:ext cx="2772052" cy="769441"/>
          </a:xfrm>
          <a:prstGeom prst="rect">
            <a:avLst/>
          </a:prstGeom>
          <a:noFill/>
        </p:spPr>
        <p:txBody>
          <a:bodyPr wrap="square" rtlCol="0">
            <a:spAutoFit/>
          </a:bodyPr>
          <a:lstStyle/>
          <a:p>
            <a:r>
              <a:rPr lang="bn-IN" sz="4400" b="1" dirty="0" smtClean="0">
                <a:solidFill>
                  <a:srgbClr val="FF0000"/>
                </a:solidFill>
                <a:latin typeface="Nikosh" pitchFamily="2" charset="0"/>
                <a:cs typeface="Nikosh" pitchFamily="2" charset="0"/>
              </a:rPr>
              <a:t>পরিচিতি </a:t>
            </a:r>
            <a:endParaRPr lang="en-US" sz="4400" b="1" dirty="0">
              <a:solidFill>
                <a:srgbClr val="FF0000"/>
              </a:solidFill>
              <a:latin typeface="Nikosh" pitchFamily="2" charset="0"/>
              <a:cs typeface="Nikosh" pitchFamily="2" charset="0"/>
            </a:endParaRPr>
          </a:p>
        </p:txBody>
      </p:sp>
      <p:sp>
        <p:nvSpPr>
          <p:cNvPr id="7" name="TextBox 6"/>
          <p:cNvSpPr txBox="1"/>
          <p:nvPr/>
        </p:nvSpPr>
        <p:spPr>
          <a:xfrm>
            <a:off x="5191760" y="1532884"/>
            <a:ext cx="434734" cy="707886"/>
          </a:xfrm>
          <a:prstGeom prst="rect">
            <a:avLst/>
          </a:prstGeom>
          <a:noFill/>
        </p:spPr>
        <p:txBody>
          <a:bodyPr wrap="none" rtlCol="0">
            <a:spAutoFit/>
          </a:bodyPr>
          <a:lstStyle/>
          <a:p>
            <a:r>
              <a:rPr lang="bn-IN" sz="4000" b="1" dirty="0" smtClean="0">
                <a:latin typeface="Nikosh" pitchFamily="2" charset="0"/>
                <a:cs typeface="Nikosh" pitchFamily="2" charset="0"/>
              </a:rPr>
              <a:t>  </a:t>
            </a:r>
            <a:endParaRPr lang="en-US" sz="4000" b="1" dirty="0">
              <a:latin typeface="Nikosh" pitchFamily="2" charset="0"/>
              <a:cs typeface="Nikosh" pitchFamily="2" charset="0"/>
            </a:endParaRPr>
          </a:p>
        </p:txBody>
      </p:sp>
      <p:sp>
        <p:nvSpPr>
          <p:cNvPr id="8" name="TextBox 7"/>
          <p:cNvSpPr txBox="1"/>
          <p:nvPr/>
        </p:nvSpPr>
        <p:spPr>
          <a:xfrm>
            <a:off x="2667000" y="1371600"/>
            <a:ext cx="7620000" cy="4524315"/>
          </a:xfrm>
          <a:prstGeom prst="rect">
            <a:avLst/>
          </a:prstGeom>
          <a:noFill/>
        </p:spPr>
        <p:txBody>
          <a:bodyPr wrap="square" rtlCol="0">
            <a:spAutoFit/>
          </a:bodyPr>
          <a:lstStyle/>
          <a:p>
            <a:r>
              <a:rPr lang="bn-IN" sz="3200" dirty="0" smtClean="0">
                <a:latin typeface="Nikosh" pitchFamily="2" charset="0"/>
                <a:cs typeface="Nikosh" pitchFamily="2" charset="0"/>
              </a:rPr>
              <a:t>বাংলাদেশ স্কাউট,গার্ল ইন স্কাউটস প্রতিযোগিতা-২০২০</a:t>
            </a:r>
          </a:p>
          <a:p>
            <a:r>
              <a:rPr lang="bn-IN" sz="3200" dirty="0" smtClean="0">
                <a:latin typeface="Nikosh" pitchFamily="2" charset="0"/>
                <a:cs typeface="Nikosh" pitchFamily="2" charset="0"/>
              </a:rPr>
              <a:t>নাম-মাহফুজা বেগম </a:t>
            </a:r>
          </a:p>
          <a:p>
            <a:r>
              <a:rPr lang="bn-IN" sz="3200" dirty="0" smtClean="0">
                <a:latin typeface="Nikosh" pitchFamily="2" charset="0"/>
                <a:cs typeface="Nikosh" pitchFamily="2" charset="0"/>
              </a:rPr>
              <a:t>শাখা-এডাল্ট লিডার </a:t>
            </a:r>
          </a:p>
          <a:p>
            <a:r>
              <a:rPr lang="bn-IN" sz="3200" dirty="0" smtClean="0">
                <a:latin typeface="Nikosh" pitchFamily="2" charset="0"/>
                <a:cs typeface="Nikosh" pitchFamily="2" charset="0"/>
              </a:rPr>
              <a:t>রেজি নং-</a:t>
            </a:r>
            <a:r>
              <a:rPr lang="en-US" sz="3200" dirty="0" smtClean="0">
                <a:latin typeface="Nikosh" pitchFamily="2" charset="0"/>
                <a:cs typeface="Nikosh" pitchFamily="2" charset="0"/>
              </a:rPr>
              <a:t>4-0411-844 </a:t>
            </a:r>
          </a:p>
          <a:p>
            <a:r>
              <a:rPr lang="bn-IN" sz="3200" dirty="0" smtClean="0">
                <a:latin typeface="Nikosh" pitchFamily="2" charset="0"/>
                <a:cs typeface="Nikosh" pitchFamily="2" charset="0"/>
              </a:rPr>
              <a:t>প্রতিযোগিতার বিষয়-করোনাকালীন সচেতনতা </a:t>
            </a:r>
          </a:p>
          <a:p>
            <a:r>
              <a:rPr lang="bn-IN" sz="3200" dirty="0" smtClean="0">
                <a:latin typeface="Nikosh" pitchFamily="2" charset="0"/>
                <a:cs typeface="Nikosh" pitchFamily="2" charset="0"/>
              </a:rPr>
              <a:t>ইউনিট-মফিজ </a:t>
            </a:r>
            <a:r>
              <a:rPr lang="bn-IN" sz="3200" dirty="0">
                <a:latin typeface="Nikosh" pitchFamily="2" charset="0"/>
                <a:cs typeface="Nikosh" pitchFamily="2" charset="0"/>
              </a:rPr>
              <a:t>উদ্দিন খান উচ্চ </a:t>
            </a:r>
            <a:r>
              <a:rPr lang="bn-IN" sz="3200" dirty="0" smtClean="0">
                <a:latin typeface="Nikosh" pitchFamily="2" charset="0"/>
                <a:cs typeface="Nikosh" pitchFamily="2" charset="0"/>
              </a:rPr>
              <a:t>বিদ্যালয় স্কাউট গ্রুপ</a:t>
            </a:r>
          </a:p>
          <a:p>
            <a:r>
              <a:rPr lang="bn-IN" sz="3200" dirty="0" smtClean="0">
                <a:latin typeface="Nikosh" pitchFamily="2" charset="0"/>
                <a:cs typeface="Nikosh" pitchFamily="2" charset="0"/>
              </a:rPr>
              <a:t>জেলা-গাজীপুর। </a:t>
            </a:r>
          </a:p>
          <a:p>
            <a:r>
              <a:rPr lang="bn-IN" sz="3200" dirty="0" smtClean="0">
                <a:latin typeface="Nikosh" pitchFamily="2" charset="0"/>
                <a:cs typeface="Nikosh" pitchFamily="2" charset="0"/>
                <a:hlinkClick r:id="rId7"/>
              </a:rPr>
              <a:t>ইমেইল-</a:t>
            </a:r>
            <a:r>
              <a:rPr lang="en-US" sz="3200" dirty="0" smtClean="0">
                <a:latin typeface="Nikosh" pitchFamily="2" charset="0"/>
                <a:cs typeface="Nikosh" pitchFamily="2" charset="0"/>
                <a:hlinkClick r:id="rId7"/>
              </a:rPr>
              <a:t>mahfuzasohrab@gmail.com</a:t>
            </a:r>
            <a:r>
              <a:rPr lang="en-US" sz="3200" dirty="0" smtClean="0">
                <a:latin typeface="Nikosh" pitchFamily="2" charset="0"/>
                <a:cs typeface="Nikosh" pitchFamily="2" charset="0"/>
              </a:rPr>
              <a:t> </a:t>
            </a:r>
          </a:p>
          <a:p>
            <a:r>
              <a:rPr lang="bn-IN" sz="3200" dirty="0" smtClean="0">
                <a:latin typeface="Nikosh" pitchFamily="2" charset="0"/>
                <a:cs typeface="Nikosh" pitchFamily="2" charset="0"/>
              </a:rPr>
              <a:t>মোবাইল নাম্বর-</a:t>
            </a:r>
            <a:r>
              <a:rPr lang="en-US" sz="3200" dirty="0" smtClean="0">
                <a:latin typeface="Nikosh" pitchFamily="2" charset="0"/>
                <a:cs typeface="Nikosh" pitchFamily="2" charset="0"/>
              </a:rPr>
              <a:t>01714521757 </a:t>
            </a:r>
            <a:r>
              <a:rPr lang="bn-IN" sz="3200" dirty="0" smtClean="0">
                <a:latin typeface="Nikosh" pitchFamily="2" charset="0"/>
                <a:cs typeface="Nikosh" pitchFamily="2" charset="0"/>
              </a:rPr>
              <a:t> </a:t>
            </a:r>
            <a:endParaRPr lang="bn-IN" sz="4800" dirty="0" smtClean="0">
              <a:latin typeface="Nikosh" pitchFamily="2" charset="0"/>
              <a:cs typeface="Nikosh" pitchFamily="2" charset="0"/>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734800" y="6096000"/>
            <a:ext cx="853440" cy="609600"/>
          </a:xfrm>
          <a:prstGeom prst="rect">
            <a:avLst/>
          </a:prstGeom>
        </p:spPr>
      </p:pic>
    </p:spTree>
    <p:custDataLst>
      <p:tags r:id="rId1"/>
    </p:custDataLst>
    <p:extLst>
      <p:ext uri="{BB962C8B-B14F-4D97-AF65-F5344CB8AC3E}">
        <p14:creationId xmlns:p14="http://schemas.microsoft.com/office/powerpoint/2010/main" val="314377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9"/>
                </p:tgtEl>
              </p:cMediaNode>
            </p:audio>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1"/>
            <a:ext cx="12446000" cy="3631763"/>
          </a:xfrm>
          <a:prstGeom prst="rect">
            <a:avLst/>
          </a:prstGeom>
          <a:noFill/>
        </p:spPr>
        <p:txBody>
          <a:bodyPr wrap="square" rtlCol="0">
            <a:spAutoFit/>
          </a:bodyPr>
          <a:lstStyle/>
          <a:p>
            <a:pPr algn="ctr"/>
            <a:r>
              <a:rPr lang="bn-IN" sz="11500" dirty="0" smtClean="0">
                <a:solidFill>
                  <a:srgbClr val="FF0000"/>
                </a:solidFill>
                <a:latin typeface="Nikosh" pitchFamily="2" charset="0"/>
                <a:cs typeface="Nikosh" pitchFamily="2" charset="0"/>
              </a:rPr>
              <a:t>আমাদের আজকের পাঠ</a:t>
            </a:r>
          </a:p>
          <a:p>
            <a:pPr algn="ctr"/>
            <a:r>
              <a:rPr lang="bn-IN" sz="11500" dirty="0" smtClean="0">
                <a:latin typeface="Nikosh" pitchFamily="2" charset="0"/>
                <a:cs typeface="Nikosh" pitchFamily="2" charset="0"/>
              </a:rPr>
              <a:t>মেয়েরা কেন স্কাউটিং করবে</a:t>
            </a:r>
            <a:endParaRPr lang="en-US" sz="11500" dirty="0">
              <a:latin typeface="Nikosh" pitchFamily="2" charset="0"/>
              <a:cs typeface="Nikosh" pitchFamily="2" charset="0"/>
            </a:endParaRPr>
          </a:p>
        </p:txBody>
      </p:sp>
    </p:spTree>
    <p:extLst>
      <p:ext uri="{BB962C8B-B14F-4D97-AF65-F5344CB8AC3E}">
        <p14:creationId xmlns:p14="http://schemas.microsoft.com/office/powerpoint/2010/main" val="1685742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1" y="511774"/>
            <a:ext cx="9159239" cy="923330"/>
          </a:xfrm>
          <a:prstGeom prst="rect">
            <a:avLst/>
          </a:prstGeom>
          <a:noFill/>
        </p:spPr>
        <p:txBody>
          <a:bodyPr wrap="square" rtlCol="0">
            <a:spAutoFit/>
          </a:bodyPr>
          <a:lstStyle/>
          <a:p>
            <a:pPr algn="ctr"/>
            <a:r>
              <a:rPr lang="bn-IN" sz="5400" b="1" dirty="0" smtClean="0">
                <a:solidFill>
                  <a:srgbClr val="FF0000"/>
                </a:solidFill>
                <a:latin typeface="Nikosh" pitchFamily="2" charset="0"/>
                <a:cs typeface="Nikosh" pitchFamily="2" charset="0"/>
              </a:rPr>
              <a:t>প্রশ্নঃস্কাউটিংও গার্ল গাইড বলতে কি বুঝ?  </a:t>
            </a:r>
            <a:endParaRPr lang="en-US" sz="5400" b="1" dirty="0">
              <a:solidFill>
                <a:srgbClr val="FF0000"/>
              </a:solidFill>
              <a:latin typeface="Nikosh" pitchFamily="2" charset="0"/>
              <a:cs typeface="Nikosh" pitchFamily="2" charset="0"/>
            </a:endParaRPr>
          </a:p>
        </p:txBody>
      </p:sp>
      <p:sp>
        <p:nvSpPr>
          <p:cNvPr id="5" name="Rectangle 4"/>
          <p:cNvSpPr/>
          <p:nvPr/>
        </p:nvSpPr>
        <p:spPr>
          <a:xfrm>
            <a:off x="273242" y="1426867"/>
            <a:ext cx="8837887" cy="2308324"/>
          </a:xfrm>
          <a:prstGeom prst="rect">
            <a:avLst/>
          </a:prstGeom>
        </p:spPr>
        <p:txBody>
          <a:bodyPr wrap="square">
            <a:spAutoFit/>
          </a:bodyPr>
          <a:lstStyle/>
          <a:p>
            <a:r>
              <a:rPr lang="bn-IN" sz="3600" dirty="0" smtClean="0">
                <a:latin typeface="Nikosh" pitchFamily="2" charset="0"/>
                <a:cs typeface="Nikosh" pitchFamily="2" charset="0"/>
              </a:rPr>
              <a:t>উত্তরঃ স্কাউট </a:t>
            </a:r>
            <a:r>
              <a:rPr lang="bn-IN" sz="3600" dirty="0" smtClean="0">
                <a:latin typeface="Nikosh" pitchFamily="2" charset="0"/>
                <a:cs typeface="Nikosh" pitchFamily="2" charset="0"/>
              </a:rPr>
              <a:t>ও গার্ল গাইড বিশ্বব্যাপী </a:t>
            </a:r>
            <a:r>
              <a:rPr lang="bn-IN" sz="3600" dirty="0">
                <a:latin typeface="Nikosh" pitchFamily="2" charset="0"/>
                <a:cs typeface="Nikosh" pitchFamily="2" charset="0"/>
              </a:rPr>
              <a:t>অরাজনৈতিক </a:t>
            </a:r>
            <a:r>
              <a:rPr lang="bn-IN" sz="3600" dirty="0" smtClean="0">
                <a:latin typeface="Nikosh" pitchFamily="2" charset="0"/>
                <a:cs typeface="Nikosh" pitchFamily="2" charset="0"/>
              </a:rPr>
              <a:t>একটি সমাজ সেবামূলক যুব আন্দোলন। পৃথিবীর প্রায় সব দেশেই স্কাউটিং ও গার্ল  গাইডের কার্যক্রম রয়েছে। জাতি, ধর্ম, বর্ণ নির্বিশেষে সকলের জন্য উন্মোক্ত।  </a:t>
            </a:r>
            <a:endParaRPr lang="en-US" sz="3600" dirty="0">
              <a:latin typeface="Nikosh" pitchFamily="2" charset="0"/>
              <a:cs typeface="Nikosh" pitchFamily="2" charset="0"/>
            </a:endParaRPr>
          </a:p>
        </p:txBody>
      </p:sp>
      <p:sp>
        <p:nvSpPr>
          <p:cNvPr id="7" name="Rectangle 6"/>
          <p:cNvSpPr/>
          <p:nvPr/>
        </p:nvSpPr>
        <p:spPr>
          <a:xfrm>
            <a:off x="4160144" y="4996934"/>
            <a:ext cx="240772" cy="369332"/>
          </a:xfrm>
          <a:prstGeom prst="rect">
            <a:avLst/>
          </a:prstGeom>
        </p:spPr>
        <p:txBody>
          <a:bodyPr wrap="none">
            <a:spAutoFit/>
          </a:bodyPr>
          <a:lstStyle/>
          <a:p>
            <a:r>
              <a:rPr lang="bn-IN" dirty="0" smtClean="0">
                <a:latin typeface="Nikosh" pitchFamily="2" charset="0"/>
                <a:cs typeface="Nikosh" pitchFamily="2" charset="0"/>
              </a:rPr>
              <a:t> </a:t>
            </a:r>
            <a:endParaRPr lang="en-US" dirty="0">
              <a:latin typeface="Nikosh" pitchFamily="2" charset="0"/>
              <a:cs typeface="Nikosh" pitchFamily="2"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34800" y="6096000"/>
            <a:ext cx="853440" cy="609600"/>
          </a:xfrm>
          <a:prstGeom prst="rect">
            <a:avLst/>
          </a:prstGeom>
        </p:spPr>
      </p:pic>
      <p:sp>
        <p:nvSpPr>
          <p:cNvPr id="2" name="Rectangle 1"/>
          <p:cNvSpPr/>
          <p:nvPr/>
        </p:nvSpPr>
        <p:spPr>
          <a:xfrm>
            <a:off x="213361" y="3689025"/>
            <a:ext cx="8897768" cy="1323439"/>
          </a:xfrm>
          <a:prstGeom prst="rect">
            <a:avLst/>
          </a:prstGeom>
        </p:spPr>
        <p:txBody>
          <a:bodyPr wrap="square">
            <a:spAutoFit/>
          </a:bodyPr>
          <a:lstStyle/>
          <a:p>
            <a:r>
              <a:rPr lang="bn-IN" sz="4000" dirty="0">
                <a:solidFill>
                  <a:srgbClr val="FF0000"/>
                </a:solidFill>
                <a:latin typeface="Nikosh" pitchFamily="2" charset="0"/>
                <a:cs typeface="Nikosh" pitchFamily="2" charset="0"/>
              </a:rPr>
              <a:t>প্রশ্নঃ স্কাউটিং ও গার্ল গাইড আন্দোলনের </a:t>
            </a:r>
            <a:r>
              <a:rPr lang="bn-IN" sz="4000" dirty="0" smtClean="0">
                <a:solidFill>
                  <a:srgbClr val="FF0000"/>
                </a:solidFill>
                <a:latin typeface="Nikosh" pitchFamily="2" charset="0"/>
                <a:cs typeface="Nikosh" pitchFamily="2" charset="0"/>
              </a:rPr>
              <a:t>প্রতিষ্ঠাতা বা জনক </a:t>
            </a:r>
            <a:r>
              <a:rPr lang="bn-IN" sz="4000" dirty="0">
                <a:solidFill>
                  <a:srgbClr val="FF0000"/>
                </a:solidFill>
                <a:latin typeface="Nikosh" pitchFamily="2" charset="0"/>
                <a:cs typeface="Nikosh" pitchFamily="2" charset="0"/>
              </a:rPr>
              <a:t>কে ?  </a:t>
            </a:r>
            <a:endParaRPr lang="en-US" sz="4000" dirty="0">
              <a:solidFill>
                <a:srgbClr val="FF0000"/>
              </a:solidFill>
              <a:latin typeface="Nikosh" pitchFamily="2" charset="0"/>
              <a:cs typeface="Nikosh" pitchFamily="2" charset="0"/>
            </a:endParaRPr>
          </a:p>
        </p:txBody>
      </p:sp>
      <p:sp>
        <p:nvSpPr>
          <p:cNvPr id="6" name="Rectangle 5"/>
          <p:cNvSpPr/>
          <p:nvPr/>
        </p:nvSpPr>
        <p:spPr>
          <a:xfrm>
            <a:off x="492737" y="4895671"/>
            <a:ext cx="8288215" cy="1200329"/>
          </a:xfrm>
          <a:prstGeom prst="rect">
            <a:avLst/>
          </a:prstGeom>
        </p:spPr>
        <p:txBody>
          <a:bodyPr wrap="square">
            <a:spAutoFit/>
          </a:bodyPr>
          <a:lstStyle/>
          <a:p>
            <a:r>
              <a:rPr lang="bn-IN" sz="3600" dirty="0">
                <a:latin typeface="Nikosh" pitchFamily="2" charset="0"/>
                <a:cs typeface="Nikosh" pitchFamily="2" charset="0"/>
              </a:rPr>
              <a:t>উত্তরঃ রবার্ট স্টিফেনসন স্মিথ লর্ড ব্যাডেন পাওয়েল অব গিলওয়েল। সংক্ষেপে বি পি বলা হয়।  </a:t>
            </a:r>
            <a:endParaRPr lang="en-US" sz="3600" dirty="0">
              <a:latin typeface="Nikosh" pitchFamily="2" charset="0"/>
              <a:cs typeface="Nikosh" pitchFamily="2"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6400" y="2057400"/>
            <a:ext cx="3175782" cy="3875289"/>
          </a:xfrm>
          <a:prstGeom prst="rect">
            <a:avLst/>
          </a:prstGeom>
        </p:spPr>
      </p:pic>
    </p:spTree>
    <p:custDataLst>
      <p:tags r:id="rId1"/>
    </p:custDataLst>
    <p:extLst>
      <p:ext uri="{BB962C8B-B14F-4D97-AF65-F5344CB8AC3E}">
        <p14:creationId xmlns:p14="http://schemas.microsoft.com/office/powerpoint/2010/main" val="329549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725" y="381002"/>
            <a:ext cx="12268200" cy="1200329"/>
          </a:xfrm>
          <a:prstGeom prst="rect">
            <a:avLst/>
          </a:prstGeom>
          <a:noFill/>
        </p:spPr>
        <p:txBody>
          <a:bodyPr wrap="square" rtlCol="0">
            <a:spAutoFit/>
          </a:bodyPr>
          <a:lstStyle/>
          <a:p>
            <a:r>
              <a:rPr lang="bn-IN" sz="3200" dirty="0" smtClean="0">
                <a:latin typeface="Nikosh" pitchFamily="2" charset="0"/>
                <a:cs typeface="Nikosh" pitchFamily="2" charset="0"/>
              </a:rPr>
              <a:t>*</a:t>
            </a:r>
            <a:r>
              <a:rPr lang="bn-IN" sz="3600" dirty="0" smtClean="0">
                <a:latin typeface="Nikosh" pitchFamily="2" charset="0"/>
                <a:cs typeface="Nikosh" pitchFamily="2" charset="0"/>
              </a:rPr>
              <a:t>স্কাউটিং গ্রুপ বা দলে ৩২ (বত্রিশ) জন স্কাউট বা সদস্য থাকে।প্রতিটি দলকে ০৪ (চার) টি উপদলে ভাগ করে কাজ করা হয়। </a:t>
            </a:r>
            <a:endParaRPr lang="en-US" sz="3600" dirty="0">
              <a:latin typeface="Nikosh" pitchFamily="2" charset="0"/>
              <a:cs typeface="Nikosh" pitchFamily="2"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249" r="17374"/>
          <a:stretch/>
        </p:blipFill>
        <p:spPr>
          <a:xfrm>
            <a:off x="213360" y="1981200"/>
            <a:ext cx="2667000" cy="4495800"/>
          </a:xfrm>
          <a:prstGeom prst="rect">
            <a:avLst/>
          </a:prstGeom>
        </p:spPr>
      </p:pic>
      <p:sp>
        <p:nvSpPr>
          <p:cNvPr id="4" name="Rectangle 3"/>
          <p:cNvSpPr/>
          <p:nvPr/>
        </p:nvSpPr>
        <p:spPr>
          <a:xfrm>
            <a:off x="2929376" y="2438400"/>
            <a:ext cx="9787890" cy="3231654"/>
          </a:xfrm>
          <a:prstGeom prst="rect">
            <a:avLst/>
          </a:prstGeom>
        </p:spPr>
        <p:txBody>
          <a:bodyPr wrap="square">
            <a:spAutoFit/>
          </a:bodyPr>
          <a:lstStyle/>
          <a:p>
            <a:r>
              <a:rPr lang="bn-IN" sz="4000" dirty="0" smtClean="0">
                <a:latin typeface="Nikosh" pitchFamily="2" charset="0"/>
                <a:cs typeface="Nikosh" pitchFamily="2" charset="0"/>
              </a:rPr>
              <a:t> </a:t>
            </a:r>
            <a:r>
              <a:rPr lang="bn-IN" sz="3600" dirty="0" smtClean="0">
                <a:latin typeface="Nikosh" pitchFamily="2" charset="0"/>
                <a:cs typeface="Nikosh" pitchFamily="2" charset="0"/>
              </a:rPr>
              <a:t>স্কাউট প্রতিজ্ঞাঃ আমি আমার আত্নমর্যাদার উপর নির্ভর করে প্রতিজ্ঞা করছি যে,</a:t>
            </a:r>
          </a:p>
          <a:p>
            <a:pPr marL="457200" indent="-457200">
              <a:buFont typeface="Arial" charset="0"/>
              <a:buChar char="•"/>
            </a:pPr>
            <a:r>
              <a:rPr lang="bn-IN" sz="3200" dirty="0" smtClean="0">
                <a:latin typeface="Nikosh" pitchFamily="2" charset="0"/>
                <a:cs typeface="Nikosh" pitchFamily="2" charset="0"/>
              </a:rPr>
              <a:t>আল্লাহ ও আমার দেশের প্রতি কর্তব্য পালন করতে </a:t>
            </a:r>
          </a:p>
          <a:p>
            <a:pPr marL="571500" indent="-571500">
              <a:buFont typeface="Arial" charset="0"/>
              <a:buChar char="•"/>
            </a:pPr>
            <a:r>
              <a:rPr lang="bn-IN" sz="3200" dirty="0" smtClean="0">
                <a:latin typeface="Nikosh" pitchFamily="2" charset="0"/>
                <a:cs typeface="Nikosh" pitchFamily="2" charset="0"/>
              </a:rPr>
              <a:t>সর্বদা অপরকে সাহায্য করতে </a:t>
            </a:r>
          </a:p>
          <a:p>
            <a:pPr marL="571500" indent="-571500">
              <a:buFont typeface="Arial" charset="0"/>
              <a:buChar char="•"/>
            </a:pPr>
            <a:r>
              <a:rPr lang="bn-IN" sz="3200" dirty="0" smtClean="0">
                <a:latin typeface="Nikosh" pitchFamily="2" charset="0"/>
                <a:cs typeface="Nikosh" pitchFamily="2" charset="0"/>
              </a:rPr>
              <a:t>স্কাউট আইন মেনে চলতে </a:t>
            </a:r>
          </a:p>
          <a:p>
            <a:r>
              <a:rPr lang="bn-IN" sz="3200" dirty="0" smtClean="0">
                <a:latin typeface="Nikosh" pitchFamily="2" charset="0"/>
                <a:cs typeface="Nikosh" pitchFamily="2" charset="0"/>
              </a:rPr>
              <a:t>     আমি আমার যথসাধ্য চেষ্টা করব। </a:t>
            </a:r>
            <a:endParaRPr lang="en-US" sz="3600" dirty="0">
              <a:latin typeface="Nikosh" pitchFamily="2" charset="0"/>
              <a:cs typeface="Nikosh" pitchFamily="2"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096000"/>
            <a:ext cx="853440" cy="609600"/>
          </a:xfrm>
          <a:prstGeom prst="rect">
            <a:avLst/>
          </a:prstGeom>
        </p:spPr>
      </p:pic>
    </p:spTree>
    <p:extLst>
      <p:ext uri="{BB962C8B-B14F-4D97-AF65-F5344CB8AC3E}">
        <p14:creationId xmlns:p14="http://schemas.microsoft.com/office/powerpoint/2010/main" val="303791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 y="6096"/>
            <a:ext cx="12725400" cy="6863417"/>
          </a:xfrm>
          <a:prstGeom prst="rect">
            <a:avLst/>
          </a:prstGeom>
          <a:noFill/>
        </p:spPr>
        <p:txBody>
          <a:bodyPr wrap="square" rtlCol="0">
            <a:spAutoFit/>
          </a:bodyPr>
          <a:lstStyle/>
          <a:p>
            <a:r>
              <a:rPr lang="bn-IN" sz="4000" u="sng" dirty="0" smtClean="0">
                <a:solidFill>
                  <a:srgbClr val="FF0000"/>
                </a:solidFill>
                <a:latin typeface="Nikosh" pitchFamily="2" charset="0"/>
                <a:cs typeface="Nikosh" pitchFamily="2" charset="0"/>
              </a:rPr>
              <a:t>মেয়েরা কেন স্কাউট করবে?</a:t>
            </a:r>
          </a:p>
          <a:p>
            <a:r>
              <a:rPr lang="bn-IN" sz="4000" dirty="0" smtClean="0">
                <a:latin typeface="Nikosh" pitchFamily="2" charset="0"/>
                <a:cs typeface="Nikosh" pitchFamily="2" charset="0"/>
              </a:rPr>
              <a:t>মানব জীবনের একমাত্র ব্রত হলো সেবা। মানব হৃদয়ের সকল তৃপ্তি,সুখ এবং সাফল্য এই সেবার মধ্যেই।এই সেবার মূলমন্ত্র নিয়েই ১৯০৭ সালে ইংল্যাণ্ডের ব্রাউন সি দ্বীপে রবার্ট স্টিফেনসন স্মিথ লর্ড ব্যাডেন পাওয়েল অব গিলওয়েলের হাত ধরে গড়ে উঠেছিল স্কাউট আন্দোলন। মাত্র ২০ জন কিশোর বয়সী ছেলেদের নিয়ে যাত্রা শুরু হয়েছিল। আজ বিশ্বের ১৬৯ টি দেশে স্বীকৃতভাবে ৪০ মিলিয়নের অধিক স্কাউট রয়েছে। যারা বিশ্বের আনাচে কানাচে নিরলস ভাবে আর্ত মানবতার সেবায় নিয়োজিত রয়েছে। সেখানে মেয়েরা কেন নয় ? মনে পড়ে কাজী নজরুলের নারী কবিতার চরণ গুলি, শিক্ষিত সমাজে কে না জানি- </a:t>
            </a:r>
          </a:p>
          <a:p>
            <a:pPr algn="ctr"/>
            <a:r>
              <a:rPr lang="bn-IN" sz="4000" dirty="0" smtClean="0">
                <a:latin typeface="Nikosh" pitchFamily="2" charset="0"/>
                <a:cs typeface="Nikosh" pitchFamily="2" charset="0"/>
              </a:rPr>
              <a:t>বিশ্বে যা কিছু মহান সৃষ্টি, চির কল্যাণকর </a:t>
            </a:r>
          </a:p>
          <a:p>
            <a:pPr algn="ctr"/>
            <a:r>
              <a:rPr lang="bn-IN" sz="4000" dirty="0" smtClean="0">
                <a:latin typeface="Nikosh" pitchFamily="2" charset="0"/>
                <a:cs typeface="Nikosh" pitchFamily="2" charset="0"/>
              </a:rPr>
              <a:t>অর্ধেক তার করিয়াছে নারী, অর্ধেক তার নর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297454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29" y="304800"/>
            <a:ext cx="12801600" cy="6001643"/>
          </a:xfrm>
          <a:prstGeom prst="rect">
            <a:avLst/>
          </a:prstGeom>
          <a:noFill/>
        </p:spPr>
        <p:txBody>
          <a:bodyPr wrap="square" rtlCol="0">
            <a:spAutoFit/>
          </a:bodyPr>
          <a:lstStyle/>
          <a:p>
            <a:r>
              <a:rPr lang="bn-IN" sz="4800" dirty="0" smtClean="0">
                <a:latin typeface="Nikosh" pitchFamily="2" charset="0"/>
                <a:cs typeface="Nikosh" pitchFamily="2" charset="0"/>
              </a:rPr>
              <a:t>স্কাউটিংএমন একটি আন্তর্জাতিক শিক্ষামূলক এবং </a:t>
            </a:r>
            <a:r>
              <a:rPr lang="bn-IN" sz="4800" dirty="0" smtClean="0">
                <a:latin typeface="Nikosh" pitchFamily="2" charset="0"/>
                <a:cs typeface="Nikosh" pitchFamily="2" charset="0"/>
              </a:rPr>
              <a:t>অরাজনৈতিক আন্দোলন যার মাধ্যমে শিশু কিশোর এবং যুবকদের শারীরিক, মানসিক, সামাজিক, বুদ্ধিভিত্তিক এবং আধ্যাত্নিকভাবে যোগ্য গড়ে তোলা হয়। এটি বিশ্বের একমাত্র সংগঠন যেখানে যোগদান করতে হলে আত্নশুদ্ধি পালন করতে হয়। একজন আগ্রহীকে অতীত জীবনের সকল কুঅভ্যাস পরিত্যাগ করার শপথ নিতে হয়। মদ,জুয়া, যৌনতা, শঠতা এবং নাস্তিকতা নামের পাঁচটি শিলাখণ্ড থেকে জীবন তরীকে রক্ষা করতে হয়। স্কাউট প্রতিজ্ঞা অনুযায়ী জীবনকে পরিচালনা করতে হয়। </a:t>
            </a:r>
          </a:p>
        </p:txBody>
      </p:sp>
    </p:spTree>
    <p:extLst>
      <p:ext uri="{BB962C8B-B14F-4D97-AF65-F5344CB8AC3E}">
        <p14:creationId xmlns:p14="http://schemas.microsoft.com/office/powerpoint/2010/main" val="302874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12420600" cy="6309420"/>
          </a:xfrm>
          <a:prstGeom prst="rect">
            <a:avLst/>
          </a:prstGeom>
          <a:noFill/>
        </p:spPr>
        <p:txBody>
          <a:bodyPr wrap="square" rtlCol="0">
            <a:spAutoFit/>
          </a:bodyPr>
          <a:lstStyle/>
          <a:p>
            <a:r>
              <a:rPr lang="bn-IN" sz="4000" b="1" dirty="0" smtClean="0">
                <a:solidFill>
                  <a:srgbClr val="FF0000"/>
                </a:solidFill>
                <a:latin typeface="Nikosh" pitchFamily="2" charset="0"/>
                <a:cs typeface="Nikosh" pitchFamily="2" charset="0"/>
              </a:rPr>
              <a:t>মেয়েরা কেন স্কাউট করবে-</a:t>
            </a:r>
            <a:r>
              <a:rPr lang="en-US" sz="2800" dirty="0" smtClean="0">
                <a:latin typeface="Nikosh" pitchFamily="2" charset="0"/>
                <a:cs typeface="Nikosh" pitchFamily="2" charset="0"/>
              </a:rPr>
              <a:t> ( Top 5 reasons you should be Girl scout )</a:t>
            </a:r>
            <a:r>
              <a:rPr lang="bn-IN" sz="2800" dirty="0" smtClean="0">
                <a:latin typeface="Nikosh" pitchFamily="2" charset="0"/>
                <a:cs typeface="Nikosh" pitchFamily="2" charset="0"/>
              </a:rPr>
              <a:t> </a:t>
            </a:r>
            <a:r>
              <a:rPr lang="en-US" sz="2800" dirty="0" smtClean="0">
                <a:latin typeface="Nikosh" pitchFamily="2" charset="0"/>
                <a:cs typeface="Nikosh" pitchFamily="2" charset="0"/>
              </a:rPr>
              <a:t> </a:t>
            </a:r>
            <a:endParaRPr lang="bn-IN" sz="2800" dirty="0" smtClean="0">
              <a:latin typeface="Nikosh" pitchFamily="2" charset="0"/>
              <a:cs typeface="Nikosh" pitchFamily="2" charset="0"/>
            </a:endParaRPr>
          </a:p>
          <a:p>
            <a:r>
              <a:rPr lang="en-US" sz="2800" dirty="0" smtClean="0">
                <a:latin typeface="Nikosh" pitchFamily="2" charset="0"/>
                <a:cs typeface="Nikosh" pitchFamily="2" charset="0"/>
              </a:rPr>
              <a:t>1.Girl scout friend are the</a:t>
            </a:r>
            <a:r>
              <a:rPr lang="bn-IN" sz="2800" dirty="0" smtClean="0">
                <a:latin typeface="Nikosh" pitchFamily="2" charset="0"/>
                <a:cs typeface="Nikosh" pitchFamily="2" charset="0"/>
              </a:rPr>
              <a:t> </a:t>
            </a:r>
            <a:r>
              <a:rPr lang="en-US" sz="2800" dirty="0" smtClean="0">
                <a:latin typeface="Nikosh" pitchFamily="2" charset="0"/>
                <a:cs typeface="Nikosh" pitchFamily="2" charset="0"/>
              </a:rPr>
              <a:t> best friend.</a:t>
            </a:r>
            <a:r>
              <a:rPr lang="bn-IN" sz="2800" dirty="0" smtClean="0">
                <a:latin typeface="Nikosh" pitchFamily="2" charset="0"/>
                <a:cs typeface="Nikosh" pitchFamily="2" charset="0"/>
              </a:rPr>
              <a:t>-গার্ল স্কাউট বন্ধুরা গার্ল স্কাউটদের সেরা বন্ধু। মেয়েদেরকে আজও নানা ধরনের কুসংস্কারে ঢেকে রাখা হয়। তাদের জীবনে সকল বিষয়ে শেয়ার করার জন্য একজন ভালো বন্ধুর দরকার। নিজেকে প্রতিষ্ঠা করার জন্য স্কাউট করবে। </a:t>
            </a:r>
            <a:endParaRPr lang="en-US" sz="2800" dirty="0" smtClean="0">
              <a:latin typeface="Nikosh" pitchFamily="2" charset="0"/>
              <a:cs typeface="Nikosh" pitchFamily="2" charset="0"/>
            </a:endParaRPr>
          </a:p>
          <a:p>
            <a:r>
              <a:rPr lang="en-US" sz="2800" dirty="0" smtClean="0">
                <a:latin typeface="Nikosh" pitchFamily="2" charset="0"/>
                <a:cs typeface="Nikosh" pitchFamily="2" charset="0"/>
              </a:rPr>
              <a:t>2. Choose your own adventure.</a:t>
            </a:r>
            <a:r>
              <a:rPr lang="bn-IN" sz="2800" dirty="0" smtClean="0">
                <a:latin typeface="Nikosh" pitchFamily="2" charset="0"/>
                <a:cs typeface="Nikosh" pitchFamily="2" charset="0"/>
              </a:rPr>
              <a:t>-নিজের অভিযান বা গন্তব্য নিজে ঠিক করে নিতে পারবে।  মেয়েদের অধিকার কেঊ দিতে চায়না। নিজেদের উদ্যমী করার জন্য স্কাউট করবে।</a:t>
            </a:r>
            <a:endParaRPr lang="en-US" sz="2800" dirty="0" smtClean="0">
              <a:latin typeface="Nikosh" pitchFamily="2" charset="0"/>
              <a:cs typeface="Nikosh" pitchFamily="2" charset="0"/>
            </a:endParaRPr>
          </a:p>
          <a:p>
            <a:r>
              <a:rPr lang="en-US" sz="2800" dirty="0" smtClean="0">
                <a:latin typeface="Nikosh" pitchFamily="2" charset="0"/>
                <a:cs typeface="Nikosh" pitchFamily="2" charset="0"/>
              </a:rPr>
              <a:t>3. Go cool places.</a:t>
            </a:r>
            <a:r>
              <a:rPr lang="bn-IN" sz="2800" dirty="0" smtClean="0">
                <a:latin typeface="Nikosh" pitchFamily="2" charset="0"/>
                <a:cs typeface="Nikosh" pitchFamily="2" charset="0"/>
              </a:rPr>
              <a:t>- শান্ত স্থানে যাও।বাইরের জগৎকে চিনতে পারবে ও উপভোগ করার জন্য স্কাউট করবে।  </a:t>
            </a:r>
            <a:endParaRPr lang="en-US" sz="2800" dirty="0" smtClean="0">
              <a:latin typeface="Nikosh" pitchFamily="2" charset="0"/>
              <a:cs typeface="Nikosh" pitchFamily="2" charset="0"/>
            </a:endParaRPr>
          </a:p>
          <a:p>
            <a:r>
              <a:rPr lang="en-US" sz="2800" dirty="0">
                <a:latin typeface="Nikosh" pitchFamily="2" charset="0"/>
                <a:cs typeface="Nikosh" pitchFamily="2" charset="0"/>
              </a:rPr>
              <a:t>4</a:t>
            </a:r>
            <a:r>
              <a:rPr lang="en-US" sz="2800" dirty="0" smtClean="0">
                <a:latin typeface="Nikosh" pitchFamily="2" charset="0"/>
                <a:cs typeface="Nikosh" pitchFamily="2" charset="0"/>
              </a:rPr>
              <a:t>. Try new things.</a:t>
            </a:r>
            <a:r>
              <a:rPr lang="bn-IN" sz="2800" dirty="0" smtClean="0">
                <a:latin typeface="Nikosh" pitchFamily="2" charset="0"/>
                <a:cs typeface="Nikosh" pitchFamily="2" charset="0"/>
              </a:rPr>
              <a:t>- নতুন কিছু চিন্তা করা। লেখাপড়া, বিয়ে, খেলাধূলা ইত্যাদি কাজে নিজেদের মতামতকে প্রাধান্য দেওয়ার জন্য স্কাউট করবে।  </a:t>
            </a:r>
            <a:endParaRPr lang="en-US" sz="2800" dirty="0" smtClean="0">
              <a:latin typeface="Nikosh" pitchFamily="2" charset="0"/>
              <a:cs typeface="Nikosh" pitchFamily="2" charset="0"/>
            </a:endParaRPr>
          </a:p>
          <a:p>
            <a:r>
              <a:rPr lang="en-US" sz="2800" dirty="0">
                <a:latin typeface="Nikosh" pitchFamily="2" charset="0"/>
                <a:cs typeface="Nikosh" pitchFamily="2" charset="0"/>
              </a:rPr>
              <a:t>5</a:t>
            </a:r>
            <a:r>
              <a:rPr lang="en-US" sz="2800" dirty="0" smtClean="0">
                <a:latin typeface="Nikosh" pitchFamily="2" charset="0"/>
                <a:cs typeface="Nikosh" pitchFamily="2" charset="0"/>
              </a:rPr>
              <a:t>. Have fun.</a:t>
            </a:r>
            <a:r>
              <a:rPr lang="bn-IN" sz="2800" dirty="0" smtClean="0">
                <a:latin typeface="Nikosh" pitchFamily="2" charset="0"/>
                <a:cs typeface="Nikosh" pitchFamily="2" charset="0"/>
              </a:rPr>
              <a:t>-আনন্দ কর। ভালো থাকার জন্য ৫টি মৌলিক চাহিদার পাশাপাশি বিনোদন ও এমন একটি চাহিদা।  </a:t>
            </a:r>
            <a:endParaRPr lang="en-US" sz="2800" dirty="0" smtClean="0">
              <a:latin typeface="Nikosh" pitchFamily="2" charset="0"/>
              <a:cs typeface="Nikosh" pitchFamily="2" charset="0"/>
            </a:endParaRPr>
          </a:p>
          <a:p>
            <a:r>
              <a:rPr lang="en-US" sz="2800" dirty="0" smtClean="0">
                <a:latin typeface="Nikosh" pitchFamily="2" charset="0"/>
                <a:cs typeface="Nikosh" pitchFamily="2" charset="0"/>
              </a:rPr>
              <a:t> Join Girls scouts today.</a:t>
            </a:r>
            <a:r>
              <a:rPr lang="bn-IN" sz="2800" dirty="0" smtClean="0">
                <a:latin typeface="Nikosh" pitchFamily="2" charset="0"/>
                <a:cs typeface="Nikosh" pitchFamily="2" charset="0"/>
              </a:rPr>
              <a:t>  আজই গার্ল স্কাউটে যোগদান কর। আমি মনে করি উপরোক্ত ৫টি কারণে মেয়েদের আজই স্কাউটে যোগদান করা উচিৎ। এছাড়াও পরিবার, সমাজ তথা রাষ্ট্রের উন্নয়নের জন্য অন্ধকার দূর করার জন্য মেয়েরা স্কাউট করবে। </a:t>
            </a:r>
            <a:endParaRPr lang="en-US" sz="2800" dirty="0">
              <a:latin typeface="Nikosh" pitchFamily="2" charset="0"/>
              <a:cs typeface="Nikosh" pitchFamily="2" charset="0"/>
            </a:endParaRPr>
          </a:p>
        </p:txBody>
      </p:sp>
    </p:spTree>
    <p:extLst>
      <p:ext uri="{BB962C8B-B14F-4D97-AF65-F5344CB8AC3E}">
        <p14:creationId xmlns:p14="http://schemas.microsoft.com/office/powerpoint/2010/main" val="127821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2107603" cy="6019800"/>
          </a:xfrm>
          <a:prstGeom prst="rect">
            <a:avLst/>
          </a:prstGeom>
        </p:spPr>
      </p:pic>
      <p:sp>
        <p:nvSpPr>
          <p:cNvPr id="4" name="TextBox 3"/>
          <p:cNvSpPr txBox="1"/>
          <p:nvPr/>
        </p:nvSpPr>
        <p:spPr>
          <a:xfrm>
            <a:off x="2057400" y="1371600"/>
            <a:ext cx="10285188" cy="4508927"/>
          </a:xfrm>
          <a:prstGeom prst="rect">
            <a:avLst/>
          </a:prstGeom>
          <a:noFill/>
        </p:spPr>
        <p:txBody>
          <a:bodyPr wrap="none" rtlCol="0">
            <a:spAutoFit/>
          </a:bodyPr>
          <a:lstStyle/>
          <a:p>
            <a:r>
              <a:rPr lang="bn-IN" sz="28700" dirty="0" smtClean="0">
                <a:latin typeface="Nikosh" pitchFamily="2" charset="0"/>
                <a:cs typeface="Nikosh" pitchFamily="2" charset="0"/>
              </a:rPr>
              <a:t>ধন্যবাদ  </a:t>
            </a:r>
            <a:endParaRPr lang="en-US" sz="28700" dirty="0">
              <a:latin typeface="Nikosh" pitchFamily="2" charset="0"/>
              <a:cs typeface="Nikosh" pitchFamily="2" charset="0"/>
            </a:endParaRPr>
          </a:p>
        </p:txBody>
      </p:sp>
    </p:spTree>
    <p:extLst>
      <p:ext uri="{BB962C8B-B14F-4D97-AF65-F5344CB8AC3E}">
        <p14:creationId xmlns:p14="http://schemas.microsoft.com/office/powerpoint/2010/main" val="17507082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4|2.3|0.9|7.2"/>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586</Words>
  <Application>Microsoft Office PowerPoint</Application>
  <PresentationFormat>Custom</PresentationFormat>
  <Paragraphs>44</Paragraphs>
  <Slides>9</Slides>
  <Notes>1</Notes>
  <HiddenSlides>0</HiddenSlides>
  <MMClips>3</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mafuza</dc:creator>
  <cp:lastModifiedBy>mafuza</cp:lastModifiedBy>
  <cp:revision>18</cp:revision>
  <dcterms:created xsi:type="dcterms:W3CDTF">2006-08-16T00:00:00Z</dcterms:created>
  <dcterms:modified xsi:type="dcterms:W3CDTF">2020-11-07T15:57:15Z</dcterms:modified>
</cp:coreProperties>
</file>