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56" r:id="rId3"/>
    <p:sldMasterId id="2147483768" r:id="rId4"/>
    <p:sldMasterId id="2147483804" r:id="rId5"/>
  </p:sldMasterIdLst>
  <p:sldIdLst>
    <p:sldId id="256" r:id="rId6"/>
    <p:sldId id="257" r:id="rId7"/>
    <p:sldId id="259" r:id="rId8"/>
    <p:sldId id="280" r:id="rId9"/>
    <p:sldId id="281" r:id="rId10"/>
    <p:sldId id="282" r:id="rId11"/>
    <p:sldId id="283" r:id="rId12"/>
    <p:sldId id="284" r:id="rId13"/>
    <p:sldId id="285" r:id="rId14"/>
    <p:sldId id="286" r:id="rId15"/>
    <p:sldId id="287" r:id="rId16"/>
    <p:sldId id="288" r:id="rId17"/>
    <p:sldId id="270" r:id="rId18"/>
    <p:sldId id="289" r:id="rId19"/>
    <p:sldId id="290" r:id="rId20"/>
    <p:sldId id="291" r:id="rId21"/>
    <p:sldId id="292" r:id="rId22"/>
    <p:sldId id="293" r:id="rId23"/>
    <p:sldId id="294" r:id="rId24"/>
    <p:sldId id="295" r:id="rId25"/>
    <p:sldId id="297" r:id="rId26"/>
    <p:sldId id="298" r:id="rId27"/>
    <p:sldId id="299" r:id="rId28"/>
    <p:sldId id="300" r:id="rId29"/>
    <p:sldId id="301" r:id="rId30"/>
    <p:sldId id="302"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DA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362177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89676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126654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39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80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618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97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4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26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94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86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76F79-1A6A-4D41-B7D0-1D4EC23E650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87809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12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06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177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35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00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405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962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3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527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86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76F79-1A6A-4D41-B7D0-1D4EC23E650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1745111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956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539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41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548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661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59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793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14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604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1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76F79-1A6A-4D41-B7D0-1D4EC23E650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1161792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261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6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822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706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462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464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467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915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83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76F79-1A6A-4D41-B7D0-1D4EC23E6505}"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3072004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029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030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184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646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58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8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76F79-1A6A-4D41-B7D0-1D4EC23E6505}"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408117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76F79-1A6A-4D41-B7D0-1D4EC23E6505}"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73034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76F79-1A6A-4D41-B7D0-1D4EC23E650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7996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76F79-1A6A-4D41-B7D0-1D4EC23E650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C900C-687B-4F14-BD12-E763A2907560}" type="slidenum">
              <a:rPr lang="en-US" smtClean="0"/>
              <a:t>‹#›</a:t>
            </a:fld>
            <a:endParaRPr lang="en-US"/>
          </a:p>
        </p:txBody>
      </p:sp>
    </p:spTree>
    <p:extLst>
      <p:ext uri="{BB962C8B-B14F-4D97-AF65-F5344CB8AC3E}">
        <p14:creationId xmlns:p14="http://schemas.microsoft.com/office/powerpoint/2010/main" val="305335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76F79-1A6A-4D41-B7D0-1D4EC23E6505}" type="datetimeFigureOut">
              <a:rPr lang="en-US" smtClean="0"/>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C900C-687B-4F14-BD12-E763A2907560}" type="slidenum">
              <a:rPr lang="en-US" smtClean="0"/>
              <a:t>‹#›</a:t>
            </a:fld>
            <a:endParaRPr lang="en-US"/>
          </a:p>
        </p:txBody>
      </p:sp>
    </p:spTree>
    <p:extLst>
      <p:ext uri="{BB962C8B-B14F-4D97-AF65-F5344CB8AC3E}">
        <p14:creationId xmlns:p14="http://schemas.microsoft.com/office/powerpoint/2010/main" val="2194601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65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7723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4052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E2232-7CC4-4297-A601-EC2F84968A5D}" type="datetimeFigureOut">
              <a:rPr lang="en-US" smtClean="0">
                <a:solidFill>
                  <a:prstClr val="black">
                    <a:tint val="75000"/>
                  </a:prstClr>
                </a:solidFill>
              </a:rPr>
              <a:pPr/>
              <a:t>11/6/2020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8D171-594B-4915-89C4-63C505353C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424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051" y="532261"/>
            <a:ext cx="2963908" cy="178785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863" y="607317"/>
            <a:ext cx="2620369" cy="1787857"/>
          </a:xfrm>
          <a:prstGeom prst="rect">
            <a:avLst/>
          </a:prstGeom>
        </p:spPr>
      </p:pic>
      <p:pic>
        <p:nvPicPr>
          <p:cNvPr id="4" name="Picture 3"/>
          <p:cNvPicPr>
            <a:picLocks noChangeAspect="1"/>
          </p:cNvPicPr>
          <p:nvPr/>
        </p:nvPicPr>
        <p:blipFill>
          <a:blip r:embed="rId4"/>
          <a:stretch>
            <a:fillRect/>
          </a:stretch>
        </p:blipFill>
        <p:spPr>
          <a:xfrm>
            <a:off x="8902136" y="661909"/>
            <a:ext cx="2006311" cy="1678675"/>
          </a:xfrm>
          <a:prstGeom prst="rect">
            <a:avLst/>
          </a:prstGeom>
        </p:spPr>
      </p:pic>
      <p:sp>
        <p:nvSpPr>
          <p:cNvPr id="7" name="TextBox 6"/>
          <p:cNvSpPr txBox="1"/>
          <p:nvPr/>
        </p:nvSpPr>
        <p:spPr>
          <a:xfrm>
            <a:off x="1420836" y="3742006"/>
            <a:ext cx="9684557" cy="1107996"/>
          </a:xfrm>
          <a:prstGeom prst="rect">
            <a:avLst/>
          </a:prstGeom>
          <a:noFill/>
          <a:ln>
            <a:noFill/>
          </a:ln>
        </p:spPr>
        <p:txBody>
          <a:bodyPr wrap="square" rtlCol="0">
            <a:spAutoFit/>
          </a:bodyPr>
          <a:lstStyle/>
          <a:p>
            <a:r>
              <a:rPr lang="en-US" sz="6600" dirty="0" smtClean="0">
                <a:latin typeface="Algerian" panose="04020705040A02060702" pitchFamily="82" charset="0"/>
              </a:rPr>
              <a:t>Welcome to My class.</a:t>
            </a:r>
            <a:endParaRPr lang="en-US" sz="6600" dirty="0">
              <a:latin typeface="Algerian" panose="04020705040A02060702" pitchFamily="82" charset="0"/>
            </a:endParaRPr>
          </a:p>
        </p:txBody>
      </p:sp>
    </p:spTree>
    <p:extLst>
      <p:ext uri="{BB962C8B-B14F-4D97-AF65-F5344CB8AC3E}">
        <p14:creationId xmlns:p14="http://schemas.microsoft.com/office/powerpoint/2010/main" val="232517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endCondLst>
                                    <p:cond evt="onNext" delay="0">
                                      <p:tgtEl>
                                        <p:sldTgt/>
                                      </p:tgtEl>
                                    </p:cond>
                                  </p:endCondLst>
                                  <p:iterate type="lt">
                                    <p:tmPct val="20000"/>
                                  </p:iterate>
                                  <p:childTnLst>
                                    <p:animMotion origin="layout" path="M 0.0 0.0 L 0.0 -0.07213" pathEditMode="relative" ptsTypes="">
                                      <p:cBhvr>
                                        <p:cTn id="6" dur="500" accel="50000" decel="50000" autoRev="1" fill="hold">
                                          <p:stCondLst>
                                            <p:cond delay="0"/>
                                          </p:stCondLst>
                                        </p:cTn>
                                        <p:tgtEl>
                                          <p:spTgt spid="7"/>
                                        </p:tgtEl>
                                        <p:attrNameLst>
                                          <p:attrName>ppt_x</p:attrName>
                                          <p:attrName>ppt_y</p:attrName>
                                        </p:attrNameLst>
                                      </p:cBhvr>
                                    </p:animMotion>
                                    <p:animRot by="1500000">
                                      <p:cBhvr>
                                        <p:cTn id="7" dur="250" fill="hold">
                                          <p:stCondLst>
                                            <p:cond delay="0"/>
                                          </p:stCondLst>
                                        </p:cTn>
                                        <p:tgtEl>
                                          <p:spTgt spid="7"/>
                                        </p:tgtEl>
                                        <p:attrNameLst>
                                          <p:attrName>r</p:attrName>
                                        </p:attrNameLst>
                                      </p:cBhvr>
                                    </p:animRot>
                                    <p:animRot by="-1500000">
                                      <p:cBhvr>
                                        <p:cTn id="8" dur="250" fill="hold">
                                          <p:stCondLst>
                                            <p:cond delay="250"/>
                                          </p:stCondLst>
                                        </p:cTn>
                                        <p:tgtEl>
                                          <p:spTgt spid="7"/>
                                        </p:tgtEl>
                                        <p:attrNameLst>
                                          <p:attrName>r</p:attrName>
                                        </p:attrNameLst>
                                      </p:cBhvr>
                                    </p:animRot>
                                    <p:animRot by="-1500000">
                                      <p:cBhvr>
                                        <p:cTn id="9" dur="250" fill="hold">
                                          <p:stCondLst>
                                            <p:cond delay="500"/>
                                          </p:stCondLst>
                                        </p:cTn>
                                        <p:tgtEl>
                                          <p:spTgt spid="7"/>
                                        </p:tgtEl>
                                        <p:attrNameLst>
                                          <p:attrName>r</p:attrName>
                                        </p:attrNameLst>
                                      </p:cBhvr>
                                    </p:animRot>
                                    <p:animRot by="1500000">
                                      <p:cBhvr>
                                        <p:cTn id="10" dur="250" fill="hold">
                                          <p:stCondLst>
                                            <p:cond delay="750"/>
                                          </p:stCondLst>
                                        </p:cTn>
                                        <p:tgtEl>
                                          <p:spTgt spid="7"/>
                                        </p:tgtEl>
                                        <p:attrNameLst>
                                          <p:attrName>r</p:attrName>
                                        </p:attrNameLst>
                                      </p:cBhvr>
                                    </p:animRot>
                                  </p:childTnLst>
                                  <p:subTnLst>
                                    <p:animClr clrSpc="rgb" dir="cw">
                                      <p:cBhvr override="childStyle">
                                        <p:cTn dur="1" fill="hold" display="0" masterRel="nextClick" afterEffect="1"/>
                                        <p:tgtEl>
                                          <p:spTgt spid="7"/>
                                        </p:tgtEl>
                                        <p:attrNameLst>
                                          <p:attrName>ppt_c</p:attrName>
                                        </p:attrNameLst>
                                      </p:cBhvr>
                                      <p:to>
                                        <a:srgbClr val="6600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rev="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04463" y="382793"/>
            <a:ext cx="3108960" cy="707886"/>
          </a:xfrm>
          <a:prstGeom prst="rect">
            <a:avLst/>
          </a:prstGeom>
          <a:noFill/>
          <a:ln>
            <a:solidFill>
              <a:schemeClr val="tx1"/>
            </a:solidFill>
          </a:ln>
        </p:spPr>
        <p:txBody>
          <a:bodyPr wrap="square" rtlCol="0">
            <a:spAutoFit/>
          </a:bodyPr>
          <a:lstStyle/>
          <a:p>
            <a:r>
              <a:rPr lang="en-US" sz="4000" dirty="0" smtClean="0">
                <a:latin typeface="Algerian" panose="04020705040A02060702" pitchFamily="82" charset="0"/>
              </a:rPr>
              <a:t>New Words</a:t>
            </a:r>
            <a:endParaRPr lang="en-US" sz="4000" dirty="0">
              <a:latin typeface="Algerian" panose="04020705040A02060702" pitchFamily="82" charset="0"/>
            </a:endParaRPr>
          </a:p>
        </p:txBody>
      </p:sp>
      <p:sp>
        <p:nvSpPr>
          <p:cNvPr id="3" name="TextBox 2"/>
          <p:cNvSpPr txBox="1"/>
          <p:nvPr/>
        </p:nvSpPr>
        <p:spPr>
          <a:xfrm>
            <a:off x="982636" y="1742448"/>
            <a:ext cx="5308982" cy="1015663"/>
          </a:xfrm>
          <a:prstGeom prst="rect">
            <a:avLst/>
          </a:prstGeom>
          <a:noFill/>
        </p:spPr>
        <p:txBody>
          <a:bodyPr wrap="square" rtlCol="0">
            <a:spAutoFit/>
          </a:bodyPr>
          <a:lstStyle/>
          <a:p>
            <a:r>
              <a:rPr lang="en-US" sz="6000" b="1" dirty="0" smtClean="0"/>
              <a:t>Furious (adj)</a:t>
            </a:r>
            <a:endParaRPr lang="en-US" sz="6000" b="1" dirty="0"/>
          </a:p>
        </p:txBody>
      </p:sp>
      <p:sp>
        <p:nvSpPr>
          <p:cNvPr id="5" name="TextBox 4"/>
          <p:cNvSpPr txBox="1"/>
          <p:nvPr/>
        </p:nvSpPr>
        <p:spPr>
          <a:xfrm>
            <a:off x="982635" y="4252456"/>
            <a:ext cx="10290415" cy="1015663"/>
          </a:xfrm>
          <a:prstGeom prst="rect">
            <a:avLst/>
          </a:prstGeom>
          <a:noFill/>
        </p:spPr>
        <p:txBody>
          <a:bodyPr wrap="square" rtlCol="0">
            <a:spAutoFit/>
          </a:bodyPr>
          <a:lstStyle/>
          <a:p>
            <a:r>
              <a:rPr lang="en-US" sz="6000" b="1" dirty="0" smtClean="0">
                <a:solidFill>
                  <a:srgbClr val="FF0000"/>
                </a:solidFill>
              </a:rPr>
              <a:t>Furious</a:t>
            </a:r>
            <a:r>
              <a:rPr lang="en-US" sz="6000" b="1" dirty="0" smtClean="0"/>
              <a:t> – </a:t>
            </a:r>
            <a:r>
              <a:rPr lang="bn-IN" sz="6000" b="1" dirty="0" smtClean="0">
                <a:solidFill>
                  <a:srgbClr val="00B050"/>
                </a:solidFill>
              </a:rPr>
              <a:t>উগ্র/ ক্ষিপ্ত/ উন্মত্ত</a:t>
            </a:r>
            <a:endParaRPr lang="en-US" sz="6000" b="1" dirty="0">
              <a:solidFill>
                <a:srgbClr val="00B050"/>
              </a:solidFill>
            </a:endParaRPr>
          </a:p>
        </p:txBody>
      </p:sp>
      <p:sp>
        <p:nvSpPr>
          <p:cNvPr id="6" name="TextBox 5"/>
          <p:cNvSpPr txBox="1"/>
          <p:nvPr/>
        </p:nvSpPr>
        <p:spPr>
          <a:xfrm>
            <a:off x="982637" y="2997452"/>
            <a:ext cx="2770497" cy="1015663"/>
          </a:xfrm>
          <a:prstGeom prst="rect">
            <a:avLst/>
          </a:prstGeom>
          <a:noFill/>
        </p:spPr>
        <p:txBody>
          <a:bodyPr wrap="square" rtlCol="0">
            <a:spAutoFit/>
          </a:bodyPr>
          <a:lstStyle/>
          <a:p>
            <a:r>
              <a:rPr lang="en-US" sz="6000" b="1" dirty="0" smtClean="0">
                <a:solidFill>
                  <a:srgbClr val="002060"/>
                </a:solidFill>
              </a:rPr>
              <a:t>Furious</a:t>
            </a:r>
            <a:endParaRPr lang="en-US" sz="6000" b="1" dirty="0">
              <a:solidFill>
                <a:srgbClr val="002060"/>
              </a:solidFill>
            </a:endParaRPr>
          </a:p>
        </p:txBody>
      </p:sp>
    </p:spTree>
    <p:extLst>
      <p:ext uri="{BB962C8B-B14F-4D97-AF65-F5344CB8AC3E}">
        <p14:creationId xmlns:p14="http://schemas.microsoft.com/office/powerpoint/2010/main" val="129305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04463" y="382793"/>
            <a:ext cx="3108960" cy="707886"/>
          </a:xfrm>
          <a:prstGeom prst="rect">
            <a:avLst/>
          </a:prstGeom>
          <a:noFill/>
          <a:ln>
            <a:solidFill>
              <a:schemeClr val="tx1"/>
            </a:solidFill>
          </a:ln>
        </p:spPr>
        <p:txBody>
          <a:bodyPr wrap="square" rtlCol="0">
            <a:spAutoFit/>
          </a:bodyPr>
          <a:lstStyle/>
          <a:p>
            <a:r>
              <a:rPr lang="en-US" sz="4000" dirty="0" smtClean="0">
                <a:latin typeface="Algerian" panose="04020705040A02060702" pitchFamily="82" charset="0"/>
              </a:rPr>
              <a:t>New Words</a:t>
            </a:r>
            <a:endParaRPr lang="en-US" sz="4000" dirty="0">
              <a:latin typeface="Algerian" panose="04020705040A02060702" pitchFamily="82" charset="0"/>
            </a:endParaRPr>
          </a:p>
        </p:txBody>
      </p:sp>
      <p:sp>
        <p:nvSpPr>
          <p:cNvPr id="3" name="TextBox 2"/>
          <p:cNvSpPr txBox="1"/>
          <p:nvPr/>
        </p:nvSpPr>
        <p:spPr>
          <a:xfrm>
            <a:off x="982637" y="1742448"/>
            <a:ext cx="3507476" cy="1015663"/>
          </a:xfrm>
          <a:prstGeom prst="rect">
            <a:avLst/>
          </a:prstGeom>
          <a:noFill/>
        </p:spPr>
        <p:txBody>
          <a:bodyPr wrap="square" rtlCol="0">
            <a:spAutoFit/>
          </a:bodyPr>
          <a:lstStyle/>
          <a:p>
            <a:r>
              <a:rPr lang="en-US" sz="6000" b="1" dirty="0" smtClean="0"/>
              <a:t>Nap</a:t>
            </a:r>
            <a:r>
              <a:rPr lang="bn-IN" sz="6000" b="1" dirty="0" smtClean="0"/>
              <a:t> </a:t>
            </a:r>
            <a:r>
              <a:rPr lang="en-US" sz="6000" b="1" dirty="0" smtClean="0"/>
              <a:t>(n)</a:t>
            </a:r>
            <a:endParaRPr lang="en-US" sz="6000" b="1" dirty="0"/>
          </a:p>
        </p:txBody>
      </p:sp>
      <p:sp>
        <p:nvSpPr>
          <p:cNvPr id="5" name="TextBox 4"/>
          <p:cNvSpPr txBox="1"/>
          <p:nvPr/>
        </p:nvSpPr>
        <p:spPr>
          <a:xfrm>
            <a:off x="982636" y="4252456"/>
            <a:ext cx="7683691" cy="1015663"/>
          </a:xfrm>
          <a:prstGeom prst="rect">
            <a:avLst/>
          </a:prstGeom>
          <a:noFill/>
        </p:spPr>
        <p:txBody>
          <a:bodyPr wrap="square" rtlCol="0">
            <a:spAutoFit/>
          </a:bodyPr>
          <a:lstStyle/>
          <a:p>
            <a:r>
              <a:rPr lang="en-US" sz="6000" b="1" dirty="0" smtClean="0">
                <a:solidFill>
                  <a:srgbClr val="FF0000"/>
                </a:solidFill>
              </a:rPr>
              <a:t>Nap</a:t>
            </a:r>
            <a:r>
              <a:rPr lang="en-US" sz="6000" b="1" dirty="0" smtClean="0"/>
              <a:t> – </a:t>
            </a:r>
            <a:r>
              <a:rPr lang="bn-IN" sz="6000" b="1" dirty="0" smtClean="0">
                <a:solidFill>
                  <a:srgbClr val="009900"/>
                </a:solidFill>
              </a:rPr>
              <a:t>হালকা নিদ্রা</a:t>
            </a:r>
            <a:endParaRPr lang="en-US" sz="6000" b="1" dirty="0">
              <a:solidFill>
                <a:srgbClr val="009900"/>
              </a:solidFill>
            </a:endParaRPr>
          </a:p>
        </p:txBody>
      </p:sp>
      <p:sp>
        <p:nvSpPr>
          <p:cNvPr id="6" name="TextBox 5"/>
          <p:cNvSpPr txBox="1"/>
          <p:nvPr/>
        </p:nvSpPr>
        <p:spPr>
          <a:xfrm>
            <a:off x="982637" y="2997452"/>
            <a:ext cx="2770497" cy="1015663"/>
          </a:xfrm>
          <a:prstGeom prst="rect">
            <a:avLst/>
          </a:prstGeom>
          <a:noFill/>
        </p:spPr>
        <p:txBody>
          <a:bodyPr wrap="square" rtlCol="0">
            <a:spAutoFit/>
          </a:bodyPr>
          <a:lstStyle/>
          <a:p>
            <a:r>
              <a:rPr lang="en-US" sz="6000" b="1" dirty="0" smtClean="0">
                <a:solidFill>
                  <a:srgbClr val="002060"/>
                </a:solidFill>
              </a:rPr>
              <a:t>Nap </a:t>
            </a:r>
            <a:endParaRPr lang="en-US" sz="6000" b="1" dirty="0">
              <a:solidFill>
                <a:srgbClr val="002060"/>
              </a:solidFill>
            </a:endParaRPr>
          </a:p>
        </p:txBody>
      </p:sp>
    </p:spTree>
    <p:extLst>
      <p:ext uri="{BB962C8B-B14F-4D97-AF65-F5344CB8AC3E}">
        <p14:creationId xmlns:p14="http://schemas.microsoft.com/office/powerpoint/2010/main" val="310557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04463" y="382793"/>
            <a:ext cx="3108960" cy="707886"/>
          </a:xfrm>
          <a:prstGeom prst="rect">
            <a:avLst/>
          </a:prstGeom>
          <a:noFill/>
          <a:ln>
            <a:solidFill>
              <a:schemeClr val="tx1"/>
            </a:solidFill>
          </a:ln>
        </p:spPr>
        <p:txBody>
          <a:bodyPr wrap="square" rtlCol="0">
            <a:spAutoFit/>
          </a:bodyPr>
          <a:lstStyle/>
          <a:p>
            <a:r>
              <a:rPr lang="en-US" sz="4000" dirty="0" smtClean="0">
                <a:latin typeface="Algerian" panose="04020705040A02060702" pitchFamily="82" charset="0"/>
              </a:rPr>
              <a:t>New Words</a:t>
            </a:r>
            <a:endParaRPr lang="en-US" sz="4000" dirty="0">
              <a:latin typeface="Algerian" panose="04020705040A02060702" pitchFamily="82" charset="0"/>
            </a:endParaRPr>
          </a:p>
        </p:txBody>
      </p:sp>
      <p:sp>
        <p:nvSpPr>
          <p:cNvPr id="3" name="TextBox 2"/>
          <p:cNvSpPr txBox="1"/>
          <p:nvPr/>
        </p:nvSpPr>
        <p:spPr>
          <a:xfrm>
            <a:off x="982636" y="1742448"/>
            <a:ext cx="4503763" cy="1015663"/>
          </a:xfrm>
          <a:prstGeom prst="rect">
            <a:avLst/>
          </a:prstGeom>
          <a:noFill/>
        </p:spPr>
        <p:txBody>
          <a:bodyPr wrap="square" rtlCol="0">
            <a:spAutoFit/>
          </a:bodyPr>
          <a:lstStyle/>
          <a:p>
            <a:r>
              <a:rPr lang="en-US" sz="6000" b="1" dirty="0" smtClean="0"/>
              <a:t>Steadily (adv)</a:t>
            </a:r>
            <a:endParaRPr lang="en-US" sz="6000" b="1" dirty="0"/>
          </a:p>
        </p:txBody>
      </p:sp>
      <p:sp>
        <p:nvSpPr>
          <p:cNvPr id="5" name="TextBox 4"/>
          <p:cNvSpPr txBox="1"/>
          <p:nvPr/>
        </p:nvSpPr>
        <p:spPr>
          <a:xfrm>
            <a:off x="982636" y="4252456"/>
            <a:ext cx="8543501" cy="1015663"/>
          </a:xfrm>
          <a:prstGeom prst="rect">
            <a:avLst/>
          </a:prstGeom>
          <a:noFill/>
        </p:spPr>
        <p:txBody>
          <a:bodyPr wrap="square" rtlCol="0">
            <a:spAutoFit/>
          </a:bodyPr>
          <a:lstStyle/>
          <a:p>
            <a:r>
              <a:rPr lang="en-US" sz="6000" b="1" dirty="0" smtClean="0">
                <a:solidFill>
                  <a:srgbClr val="FF0000"/>
                </a:solidFill>
              </a:rPr>
              <a:t>Steadily</a:t>
            </a:r>
            <a:r>
              <a:rPr lang="en-US" sz="6000" b="1" dirty="0" smtClean="0"/>
              <a:t> – </a:t>
            </a:r>
            <a:r>
              <a:rPr lang="bn-IN" sz="6000" b="1" dirty="0" smtClean="0">
                <a:solidFill>
                  <a:srgbClr val="009900"/>
                </a:solidFill>
              </a:rPr>
              <a:t>ধীরস্থিরভাবে</a:t>
            </a:r>
            <a:endParaRPr lang="en-US" sz="6000" b="1" dirty="0">
              <a:solidFill>
                <a:srgbClr val="009900"/>
              </a:solidFill>
            </a:endParaRPr>
          </a:p>
        </p:txBody>
      </p:sp>
      <p:sp>
        <p:nvSpPr>
          <p:cNvPr id="6" name="TextBox 5"/>
          <p:cNvSpPr txBox="1"/>
          <p:nvPr/>
        </p:nvSpPr>
        <p:spPr>
          <a:xfrm>
            <a:off x="982637" y="2997452"/>
            <a:ext cx="2770497" cy="1015663"/>
          </a:xfrm>
          <a:prstGeom prst="rect">
            <a:avLst/>
          </a:prstGeom>
          <a:noFill/>
        </p:spPr>
        <p:txBody>
          <a:bodyPr wrap="square" rtlCol="0">
            <a:spAutoFit/>
          </a:bodyPr>
          <a:lstStyle/>
          <a:p>
            <a:r>
              <a:rPr lang="en-US" sz="6000" b="1" dirty="0" smtClean="0">
                <a:solidFill>
                  <a:srgbClr val="002060"/>
                </a:solidFill>
              </a:rPr>
              <a:t>Steadily</a:t>
            </a:r>
            <a:endParaRPr lang="en-US" sz="6000" b="1" dirty="0">
              <a:solidFill>
                <a:srgbClr val="002060"/>
              </a:solidFill>
            </a:endParaRPr>
          </a:p>
        </p:txBody>
      </p:sp>
    </p:spTree>
    <p:extLst>
      <p:ext uri="{BB962C8B-B14F-4D97-AF65-F5344CB8AC3E}">
        <p14:creationId xmlns:p14="http://schemas.microsoft.com/office/powerpoint/2010/main" val="36668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686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55343" y="491319"/>
            <a:ext cx="10658902" cy="2661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291" t="20697" r="5746" b="60995"/>
          <a:stretch/>
        </p:blipFill>
        <p:spPr>
          <a:xfrm>
            <a:off x="218364" y="2691022"/>
            <a:ext cx="11709779" cy="3029803"/>
          </a:xfrm>
          <a:prstGeom prst="rect">
            <a:avLst/>
          </a:prstGeom>
        </p:spPr>
      </p:pic>
      <p:sp>
        <p:nvSpPr>
          <p:cNvPr id="2" name="TextBox 1"/>
          <p:cNvSpPr txBox="1"/>
          <p:nvPr/>
        </p:nvSpPr>
        <p:spPr>
          <a:xfrm>
            <a:off x="368489" y="136476"/>
            <a:ext cx="11409528" cy="255454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The hare ran quickly and in a few minutes the hare was out of sight. The hare said to himself, “ The tortoise is very far behind. I can see the finish line. I have time for a nap!” Soon the hare was asleep under a tree next to the path.</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91319" y="5581934"/>
            <a:ext cx="11436824" cy="1077218"/>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The tortoise walked steadily, on and on. He didn’t stop. Soon, he passed the sleeping hare.</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368489" y="136476"/>
            <a:ext cx="11409528" cy="2554545"/>
          </a:xfrm>
          <a:prstGeom prst="rect">
            <a:avLst/>
          </a:prstGeom>
          <a:no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The hare ran quickly and in a few minutes the hare was out of sight. The hare said to himself, “ The tortoise is very far behind. I can see the finish line. I have time for a nap!” Soon the hare was asleep under a tree next to the path.</a:t>
            </a:r>
            <a:endParaRPr lang="en-US" sz="3200"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491319" y="5581933"/>
            <a:ext cx="11436824" cy="1077218"/>
          </a:xfrm>
          <a:prstGeom prst="rect">
            <a:avLst/>
          </a:prstGeom>
          <a:no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The tortoise walked steadily, on and on. He didn’t stop. Soon, he passed the sleeping hare.</a:t>
            </a:r>
            <a:endParaRPr lang="en-US" sz="3200"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368489" y="136476"/>
            <a:ext cx="11409528" cy="255454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The hare ran quickly and in a few minutes the hare was out of sight. The hare said to himself, “ The tortoise is very far behind. I can see the finish line. I have time for a nap!” Soon the hare was asleep under a tree next to the path.</a:t>
            </a:r>
            <a:endParaRPr lang="en-US" sz="3200" dirty="0">
              <a:latin typeface="NikoshBAN" panose="02000000000000000000" pitchFamily="2" charset="0"/>
              <a:cs typeface="NikoshBAN" panose="02000000000000000000" pitchFamily="2" charset="0"/>
            </a:endParaRPr>
          </a:p>
        </p:txBody>
      </p:sp>
      <p:cxnSp>
        <p:nvCxnSpPr>
          <p:cNvPr id="9" name="Straight Connector 8"/>
          <p:cNvCxnSpPr/>
          <p:nvPr/>
        </p:nvCxnSpPr>
        <p:spPr>
          <a:xfrm>
            <a:off x="491319" y="627797"/>
            <a:ext cx="11136574"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1319" y="1146412"/>
            <a:ext cx="2320120" cy="227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61564" y="1103056"/>
            <a:ext cx="8256896" cy="4335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1319" y="1640006"/>
            <a:ext cx="3152633" cy="113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35020" y="1640006"/>
            <a:ext cx="466753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679975" y="1626358"/>
            <a:ext cx="2811440" cy="1364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1319" y="2076735"/>
            <a:ext cx="1160060" cy="250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26608" y="2076735"/>
            <a:ext cx="9291852" cy="250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1319" y="2552131"/>
            <a:ext cx="1719618" cy="1592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1832" y="6120542"/>
            <a:ext cx="7940723"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679975" y="6120542"/>
            <a:ext cx="294791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61832" y="6573235"/>
            <a:ext cx="6930789" cy="3294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1319" y="5581933"/>
            <a:ext cx="11436824" cy="1077218"/>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The tortoise walked steadily, on and on. He didn’t stop. Soon, he passed the sleeping hare.</a:t>
            </a:r>
            <a:endParaRPr lang="en-US" sz="3200" dirty="0">
              <a:latin typeface="NikoshBAN" panose="02000000000000000000" pitchFamily="2" charset="0"/>
              <a:cs typeface="NikoshBAN" panose="02000000000000000000" pitchFamily="2" charset="0"/>
            </a:endParaRPr>
          </a:p>
        </p:txBody>
      </p:sp>
      <p:pic>
        <p:nvPicPr>
          <p:cNvPr id="40" name="L2A_U14C5">
            <a:hlinkClick r:id="" action="ppaction://media"/>
          </p:cNvPr>
          <p:cNvPicPr>
            <a:picLocks noChangeAspect="1"/>
          </p:cNvPicPr>
          <p:nvPr>
            <a:audioFile r:link="rId1"/>
            <p:extLst>
              <p:ext uri="{DAA4B4D4-6D71-4841-9C94-3DE7FCFB9230}">
                <p14:media xmlns:p14="http://schemas.microsoft.com/office/powerpoint/2010/main" r:embed="rId2">
                  <p14:trim st="5255" end="45416.5"/>
                </p14:media>
              </p:ext>
            </p:extLst>
          </p:nvPr>
        </p:nvPicPr>
        <p:blipFill>
          <a:blip r:embed="rId5"/>
          <a:stretch>
            <a:fillRect/>
          </a:stretch>
        </p:blipFill>
        <p:spPr>
          <a:xfrm>
            <a:off x="11088806" y="2213142"/>
            <a:ext cx="609600" cy="609600"/>
          </a:xfrm>
          <a:prstGeom prst="rect">
            <a:avLst/>
          </a:prstGeom>
        </p:spPr>
      </p:pic>
    </p:spTree>
    <p:extLst>
      <p:ext uri="{BB962C8B-B14F-4D97-AF65-F5344CB8AC3E}">
        <p14:creationId xmlns:p14="http://schemas.microsoft.com/office/powerpoint/2010/main" val="367499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25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25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125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225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125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225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125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20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34331" fill="hold"/>
                                        <p:tgtEl>
                                          <p:spTgt spid="40"/>
                                        </p:tgtEl>
                                      </p:cBhvr>
                                    </p:cmd>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80000"/>
                                  </p:iterate>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80000"/>
                                  </p:iterate>
                                  <p:childTnLst>
                                    <p:set>
                                      <p:cBhvr>
                                        <p:cTn id="85" dur="1" fill="hold">
                                          <p:stCondLst>
                                            <p:cond delay="0"/>
                                          </p:stCondLst>
                                        </p:cTn>
                                        <p:tgtEl>
                                          <p:spTgt spid="37"/>
                                        </p:tgtEl>
                                        <p:attrNameLst>
                                          <p:attrName>style.visibility</p:attrName>
                                        </p:attrNameLst>
                                      </p:cBhvr>
                                      <p:to>
                                        <p:strVal val="visible"/>
                                      </p:to>
                                    </p:set>
                                    <p:animEffect transition="in" filter="wipe(left)">
                                      <p:cBhvr>
                                        <p:cTn id="8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5" grpId="0"/>
      <p:bldP spid="6" grpId="0"/>
      <p:bldP spid="7"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55343" y="3166281"/>
            <a:ext cx="10658902" cy="35484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9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515" t="68657" r="5858" b="2885"/>
          <a:stretch/>
        </p:blipFill>
        <p:spPr>
          <a:xfrm>
            <a:off x="122830" y="4258101"/>
            <a:ext cx="12069170" cy="2483893"/>
          </a:xfrm>
          <a:prstGeom prst="rect">
            <a:avLst/>
          </a:prstGeom>
        </p:spPr>
      </p:pic>
      <p:sp>
        <p:nvSpPr>
          <p:cNvPr id="2" name="TextBox 1"/>
          <p:cNvSpPr txBox="1"/>
          <p:nvPr/>
        </p:nvSpPr>
        <p:spPr>
          <a:xfrm>
            <a:off x="450376" y="368490"/>
            <a:ext cx="11382233" cy="4031873"/>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The hare slept for an hour. When he finally wake up, he looked at the finish line. He couldn’t believe his eyes! Tortoise was almost at the finish line! The hare ran as fast as he could, but it was too late. The tortoise crossed the finish line and won the competition! The hare was furious!</a:t>
            </a:r>
          </a:p>
          <a:p>
            <a:r>
              <a:rPr lang="en-US" sz="3200" dirty="0" smtClean="0">
                <a:latin typeface="NikoshBAN" panose="02000000000000000000" pitchFamily="2" charset="0"/>
                <a:cs typeface="NikoshBAN" panose="02000000000000000000" pitchFamily="2" charset="0"/>
              </a:rPr>
              <a:t>The tortoise looked back at the hare and smiled. Then he said, “Slow but steady wins the race!”</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450376" y="368490"/>
            <a:ext cx="11382233" cy="4031873"/>
          </a:xfrm>
          <a:prstGeom prst="rect">
            <a:avLst/>
          </a:prstGeom>
          <a:no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The hare slept for an hour. When he finally wake up, he looked at the finish line. He couldn’t believe his eyes! Tortoise was almost at the finish line! The hare ran as fast as he could, but it was too late. The tortoise crossed the finish line and won the competition! The hare was furious!</a:t>
            </a:r>
          </a:p>
          <a:p>
            <a:r>
              <a:rPr lang="en-US" sz="3200" dirty="0" smtClean="0">
                <a:solidFill>
                  <a:srgbClr val="FF0000"/>
                </a:solidFill>
                <a:latin typeface="NikoshBAN" panose="02000000000000000000" pitchFamily="2" charset="0"/>
                <a:cs typeface="NikoshBAN" panose="02000000000000000000" pitchFamily="2" charset="0"/>
              </a:rPr>
              <a:t>The tortoise looked back at the hare and smiled. Then he said, “Slow but steady wins the race!”</a:t>
            </a:r>
            <a:endParaRPr lang="en-US" sz="3200" dirty="0">
              <a:solidFill>
                <a:srgbClr val="FF0000"/>
              </a:solidFill>
              <a:latin typeface="NikoshBAN" panose="02000000000000000000" pitchFamily="2" charset="0"/>
              <a:cs typeface="NikoshBAN" panose="02000000000000000000" pitchFamily="2" charset="0"/>
            </a:endParaRPr>
          </a:p>
        </p:txBody>
      </p:sp>
      <p:cxnSp>
        <p:nvCxnSpPr>
          <p:cNvPr id="6" name="Straight Connector 5"/>
          <p:cNvCxnSpPr/>
          <p:nvPr/>
        </p:nvCxnSpPr>
        <p:spPr>
          <a:xfrm flipV="1">
            <a:off x="573206" y="818866"/>
            <a:ext cx="5281684" cy="2729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141493" y="818866"/>
            <a:ext cx="5472752"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3206" y="1323833"/>
            <a:ext cx="4749421" cy="1364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8287" y="1323833"/>
            <a:ext cx="5581934" cy="1364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3206" y="1856096"/>
            <a:ext cx="7478973" cy="1364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75009" y="1856096"/>
            <a:ext cx="317992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3206" y="2306471"/>
            <a:ext cx="6878472" cy="1365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83690" y="2288891"/>
            <a:ext cx="414891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3205" y="2756848"/>
            <a:ext cx="7915702" cy="6823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11737" y="2797792"/>
            <a:ext cx="2743200" cy="2729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3205" y="3275463"/>
            <a:ext cx="1514902" cy="1364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5910" y="3794078"/>
            <a:ext cx="963532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358651" y="3794078"/>
            <a:ext cx="1201003" cy="2729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9128" y="4258101"/>
            <a:ext cx="789977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2651" y="368490"/>
            <a:ext cx="11382233" cy="4031873"/>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The hare slept for an hour. When he finally wake up, he looked at the finish line. He couldn’t believe his eyes! Tortoise was almost at the finish line! The hare ran as fast as he could, but it was too late. The tortoise crossed the finish line and won the competition! The hare was furious!</a:t>
            </a:r>
          </a:p>
          <a:p>
            <a:r>
              <a:rPr lang="en-US" sz="3200" dirty="0" smtClean="0">
                <a:latin typeface="NikoshBAN" panose="02000000000000000000" pitchFamily="2" charset="0"/>
                <a:cs typeface="NikoshBAN" panose="02000000000000000000" pitchFamily="2" charset="0"/>
              </a:rPr>
              <a:t>The tortoise looked back at the hare and smiled. Then he said, “Slow but steady wins the race!”</a:t>
            </a:r>
            <a:endParaRPr lang="en-US" sz="3200" dirty="0">
              <a:latin typeface="NikoshBAN" panose="02000000000000000000" pitchFamily="2" charset="0"/>
              <a:cs typeface="NikoshBAN" panose="02000000000000000000" pitchFamily="2" charset="0"/>
            </a:endParaRPr>
          </a:p>
        </p:txBody>
      </p:sp>
      <p:pic>
        <p:nvPicPr>
          <p:cNvPr id="21" name="L2A_U14C5">
            <a:hlinkClick r:id="" action="ppaction://media"/>
          </p:cNvPr>
          <p:cNvPicPr>
            <a:picLocks noChangeAspect="1"/>
          </p:cNvPicPr>
          <p:nvPr>
            <a:audioFile r:link="rId1"/>
            <p:extLst>
              <p:ext uri="{DAA4B4D4-6D71-4841-9C94-3DE7FCFB9230}">
                <p14:media xmlns:p14="http://schemas.microsoft.com/office/powerpoint/2010/main" r:embed="rId2">
                  <p14:trim st="39051" end="7802.5"/>
                </p14:media>
              </p:ext>
            </p:extLst>
          </p:nvPr>
        </p:nvPicPr>
        <p:blipFill>
          <a:blip r:embed="rId5"/>
          <a:stretch>
            <a:fillRect/>
          </a:stretch>
        </p:blipFill>
        <p:spPr>
          <a:xfrm>
            <a:off x="11309445" y="2931994"/>
            <a:ext cx="609600" cy="609600"/>
          </a:xfrm>
          <a:prstGeom prst="rect">
            <a:avLst/>
          </a:prstGeom>
        </p:spPr>
      </p:pic>
    </p:spTree>
    <p:extLst>
      <p:ext uri="{BB962C8B-B14F-4D97-AF65-F5344CB8AC3E}">
        <p14:creationId xmlns:p14="http://schemas.microsoft.com/office/powerpoint/2010/main" val="3749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25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2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225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125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125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2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125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20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8149" fill="hold"/>
                                        <p:tgtEl>
                                          <p:spTgt spid="21"/>
                                        </p:tgtEl>
                                      </p:cBhvr>
                                    </p:cmd>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80000"/>
                                  </p:iterate>
                                  <p:childTnLst>
                                    <p:set>
                                      <p:cBhvr>
                                        <p:cTn id="85" dur="1" fill="hold">
                                          <p:stCondLst>
                                            <p:cond delay="0"/>
                                          </p:stCondLst>
                                        </p:cTn>
                                        <p:tgtEl>
                                          <p:spTgt spid="37"/>
                                        </p:tgtEl>
                                        <p:attrNameLst>
                                          <p:attrName>style.visibility</p:attrName>
                                        </p:attrNameLst>
                                      </p:cBhvr>
                                      <p:to>
                                        <p:strVal val="visible"/>
                                      </p:to>
                                    </p:set>
                                    <p:animEffect transition="in" filter="wipe(left)">
                                      <p:cBhvr>
                                        <p:cTn id="8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21"/>
                </p:tgtEl>
              </p:cMediaNode>
            </p:audio>
          </p:childTnLst>
        </p:cTn>
      </p:par>
    </p:tnLst>
    <p:bldLst>
      <p:bldP spid="5"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4" y="43218"/>
            <a:ext cx="12301182" cy="6858000"/>
          </a:xfrm>
          <a:prstGeom prst="rect">
            <a:avLst/>
          </a:prstGeom>
        </p:spPr>
      </p:pic>
      <p:sp>
        <p:nvSpPr>
          <p:cNvPr id="5" name="Oval 4"/>
          <p:cNvSpPr/>
          <p:nvPr/>
        </p:nvSpPr>
        <p:spPr>
          <a:xfrm>
            <a:off x="1050878" y="2738649"/>
            <a:ext cx="382138" cy="245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Oval 5"/>
          <p:cNvSpPr/>
          <p:nvPr/>
        </p:nvSpPr>
        <p:spPr>
          <a:xfrm>
            <a:off x="1050879" y="3226558"/>
            <a:ext cx="382138" cy="245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Oval 6"/>
          <p:cNvSpPr/>
          <p:nvPr/>
        </p:nvSpPr>
        <p:spPr>
          <a:xfrm>
            <a:off x="1050878" y="3714467"/>
            <a:ext cx="382138" cy="245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p:cNvSpPr/>
          <p:nvPr/>
        </p:nvSpPr>
        <p:spPr>
          <a:xfrm>
            <a:off x="1091822" y="4195551"/>
            <a:ext cx="382138" cy="245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2695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784" y="354841"/>
            <a:ext cx="11382233" cy="6247864"/>
          </a:xfrm>
          <a:prstGeom prst="rect">
            <a:avLst/>
          </a:prstGeom>
          <a:noFill/>
        </p:spPr>
        <p:txBody>
          <a:bodyPr wrap="square" rtlCol="0">
            <a:spAutoFit/>
          </a:bodyPr>
          <a:lstStyle/>
          <a:p>
            <a:r>
              <a:rPr lang="en-US" sz="4000" b="1" dirty="0" smtClean="0">
                <a:solidFill>
                  <a:srgbClr val="FF0000"/>
                </a:solidFill>
              </a:rPr>
              <a:t>B. </a:t>
            </a:r>
            <a:r>
              <a:rPr lang="en-US" sz="4000" b="1" dirty="0" smtClean="0">
                <a:solidFill>
                  <a:srgbClr val="009900"/>
                </a:solidFill>
              </a:rPr>
              <a:t>Read the sentences. Complete the questions.</a:t>
            </a:r>
          </a:p>
          <a:p>
            <a:r>
              <a:rPr lang="en-US" sz="4000" b="1" dirty="0" smtClean="0"/>
              <a:t>       Who ___________________________ ?</a:t>
            </a:r>
          </a:p>
          <a:p>
            <a:r>
              <a:rPr lang="en-US" sz="4000" b="1" dirty="0"/>
              <a:t> </a:t>
            </a:r>
            <a:r>
              <a:rPr lang="en-US" sz="4000" b="1" dirty="0" smtClean="0"/>
              <a:t>      The hare went to sleep. </a:t>
            </a:r>
          </a:p>
          <a:p>
            <a:r>
              <a:rPr lang="en-US" sz="4000" b="1" dirty="0" smtClean="0"/>
              <a:t>       How long ________________________ ?</a:t>
            </a:r>
          </a:p>
          <a:p>
            <a:r>
              <a:rPr lang="en-US" sz="4000" b="1" dirty="0"/>
              <a:t> </a:t>
            </a:r>
            <a:r>
              <a:rPr lang="en-US" sz="4000" b="1" dirty="0" smtClean="0"/>
              <a:t>      </a:t>
            </a:r>
            <a:r>
              <a:rPr lang="en-US" sz="4000" b="1" dirty="0"/>
              <a:t>H</a:t>
            </a:r>
            <a:r>
              <a:rPr lang="en-US" sz="4000" b="1" dirty="0" smtClean="0"/>
              <a:t>e slept for an hour.</a:t>
            </a:r>
          </a:p>
          <a:p>
            <a:r>
              <a:rPr lang="en-US" sz="4000" b="1" dirty="0" smtClean="0"/>
              <a:t>       When ____________________________ ?</a:t>
            </a:r>
          </a:p>
          <a:p>
            <a:r>
              <a:rPr lang="en-US" sz="4000" b="1" dirty="0"/>
              <a:t> </a:t>
            </a:r>
            <a:r>
              <a:rPr lang="en-US" sz="4000" b="1" dirty="0" smtClean="0"/>
              <a:t>      The hare wake up when the tortoise crossed the                finish line.</a:t>
            </a:r>
            <a:endParaRPr lang="en-US" sz="4000" b="1" dirty="0"/>
          </a:p>
          <a:p>
            <a:r>
              <a:rPr lang="en-US" sz="4000" b="1" dirty="0" smtClean="0"/>
              <a:t>       Who __________________________ ?</a:t>
            </a:r>
          </a:p>
          <a:p>
            <a:r>
              <a:rPr lang="en-US" sz="4000" b="1" dirty="0"/>
              <a:t> </a:t>
            </a:r>
            <a:r>
              <a:rPr lang="en-US" sz="4000" b="1" dirty="0" smtClean="0"/>
              <a:t>      The tortoise won the race.</a:t>
            </a:r>
            <a:endParaRPr lang="en-US" sz="4000" b="1" dirty="0"/>
          </a:p>
        </p:txBody>
      </p:sp>
      <p:sp>
        <p:nvSpPr>
          <p:cNvPr id="2" name="TextBox 1"/>
          <p:cNvSpPr txBox="1"/>
          <p:nvPr/>
        </p:nvSpPr>
        <p:spPr>
          <a:xfrm>
            <a:off x="3477659" y="813759"/>
            <a:ext cx="4867422" cy="707886"/>
          </a:xfrm>
          <a:prstGeom prst="rect">
            <a:avLst/>
          </a:prstGeom>
          <a:noFill/>
        </p:spPr>
        <p:txBody>
          <a:bodyPr wrap="square" rtlCol="0">
            <a:spAutoFit/>
          </a:bodyPr>
          <a:lstStyle/>
          <a:p>
            <a:r>
              <a:rPr lang="en-US" sz="4000" b="1" dirty="0">
                <a:solidFill>
                  <a:srgbClr val="FF0000"/>
                </a:solidFill>
              </a:rPr>
              <a:t>w</a:t>
            </a:r>
            <a:r>
              <a:rPr lang="en-US" sz="4000" b="1" dirty="0" smtClean="0">
                <a:solidFill>
                  <a:srgbClr val="FF0000"/>
                </a:solidFill>
              </a:rPr>
              <a:t>ent to sleep</a:t>
            </a:r>
            <a:endParaRPr lang="en-US" dirty="0">
              <a:solidFill>
                <a:srgbClr val="FF0000"/>
              </a:solidFill>
            </a:endParaRPr>
          </a:p>
        </p:txBody>
      </p:sp>
      <p:sp>
        <p:nvSpPr>
          <p:cNvPr id="5" name="TextBox 4"/>
          <p:cNvSpPr txBox="1"/>
          <p:nvPr/>
        </p:nvSpPr>
        <p:spPr>
          <a:xfrm>
            <a:off x="4460298" y="2060615"/>
            <a:ext cx="4867422" cy="707886"/>
          </a:xfrm>
          <a:prstGeom prst="rect">
            <a:avLst/>
          </a:prstGeom>
          <a:noFill/>
        </p:spPr>
        <p:txBody>
          <a:bodyPr wrap="square" rtlCol="0">
            <a:spAutoFit/>
          </a:bodyPr>
          <a:lstStyle/>
          <a:p>
            <a:r>
              <a:rPr lang="en-US" sz="4000" b="1" dirty="0" smtClean="0">
                <a:solidFill>
                  <a:srgbClr val="FF0000"/>
                </a:solidFill>
              </a:rPr>
              <a:t>did he sleep</a:t>
            </a:r>
            <a:endParaRPr lang="en-US" dirty="0">
              <a:solidFill>
                <a:srgbClr val="FF0000"/>
              </a:solidFill>
            </a:endParaRPr>
          </a:p>
        </p:txBody>
      </p:sp>
      <p:sp>
        <p:nvSpPr>
          <p:cNvPr id="6" name="TextBox 5"/>
          <p:cNvSpPr txBox="1"/>
          <p:nvPr/>
        </p:nvSpPr>
        <p:spPr>
          <a:xfrm>
            <a:off x="3029138" y="3304775"/>
            <a:ext cx="6149926" cy="707886"/>
          </a:xfrm>
          <a:prstGeom prst="rect">
            <a:avLst/>
          </a:prstGeom>
          <a:noFill/>
        </p:spPr>
        <p:txBody>
          <a:bodyPr wrap="square" rtlCol="0">
            <a:spAutoFit/>
          </a:bodyPr>
          <a:lstStyle/>
          <a:p>
            <a:r>
              <a:rPr lang="en-US" sz="4000" b="1" dirty="0" smtClean="0">
                <a:solidFill>
                  <a:srgbClr val="FF0000"/>
                </a:solidFill>
              </a:rPr>
              <a:t>did the hare wake up</a:t>
            </a:r>
            <a:endParaRPr lang="en-US" dirty="0">
              <a:solidFill>
                <a:srgbClr val="FF0000"/>
              </a:solidFill>
            </a:endParaRPr>
          </a:p>
        </p:txBody>
      </p:sp>
      <p:sp>
        <p:nvSpPr>
          <p:cNvPr id="7" name="TextBox 6"/>
          <p:cNvSpPr txBox="1"/>
          <p:nvPr/>
        </p:nvSpPr>
        <p:spPr>
          <a:xfrm>
            <a:off x="2699738" y="5134913"/>
            <a:ext cx="5373858" cy="707886"/>
          </a:xfrm>
          <a:prstGeom prst="rect">
            <a:avLst/>
          </a:prstGeom>
          <a:noFill/>
        </p:spPr>
        <p:txBody>
          <a:bodyPr wrap="square" rtlCol="0">
            <a:spAutoFit/>
          </a:bodyPr>
          <a:lstStyle/>
          <a:p>
            <a:r>
              <a:rPr lang="en-US" sz="4000" b="1" dirty="0" smtClean="0">
                <a:solidFill>
                  <a:srgbClr val="FF0000"/>
                </a:solidFill>
              </a:rPr>
              <a:t>Won the race </a:t>
            </a:r>
            <a:endParaRPr lang="en-US" dirty="0">
              <a:solidFill>
                <a:srgbClr val="FF0000"/>
              </a:solidFill>
            </a:endParaRPr>
          </a:p>
        </p:txBody>
      </p:sp>
      <p:sp>
        <p:nvSpPr>
          <p:cNvPr id="8" name="TextBox 7"/>
          <p:cNvSpPr txBox="1"/>
          <p:nvPr/>
        </p:nvSpPr>
        <p:spPr>
          <a:xfrm>
            <a:off x="641444" y="941696"/>
            <a:ext cx="764275" cy="707886"/>
          </a:xfrm>
          <a:prstGeom prst="rect">
            <a:avLst/>
          </a:prstGeom>
          <a:noFill/>
        </p:spPr>
        <p:txBody>
          <a:bodyPr wrap="square" rtlCol="0">
            <a:spAutoFit/>
          </a:bodyPr>
          <a:lstStyle/>
          <a:p>
            <a:r>
              <a:rPr lang="en-US" sz="4000" b="1" dirty="0" smtClean="0"/>
              <a:t>5.</a:t>
            </a:r>
            <a:endParaRPr lang="en-US" sz="4000" b="1" dirty="0"/>
          </a:p>
        </p:txBody>
      </p:sp>
      <p:sp>
        <p:nvSpPr>
          <p:cNvPr id="9" name="TextBox 8"/>
          <p:cNvSpPr txBox="1"/>
          <p:nvPr/>
        </p:nvSpPr>
        <p:spPr>
          <a:xfrm>
            <a:off x="641443" y="2060615"/>
            <a:ext cx="764275" cy="707886"/>
          </a:xfrm>
          <a:prstGeom prst="rect">
            <a:avLst/>
          </a:prstGeom>
          <a:noFill/>
        </p:spPr>
        <p:txBody>
          <a:bodyPr wrap="square" rtlCol="0">
            <a:spAutoFit/>
          </a:bodyPr>
          <a:lstStyle/>
          <a:p>
            <a:r>
              <a:rPr lang="en-US" sz="4000" b="1" dirty="0"/>
              <a:t>6</a:t>
            </a:r>
            <a:r>
              <a:rPr lang="en-US" sz="4000" b="1" dirty="0" smtClean="0"/>
              <a:t>.</a:t>
            </a:r>
            <a:endParaRPr lang="en-US" sz="4000" b="1" dirty="0"/>
          </a:p>
        </p:txBody>
      </p:sp>
      <p:sp>
        <p:nvSpPr>
          <p:cNvPr id="10" name="TextBox 9"/>
          <p:cNvSpPr txBox="1"/>
          <p:nvPr/>
        </p:nvSpPr>
        <p:spPr>
          <a:xfrm>
            <a:off x="566049" y="3418257"/>
            <a:ext cx="764275" cy="707886"/>
          </a:xfrm>
          <a:prstGeom prst="rect">
            <a:avLst/>
          </a:prstGeom>
          <a:noFill/>
        </p:spPr>
        <p:txBody>
          <a:bodyPr wrap="square" rtlCol="0">
            <a:spAutoFit/>
          </a:bodyPr>
          <a:lstStyle/>
          <a:p>
            <a:r>
              <a:rPr lang="en-US" sz="4000" b="1" dirty="0"/>
              <a:t>7</a:t>
            </a:r>
            <a:r>
              <a:rPr lang="en-US" sz="4000" b="1" dirty="0" smtClean="0"/>
              <a:t>.</a:t>
            </a:r>
            <a:endParaRPr lang="en-US" sz="4000" b="1" dirty="0"/>
          </a:p>
        </p:txBody>
      </p:sp>
      <p:sp>
        <p:nvSpPr>
          <p:cNvPr id="11" name="TextBox 10"/>
          <p:cNvSpPr txBox="1"/>
          <p:nvPr/>
        </p:nvSpPr>
        <p:spPr>
          <a:xfrm>
            <a:off x="566048" y="5283959"/>
            <a:ext cx="764275" cy="707886"/>
          </a:xfrm>
          <a:prstGeom prst="rect">
            <a:avLst/>
          </a:prstGeom>
          <a:noFill/>
        </p:spPr>
        <p:txBody>
          <a:bodyPr wrap="square" rtlCol="0">
            <a:spAutoFit/>
          </a:bodyPr>
          <a:lstStyle/>
          <a:p>
            <a:r>
              <a:rPr lang="en-US" sz="4000" b="1" dirty="0"/>
              <a:t>8</a:t>
            </a:r>
            <a:r>
              <a:rPr lang="en-US" sz="4000" b="1" dirty="0" smtClean="0"/>
              <a:t>.</a:t>
            </a:r>
            <a:endParaRPr lang="en-US" sz="4000" b="1" dirty="0"/>
          </a:p>
        </p:txBody>
      </p:sp>
    </p:spTree>
    <p:extLst>
      <p:ext uri="{BB962C8B-B14F-4D97-AF65-F5344CB8AC3E}">
        <p14:creationId xmlns:p14="http://schemas.microsoft.com/office/powerpoint/2010/main" val="36361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7000">
              <a:schemeClr val="accent1">
                <a:lumMod val="0"/>
                <a:lumOff val="100000"/>
              </a:schemeClr>
            </a:gs>
            <a:gs pos="23000">
              <a:schemeClr val="accent1">
                <a:lumMod val="0"/>
                <a:lumOff val="100000"/>
              </a:schemeClr>
            </a:gs>
            <a:gs pos="93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515" y="1210032"/>
            <a:ext cx="4173548" cy="462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45042" y="2670762"/>
            <a:ext cx="5430129" cy="2431435"/>
          </a:xfrm>
          <a:prstGeom prst="rect">
            <a:avLst/>
          </a:prstGeom>
          <a:solidFill>
            <a:schemeClr val="accent1">
              <a:lumMod val="20000"/>
              <a:lumOff val="80000"/>
            </a:schemeClr>
          </a:solidFill>
          <a:ln w="57150">
            <a:solidFill>
              <a:schemeClr val="tx1"/>
            </a:solidFill>
          </a:ln>
        </p:spPr>
        <p:txBody>
          <a:bodyPr wrap="square" rtlCol="0">
            <a:spAutoFit/>
          </a:bodyPr>
          <a:lstStyle/>
          <a:p>
            <a:r>
              <a:rPr lang="en-US" sz="4400" b="1" dirty="0">
                <a:solidFill>
                  <a:prstClr val="black"/>
                </a:solidFill>
                <a:latin typeface="Baskerville Old Face" panose="02020602080505020303" pitchFamily="18" charset="0"/>
              </a:rPr>
              <a:t>Syeda Nusrat Sarmin</a:t>
            </a:r>
          </a:p>
          <a:p>
            <a:r>
              <a:rPr lang="en-US" sz="3600" dirty="0">
                <a:solidFill>
                  <a:prstClr val="black"/>
                </a:solidFill>
              </a:rPr>
              <a:t>Assistant Teacher</a:t>
            </a:r>
          </a:p>
          <a:p>
            <a:r>
              <a:rPr lang="en-US" sz="3600" b="1" dirty="0">
                <a:solidFill>
                  <a:prstClr val="black"/>
                </a:solidFill>
              </a:rPr>
              <a:t>Ayjuddin GPS</a:t>
            </a:r>
          </a:p>
          <a:p>
            <a:r>
              <a:rPr lang="en-US" sz="3600" dirty="0">
                <a:solidFill>
                  <a:prstClr val="black"/>
                </a:solidFill>
              </a:rPr>
              <a:t>Faridpur Sadar, Faridpur</a:t>
            </a:r>
          </a:p>
        </p:txBody>
      </p:sp>
      <p:sp>
        <p:nvSpPr>
          <p:cNvPr id="3" name="TextBox 2"/>
          <p:cNvSpPr txBox="1"/>
          <p:nvPr/>
        </p:nvSpPr>
        <p:spPr>
          <a:xfrm>
            <a:off x="2796673" y="218365"/>
            <a:ext cx="6019782" cy="707886"/>
          </a:xfrm>
          <a:prstGeom prst="rect">
            <a:avLst/>
          </a:prstGeom>
          <a:noFill/>
          <a:ln>
            <a:solidFill>
              <a:schemeClr val="tx1"/>
            </a:solidFill>
          </a:ln>
        </p:spPr>
        <p:txBody>
          <a:bodyPr wrap="square" rtlCol="0">
            <a:spAutoFit/>
          </a:bodyPr>
          <a:lstStyle/>
          <a:p>
            <a:r>
              <a:rPr lang="en-US" sz="4000" dirty="0" smtClean="0">
                <a:latin typeface="NikoshBAN" panose="02000000000000000000" pitchFamily="2" charset="0"/>
                <a:cs typeface="NikoshBAN" panose="02000000000000000000" pitchFamily="2" charset="0"/>
              </a:rPr>
              <a:t>Teacher’s introduction</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764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2" y="0"/>
            <a:ext cx="12301182" cy="6858000"/>
          </a:xfrm>
          <a:prstGeom prst="rect">
            <a:avLst/>
          </a:prstGeom>
        </p:spPr>
      </p:pic>
      <p:sp>
        <p:nvSpPr>
          <p:cNvPr id="2" name="Rectangle 1"/>
          <p:cNvSpPr/>
          <p:nvPr/>
        </p:nvSpPr>
        <p:spPr>
          <a:xfrm>
            <a:off x="436098" y="4740812"/>
            <a:ext cx="11451102" cy="16037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168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696036" y="201545"/>
            <a:ext cx="11000095" cy="6740307"/>
          </a:xfrm>
          <a:prstGeom prst="rect">
            <a:avLst/>
          </a:prstGeom>
          <a:noFill/>
        </p:spPr>
        <p:txBody>
          <a:bodyPr wrap="square" rtlCol="0">
            <a:spAutoFit/>
          </a:bodyPr>
          <a:lstStyle/>
          <a:p>
            <a:r>
              <a:rPr lang="en-US" sz="4800" b="1" dirty="0" smtClean="0">
                <a:solidFill>
                  <a:srgbClr val="FF0000"/>
                </a:solidFill>
              </a:rPr>
              <a:t>C. </a:t>
            </a:r>
            <a:r>
              <a:rPr lang="en-US" sz="4800" b="1" dirty="0" smtClean="0">
                <a:solidFill>
                  <a:srgbClr val="009900"/>
                </a:solidFill>
              </a:rPr>
              <a:t>Read the sentences. Which animal is each sentence about? Write T for Tortoise or H for Hare.</a:t>
            </a:r>
          </a:p>
          <a:p>
            <a:pPr marL="742950" indent="-742950">
              <a:buAutoNum type="arabicPeriod"/>
            </a:pPr>
            <a:r>
              <a:rPr lang="en-US" sz="4800" b="1" dirty="0" smtClean="0"/>
              <a:t>He is the faster animal in the forest.</a:t>
            </a:r>
          </a:p>
          <a:p>
            <a:pPr marL="742950" indent="-742950">
              <a:buAutoNum type="arabicPeriod"/>
            </a:pPr>
            <a:r>
              <a:rPr lang="en-US" sz="4800" b="1" dirty="0" smtClean="0"/>
              <a:t>He is the slowest animal in the forest.</a:t>
            </a:r>
          </a:p>
          <a:p>
            <a:pPr marL="742950" indent="-742950">
              <a:buAutoNum type="arabicPeriod"/>
            </a:pPr>
            <a:r>
              <a:rPr lang="en-US" sz="4800" b="1" dirty="0" smtClean="0"/>
              <a:t>He took a nap during the race. </a:t>
            </a:r>
          </a:p>
          <a:p>
            <a:pPr marL="742950" indent="-742950">
              <a:buAutoNum type="arabicPeriod"/>
            </a:pPr>
            <a:r>
              <a:rPr lang="en-US" sz="4800" b="1" dirty="0" smtClean="0"/>
              <a:t>He laughed and laughed.</a:t>
            </a:r>
          </a:p>
          <a:p>
            <a:pPr marL="914400" indent="-914400">
              <a:buAutoNum type="arabicPeriod" startAt="5"/>
            </a:pPr>
            <a:r>
              <a:rPr lang="en-US" sz="4800" b="1" dirty="0" smtClean="0"/>
              <a:t>He crossed the finish line first.</a:t>
            </a:r>
          </a:p>
          <a:p>
            <a:pPr marL="914400" indent="-914400">
              <a:buAutoNum type="arabicPeriod" startAt="5"/>
            </a:pPr>
            <a:r>
              <a:rPr lang="en-US" sz="4800" b="1" dirty="0" smtClean="0"/>
              <a:t>He was angry at the end of the race. </a:t>
            </a:r>
            <a:endParaRPr lang="en-US" sz="4800" b="1" dirty="0"/>
          </a:p>
        </p:txBody>
      </p:sp>
      <p:sp>
        <p:nvSpPr>
          <p:cNvPr id="5" name="TextBox 4"/>
          <p:cNvSpPr txBox="1"/>
          <p:nvPr/>
        </p:nvSpPr>
        <p:spPr>
          <a:xfrm>
            <a:off x="10577018" y="2432925"/>
            <a:ext cx="641444" cy="769441"/>
          </a:xfrm>
          <a:prstGeom prst="rect">
            <a:avLst/>
          </a:prstGeom>
          <a:noFill/>
        </p:spPr>
        <p:txBody>
          <a:bodyPr wrap="square" rtlCol="0">
            <a:spAutoFit/>
          </a:bodyPr>
          <a:lstStyle/>
          <a:p>
            <a:r>
              <a:rPr lang="en-US" sz="4400" b="1" dirty="0" smtClean="0">
                <a:solidFill>
                  <a:srgbClr val="FF0000"/>
                </a:solidFill>
              </a:rPr>
              <a:t>H</a:t>
            </a:r>
            <a:endParaRPr lang="en-US" sz="4400" b="1" dirty="0">
              <a:solidFill>
                <a:srgbClr val="FF0000"/>
              </a:solidFill>
            </a:endParaRPr>
          </a:p>
        </p:txBody>
      </p:sp>
      <p:sp>
        <p:nvSpPr>
          <p:cNvPr id="6" name="TextBox 5"/>
          <p:cNvSpPr txBox="1"/>
          <p:nvPr/>
        </p:nvSpPr>
        <p:spPr>
          <a:xfrm>
            <a:off x="11054687" y="3202366"/>
            <a:ext cx="641444" cy="769441"/>
          </a:xfrm>
          <a:prstGeom prst="rect">
            <a:avLst/>
          </a:prstGeom>
          <a:noFill/>
        </p:spPr>
        <p:txBody>
          <a:bodyPr wrap="square" rtlCol="0">
            <a:spAutoFit/>
          </a:bodyPr>
          <a:lstStyle/>
          <a:p>
            <a:r>
              <a:rPr lang="en-US" sz="4400" b="1" dirty="0">
                <a:solidFill>
                  <a:srgbClr val="FF0000"/>
                </a:solidFill>
              </a:rPr>
              <a:t>T</a:t>
            </a:r>
          </a:p>
        </p:txBody>
      </p:sp>
      <p:sp>
        <p:nvSpPr>
          <p:cNvPr id="7" name="TextBox 6"/>
          <p:cNvSpPr txBox="1"/>
          <p:nvPr/>
        </p:nvSpPr>
        <p:spPr>
          <a:xfrm>
            <a:off x="9456194" y="3971807"/>
            <a:ext cx="641444" cy="769441"/>
          </a:xfrm>
          <a:prstGeom prst="rect">
            <a:avLst/>
          </a:prstGeom>
          <a:noFill/>
        </p:spPr>
        <p:txBody>
          <a:bodyPr wrap="square" rtlCol="0">
            <a:spAutoFit/>
          </a:bodyPr>
          <a:lstStyle/>
          <a:p>
            <a:r>
              <a:rPr lang="en-US" sz="4400" b="1" dirty="0">
                <a:solidFill>
                  <a:srgbClr val="FF0000"/>
                </a:solidFill>
              </a:rPr>
              <a:t>H</a:t>
            </a:r>
          </a:p>
        </p:txBody>
      </p:sp>
      <p:sp>
        <p:nvSpPr>
          <p:cNvPr id="8" name="TextBox 7"/>
          <p:cNvSpPr txBox="1"/>
          <p:nvPr/>
        </p:nvSpPr>
        <p:spPr>
          <a:xfrm>
            <a:off x="8178423" y="4625102"/>
            <a:ext cx="641444" cy="769441"/>
          </a:xfrm>
          <a:prstGeom prst="rect">
            <a:avLst/>
          </a:prstGeom>
          <a:noFill/>
        </p:spPr>
        <p:txBody>
          <a:bodyPr wrap="square" rtlCol="0">
            <a:spAutoFit/>
          </a:bodyPr>
          <a:lstStyle/>
          <a:p>
            <a:r>
              <a:rPr lang="en-US" sz="4400" b="1" dirty="0" smtClean="0">
                <a:solidFill>
                  <a:srgbClr val="FF0000"/>
                </a:solidFill>
              </a:rPr>
              <a:t>H</a:t>
            </a:r>
            <a:endParaRPr lang="en-US" sz="4400" b="1" dirty="0">
              <a:solidFill>
                <a:srgbClr val="FF0000"/>
              </a:solidFill>
            </a:endParaRPr>
          </a:p>
        </p:txBody>
      </p:sp>
      <p:sp>
        <p:nvSpPr>
          <p:cNvPr id="9" name="TextBox 8"/>
          <p:cNvSpPr txBox="1"/>
          <p:nvPr/>
        </p:nvSpPr>
        <p:spPr>
          <a:xfrm>
            <a:off x="9456194" y="5394543"/>
            <a:ext cx="641444" cy="769441"/>
          </a:xfrm>
          <a:prstGeom prst="rect">
            <a:avLst/>
          </a:prstGeom>
          <a:noFill/>
        </p:spPr>
        <p:txBody>
          <a:bodyPr wrap="square" rtlCol="0">
            <a:spAutoFit/>
          </a:bodyPr>
          <a:lstStyle/>
          <a:p>
            <a:r>
              <a:rPr lang="en-US" sz="4400" b="1" dirty="0">
                <a:solidFill>
                  <a:srgbClr val="FF0000"/>
                </a:solidFill>
              </a:rPr>
              <a:t>T</a:t>
            </a:r>
          </a:p>
        </p:txBody>
      </p:sp>
      <p:sp>
        <p:nvSpPr>
          <p:cNvPr id="10" name="TextBox 9"/>
          <p:cNvSpPr txBox="1"/>
          <p:nvPr/>
        </p:nvSpPr>
        <p:spPr>
          <a:xfrm>
            <a:off x="10973656" y="6114868"/>
            <a:ext cx="641444" cy="769441"/>
          </a:xfrm>
          <a:prstGeom prst="rect">
            <a:avLst/>
          </a:prstGeom>
          <a:noFill/>
        </p:spPr>
        <p:txBody>
          <a:bodyPr wrap="square" rtlCol="0">
            <a:spAutoFit/>
          </a:bodyPr>
          <a:lstStyle/>
          <a:p>
            <a:r>
              <a:rPr lang="en-US" sz="4400" b="1" dirty="0" smtClean="0">
                <a:solidFill>
                  <a:srgbClr val="FF0000"/>
                </a:solidFill>
              </a:rPr>
              <a:t>H</a:t>
            </a:r>
            <a:endParaRPr lang="en-US" sz="4400" b="1" dirty="0">
              <a:solidFill>
                <a:srgbClr val="FF0000"/>
              </a:solidFill>
            </a:endParaRPr>
          </a:p>
        </p:txBody>
      </p:sp>
    </p:spTree>
    <p:extLst>
      <p:ext uri="{BB962C8B-B14F-4D97-AF65-F5344CB8AC3E}">
        <p14:creationId xmlns:p14="http://schemas.microsoft.com/office/powerpoint/2010/main" val="373748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5" name="TextBox 4"/>
          <p:cNvSpPr txBox="1"/>
          <p:nvPr/>
        </p:nvSpPr>
        <p:spPr>
          <a:xfrm>
            <a:off x="154675" y="314930"/>
            <a:ext cx="12037325" cy="707886"/>
          </a:xfrm>
          <a:prstGeom prst="rect">
            <a:avLst/>
          </a:prstGeom>
          <a:noFill/>
        </p:spPr>
        <p:txBody>
          <a:bodyPr wrap="square" rtlCol="0">
            <a:spAutoFit/>
          </a:bodyPr>
          <a:lstStyle/>
          <a:p>
            <a:r>
              <a:rPr lang="en-US" sz="4000" b="1" dirty="0" smtClean="0">
                <a:solidFill>
                  <a:srgbClr val="FF0000"/>
                </a:solidFill>
              </a:rPr>
              <a:t>E. </a:t>
            </a:r>
            <a:r>
              <a:rPr lang="en-US" sz="4000" b="1" dirty="0" smtClean="0">
                <a:solidFill>
                  <a:srgbClr val="009900"/>
                </a:solidFill>
              </a:rPr>
              <a:t>Fill in the blanks with the correct word from the box.</a:t>
            </a:r>
            <a:endParaRPr lang="en-US" sz="4000" b="1" dirty="0">
              <a:solidFill>
                <a:srgbClr val="009900"/>
              </a:solidFill>
            </a:endParaRPr>
          </a:p>
        </p:txBody>
      </p:sp>
      <p:graphicFrame>
        <p:nvGraphicFramePr>
          <p:cNvPr id="6" name="Table 5"/>
          <p:cNvGraphicFramePr>
            <a:graphicFrameLocks noGrp="1"/>
          </p:cNvGraphicFramePr>
          <p:nvPr>
            <p:extLst/>
          </p:nvPr>
        </p:nvGraphicFramePr>
        <p:xfrm>
          <a:off x="552731" y="1119283"/>
          <a:ext cx="11122927" cy="986303"/>
        </p:xfrm>
        <a:graphic>
          <a:graphicData uri="http://schemas.openxmlformats.org/drawingml/2006/table">
            <a:tbl>
              <a:tblPr firstRow="1" bandRow="1">
                <a:tableStyleId>{5C22544A-7EE6-4342-B048-85BDC9FD1C3A}</a:tableStyleId>
              </a:tblPr>
              <a:tblGrid>
                <a:gridCol w="1620337"/>
                <a:gridCol w="1984925"/>
                <a:gridCol w="1409974"/>
                <a:gridCol w="1831175"/>
                <a:gridCol w="1872172"/>
                <a:gridCol w="1161566"/>
                <a:gridCol w="1242778"/>
              </a:tblGrid>
              <a:tr h="986303">
                <a:tc>
                  <a:txBody>
                    <a:bodyPr/>
                    <a:lstStyle/>
                    <a:p>
                      <a:r>
                        <a:rPr lang="en-US" sz="4000" dirty="0" smtClean="0">
                          <a:solidFill>
                            <a:schemeClr val="tx1"/>
                          </a:solidFill>
                        </a:rPr>
                        <a:t>faster</a:t>
                      </a:r>
                      <a:endParaRPr lang="en-US" sz="4000" dirty="0">
                        <a:solidFill>
                          <a:schemeClr val="tx1"/>
                        </a:solidFill>
                      </a:endParaRPr>
                    </a:p>
                  </a:txBody>
                  <a:tcPr/>
                </a:tc>
                <a:tc>
                  <a:txBody>
                    <a:bodyPr/>
                    <a:lstStyle/>
                    <a:p>
                      <a:r>
                        <a:rPr lang="en-US" sz="4000" dirty="0" smtClean="0">
                          <a:solidFill>
                            <a:schemeClr val="tx1"/>
                          </a:solidFill>
                        </a:rPr>
                        <a:t>passed</a:t>
                      </a:r>
                      <a:endParaRPr lang="en-US" sz="4000" dirty="0">
                        <a:solidFill>
                          <a:schemeClr val="tx1"/>
                        </a:solidFill>
                      </a:endParaRPr>
                    </a:p>
                  </a:txBody>
                  <a:tcPr/>
                </a:tc>
                <a:tc>
                  <a:txBody>
                    <a:bodyPr/>
                    <a:lstStyle/>
                    <a:p>
                      <a:r>
                        <a:rPr lang="en-US" sz="4000" dirty="0" smtClean="0">
                          <a:solidFill>
                            <a:schemeClr val="tx1"/>
                          </a:solidFill>
                        </a:rPr>
                        <a:t>raced</a:t>
                      </a:r>
                      <a:endParaRPr lang="en-US" sz="4000" dirty="0">
                        <a:solidFill>
                          <a:schemeClr val="tx1"/>
                        </a:solidFill>
                      </a:endParaRPr>
                    </a:p>
                  </a:txBody>
                  <a:tcPr/>
                </a:tc>
                <a:tc>
                  <a:txBody>
                    <a:bodyPr/>
                    <a:lstStyle/>
                    <a:p>
                      <a:r>
                        <a:rPr lang="en-US" sz="4000" dirty="0" smtClean="0">
                          <a:solidFill>
                            <a:schemeClr val="tx1"/>
                          </a:solidFill>
                        </a:rPr>
                        <a:t>slowest</a:t>
                      </a:r>
                      <a:endParaRPr lang="en-US" sz="4000" dirty="0">
                        <a:solidFill>
                          <a:schemeClr val="tx1"/>
                        </a:solidFill>
                      </a:endParaRPr>
                    </a:p>
                  </a:txBody>
                  <a:tcPr/>
                </a:tc>
                <a:tc>
                  <a:txBody>
                    <a:bodyPr/>
                    <a:lstStyle/>
                    <a:p>
                      <a:r>
                        <a:rPr lang="en-US" sz="4000" dirty="0" smtClean="0">
                          <a:solidFill>
                            <a:schemeClr val="tx1"/>
                          </a:solidFill>
                        </a:rPr>
                        <a:t>steadily</a:t>
                      </a:r>
                      <a:endParaRPr lang="en-US" sz="4000" dirty="0">
                        <a:solidFill>
                          <a:schemeClr val="tx1"/>
                        </a:solidFill>
                      </a:endParaRPr>
                    </a:p>
                  </a:txBody>
                  <a:tcPr/>
                </a:tc>
                <a:tc>
                  <a:txBody>
                    <a:bodyPr/>
                    <a:lstStyle/>
                    <a:p>
                      <a:r>
                        <a:rPr lang="en-US" sz="4000" dirty="0" smtClean="0">
                          <a:solidFill>
                            <a:schemeClr val="tx1"/>
                          </a:solidFill>
                        </a:rPr>
                        <a:t>took</a:t>
                      </a:r>
                      <a:endParaRPr lang="en-US" sz="4000" dirty="0">
                        <a:solidFill>
                          <a:schemeClr val="tx1"/>
                        </a:solidFill>
                      </a:endParaRPr>
                    </a:p>
                  </a:txBody>
                  <a:tcPr/>
                </a:tc>
                <a:tc>
                  <a:txBody>
                    <a:bodyPr/>
                    <a:lstStyle/>
                    <a:p>
                      <a:r>
                        <a:rPr lang="en-US" sz="4000" dirty="0" smtClean="0">
                          <a:solidFill>
                            <a:schemeClr val="tx1"/>
                          </a:solidFill>
                        </a:rPr>
                        <a:t>won</a:t>
                      </a:r>
                      <a:endParaRPr lang="en-US" sz="4000" dirty="0">
                        <a:solidFill>
                          <a:schemeClr val="tx1"/>
                        </a:solidFill>
                      </a:endParaRPr>
                    </a:p>
                  </a:txBody>
                  <a:tcPr/>
                </a:tc>
              </a:tr>
            </a:tbl>
          </a:graphicData>
        </a:graphic>
      </p:graphicFrame>
      <p:sp>
        <p:nvSpPr>
          <p:cNvPr id="7" name="TextBox 6"/>
          <p:cNvSpPr txBox="1"/>
          <p:nvPr/>
        </p:nvSpPr>
        <p:spPr>
          <a:xfrm>
            <a:off x="395785" y="2323951"/>
            <a:ext cx="11464119" cy="4401205"/>
          </a:xfrm>
          <a:prstGeom prst="rect">
            <a:avLst/>
          </a:prstGeom>
          <a:noFill/>
        </p:spPr>
        <p:txBody>
          <a:bodyPr wrap="square" rtlCol="0">
            <a:spAutoFit/>
          </a:bodyPr>
          <a:lstStyle/>
          <a:p>
            <a:pPr algn="just"/>
            <a:r>
              <a:rPr lang="en-US" sz="4000" b="1" dirty="0" smtClean="0"/>
              <a:t>The hare was the ______ animal, but the tortoise</a:t>
            </a:r>
          </a:p>
          <a:p>
            <a:pPr algn="just"/>
            <a:r>
              <a:rPr lang="en-US" sz="4000" b="1" dirty="0"/>
              <a:t>w</a:t>
            </a:r>
            <a:r>
              <a:rPr lang="en-US" sz="4000" b="1" dirty="0" smtClean="0"/>
              <a:t>as the _______</a:t>
            </a:r>
            <a:r>
              <a:rPr lang="en-US" sz="4000" dirty="0" smtClean="0"/>
              <a:t>. </a:t>
            </a:r>
            <a:r>
              <a:rPr lang="en-US" sz="4000" b="1" dirty="0" smtClean="0"/>
              <a:t>One day, the tortoise and the hare _______. The hare ran very quickly, but then he _______ a nap. The tortoise walked on ____________</a:t>
            </a:r>
          </a:p>
          <a:p>
            <a:pPr algn="just"/>
            <a:r>
              <a:rPr lang="en-US" sz="4000" b="1" dirty="0" smtClean="0"/>
              <a:t>While the hare was sleeping, the tortoise ______ him. The tortoise crossed the finish line first and ______ the race!</a:t>
            </a:r>
            <a:endParaRPr lang="en-US" sz="4000" b="1" dirty="0"/>
          </a:p>
        </p:txBody>
      </p:sp>
      <p:sp>
        <p:nvSpPr>
          <p:cNvPr id="8" name="TextBox 7"/>
          <p:cNvSpPr txBox="1"/>
          <p:nvPr/>
        </p:nvSpPr>
        <p:spPr>
          <a:xfrm>
            <a:off x="4326338" y="2323951"/>
            <a:ext cx="1787856" cy="707886"/>
          </a:xfrm>
          <a:prstGeom prst="rect">
            <a:avLst/>
          </a:prstGeom>
          <a:noFill/>
        </p:spPr>
        <p:txBody>
          <a:bodyPr wrap="square" rtlCol="0">
            <a:spAutoFit/>
          </a:bodyPr>
          <a:lstStyle/>
          <a:p>
            <a:r>
              <a:rPr lang="en-US" sz="4000" b="1" dirty="0" smtClean="0">
                <a:solidFill>
                  <a:srgbClr val="FF0000"/>
                </a:solidFill>
              </a:rPr>
              <a:t>faster</a:t>
            </a:r>
            <a:endParaRPr lang="en-US" sz="4000" b="1" dirty="0">
              <a:solidFill>
                <a:srgbClr val="FF0000"/>
              </a:solidFill>
            </a:endParaRPr>
          </a:p>
        </p:txBody>
      </p:sp>
      <p:sp>
        <p:nvSpPr>
          <p:cNvPr id="9" name="TextBox 8"/>
          <p:cNvSpPr txBox="1"/>
          <p:nvPr/>
        </p:nvSpPr>
        <p:spPr>
          <a:xfrm>
            <a:off x="2347415" y="2896259"/>
            <a:ext cx="2101756" cy="707886"/>
          </a:xfrm>
          <a:prstGeom prst="rect">
            <a:avLst/>
          </a:prstGeom>
          <a:noFill/>
        </p:spPr>
        <p:txBody>
          <a:bodyPr wrap="square" rtlCol="0">
            <a:spAutoFit/>
          </a:bodyPr>
          <a:lstStyle/>
          <a:p>
            <a:r>
              <a:rPr lang="en-US" sz="4000" b="1" dirty="0" smtClean="0">
                <a:solidFill>
                  <a:srgbClr val="FF0000"/>
                </a:solidFill>
              </a:rPr>
              <a:t>slowest</a:t>
            </a:r>
            <a:endParaRPr lang="en-US" sz="4000" b="1" dirty="0">
              <a:solidFill>
                <a:srgbClr val="FF0000"/>
              </a:solidFill>
            </a:endParaRPr>
          </a:p>
        </p:txBody>
      </p:sp>
      <p:sp>
        <p:nvSpPr>
          <p:cNvPr id="10" name="TextBox 9"/>
          <p:cNvSpPr txBox="1"/>
          <p:nvPr/>
        </p:nvSpPr>
        <p:spPr>
          <a:xfrm>
            <a:off x="568657" y="3406721"/>
            <a:ext cx="1605886" cy="707886"/>
          </a:xfrm>
          <a:prstGeom prst="rect">
            <a:avLst/>
          </a:prstGeom>
          <a:noFill/>
        </p:spPr>
        <p:txBody>
          <a:bodyPr wrap="square" rtlCol="0">
            <a:spAutoFit/>
          </a:bodyPr>
          <a:lstStyle/>
          <a:p>
            <a:r>
              <a:rPr lang="en-US" sz="4000" b="1" dirty="0" smtClean="0">
                <a:solidFill>
                  <a:srgbClr val="FF0000"/>
                </a:solidFill>
              </a:rPr>
              <a:t>raced</a:t>
            </a:r>
            <a:endParaRPr lang="en-US" sz="4000" b="1" dirty="0">
              <a:solidFill>
                <a:srgbClr val="FF0000"/>
              </a:solidFill>
            </a:endParaRPr>
          </a:p>
        </p:txBody>
      </p:sp>
      <p:sp>
        <p:nvSpPr>
          <p:cNvPr id="11" name="TextBox 10"/>
          <p:cNvSpPr txBox="1"/>
          <p:nvPr/>
        </p:nvSpPr>
        <p:spPr>
          <a:xfrm>
            <a:off x="775644" y="4114607"/>
            <a:ext cx="1398899" cy="723331"/>
          </a:xfrm>
          <a:prstGeom prst="rect">
            <a:avLst/>
          </a:prstGeom>
          <a:noFill/>
        </p:spPr>
        <p:txBody>
          <a:bodyPr wrap="square" rtlCol="0">
            <a:spAutoFit/>
          </a:bodyPr>
          <a:lstStyle/>
          <a:p>
            <a:r>
              <a:rPr lang="en-US" sz="4000" b="1" dirty="0" smtClean="0">
                <a:solidFill>
                  <a:srgbClr val="FF0000"/>
                </a:solidFill>
              </a:rPr>
              <a:t>took</a:t>
            </a:r>
            <a:endParaRPr lang="en-US" sz="4000" b="1" dirty="0">
              <a:solidFill>
                <a:srgbClr val="FF0000"/>
              </a:solidFill>
            </a:endParaRPr>
          </a:p>
        </p:txBody>
      </p:sp>
      <p:sp>
        <p:nvSpPr>
          <p:cNvPr id="12" name="TextBox 11"/>
          <p:cNvSpPr txBox="1"/>
          <p:nvPr/>
        </p:nvSpPr>
        <p:spPr>
          <a:xfrm>
            <a:off x="9280478" y="4112694"/>
            <a:ext cx="2019869" cy="725244"/>
          </a:xfrm>
          <a:prstGeom prst="rect">
            <a:avLst/>
          </a:prstGeom>
          <a:noFill/>
        </p:spPr>
        <p:txBody>
          <a:bodyPr wrap="square" rtlCol="0">
            <a:spAutoFit/>
          </a:bodyPr>
          <a:lstStyle/>
          <a:p>
            <a:r>
              <a:rPr lang="en-US" sz="4000" b="1" dirty="0" smtClean="0">
                <a:solidFill>
                  <a:srgbClr val="FF0000"/>
                </a:solidFill>
              </a:rPr>
              <a:t>steadily</a:t>
            </a:r>
            <a:endParaRPr lang="en-US" sz="4000" b="1" dirty="0">
              <a:solidFill>
                <a:srgbClr val="FF0000"/>
              </a:solidFill>
            </a:endParaRPr>
          </a:p>
        </p:txBody>
      </p:sp>
      <p:sp>
        <p:nvSpPr>
          <p:cNvPr id="13" name="TextBox 12"/>
          <p:cNvSpPr txBox="1"/>
          <p:nvPr/>
        </p:nvSpPr>
        <p:spPr>
          <a:xfrm>
            <a:off x="10201697" y="4719718"/>
            <a:ext cx="1865194" cy="707886"/>
          </a:xfrm>
          <a:prstGeom prst="rect">
            <a:avLst/>
          </a:prstGeom>
          <a:noFill/>
        </p:spPr>
        <p:txBody>
          <a:bodyPr wrap="square" rtlCol="0">
            <a:spAutoFit/>
          </a:bodyPr>
          <a:lstStyle/>
          <a:p>
            <a:r>
              <a:rPr lang="en-US" sz="4000" b="1" dirty="0" smtClean="0">
                <a:solidFill>
                  <a:srgbClr val="FF0000"/>
                </a:solidFill>
              </a:rPr>
              <a:t>passed</a:t>
            </a:r>
            <a:endParaRPr lang="en-US" sz="4000" b="1" dirty="0">
              <a:solidFill>
                <a:srgbClr val="FF0000"/>
              </a:solidFill>
            </a:endParaRPr>
          </a:p>
        </p:txBody>
      </p:sp>
      <p:sp>
        <p:nvSpPr>
          <p:cNvPr id="14" name="TextBox 13"/>
          <p:cNvSpPr txBox="1"/>
          <p:nvPr/>
        </p:nvSpPr>
        <p:spPr>
          <a:xfrm>
            <a:off x="700585" y="5895833"/>
            <a:ext cx="1342030" cy="707886"/>
          </a:xfrm>
          <a:prstGeom prst="rect">
            <a:avLst/>
          </a:prstGeom>
          <a:noFill/>
        </p:spPr>
        <p:txBody>
          <a:bodyPr wrap="square" rtlCol="0">
            <a:spAutoFit/>
          </a:bodyPr>
          <a:lstStyle/>
          <a:p>
            <a:r>
              <a:rPr lang="en-US" sz="4000" b="1" dirty="0" smtClean="0">
                <a:solidFill>
                  <a:srgbClr val="FF0000"/>
                </a:solidFill>
              </a:rPr>
              <a:t>won</a:t>
            </a:r>
            <a:endParaRPr lang="en-US" sz="4000" b="1" dirty="0">
              <a:solidFill>
                <a:srgbClr val="FF0000"/>
              </a:solidFill>
            </a:endParaRPr>
          </a:p>
        </p:txBody>
      </p:sp>
    </p:spTree>
    <p:extLst>
      <p:ext uri="{BB962C8B-B14F-4D97-AF65-F5344CB8AC3E}">
        <p14:creationId xmlns:p14="http://schemas.microsoft.com/office/powerpoint/2010/main" val="35705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545911" y="777922"/>
            <a:ext cx="11518711" cy="5509200"/>
          </a:xfrm>
          <a:prstGeom prst="rect">
            <a:avLst/>
          </a:prstGeom>
          <a:noFill/>
        </p:spPr>
        <p:txBody>
          <a:bodyPr wrap="square" rtlCol="0">
            <a:spAutoFit/>
          </a:bodyPr>
          <a:lstStyle/>
          <a:p>
            <a:r>
              <a:rPr lang="en-US" sz="4400" b="1" dirty="0" smtClean="0">
                <a:solidFill>
                  <a:srgbClr val="FF0000"/>
                </a:solidFill>
              </a:rPr>
              <a:t>F. </a:t>
            </a:r>
            <a:r>
              <a:rPr lang="en-US" sz="4400" b="1" dirty="0" smtClean="0">
                <a:solidFill>
                  <a:srgbClr val="009900"/>
                </a:solidFill>
              </a:rPr>
              <a:t>Match the words in column A with the words with similar meaning in column B.</a:t>
            </a:r>
            <a:endParaRPr lang="en-US" sz="4400" b="1" dirty="0"/>
          </a:p>
          <a:p>
            <a:r>
              <a:rPr lang="en-US" sz="4400" b="1" dirty="0" smtClean="0"/>
              <a:t>               A                                                   B</a:t>
            </a:r>
          </a:p>
          <a:p>
            <a:r>
              <a:rPr lang="en-US" sz="4400" b="1" dirty="0"/>
              <a:t> </a:t>
            </a:r>
            <a:r>
              <a:rPr lang="en-US" sz="4400" b="1" dirty="0" smtClean="0"/>
              <a:t>           angry                                           begin</a:t>
            </a:r>
          </a:p>
          <a:p>
            <a:r>
              <a:rPr lang="en-US" sz="4400" b="1" dirty="0"/>
              <a:t> </a:t>
            </a:r>
            <a:r>
              <a:rPr lang="en-US" sz="4400" b="1" dirty="0" smtClean="0"/>
              <a:t>           fast                                               beside</a:t>
            </a:r>
          </a:p>
          <a:p>
            <a:r>
              <a:rPr lang="en-US" sz="4400" b="1" dirty="0"/>
              <a:t> </a:t>
            </a:r>
            <a:r>
              <a:rPr lang="en-US" sz="4400" b="1" dirty="0" smtClean="0"/>
              <a:t>           nap                                               furious</a:t>
            </a:r>
          </a:p>
          <a:p>
            <a:r>
              <a:rPr lang="en-US" sz="4400" b="1" dirty="0"/>
              <a:t> </a:t>
            </a:r>
            <a:r>
              <a:rPr lang="en-US" sz="4400" b="1" dirty="0" smtClean="0"/>
              <a:t>           next to                                         quick</a:t>
            </a:r>
          </a:p>
          <a:p>
            <a:r>
              <a:rPr lang="en-US" sz="4400" b="1" dirty="0"/>
              <a:t> </a:t>
            </a:r>
            <a:r>
              <a:rPr lang="en-US" sz="4400" b="1" dirty="0" smtClean="0"/>
              <a:t>           start                                             sleep       </a:t>
            </a:r>
            <a:r>
              <a:rPr lang="en-US" sz="4400" dirty="0" smtClean="0"/>
              <a:t>   </a:t>
            </a:r>
            <a:r>
              <a:rPr lang="en-US" sz="4000" dirty="0" smtClean="0"/>
              <a:t>   </a:t>
            </a:r>
            <a:endParaRPr lang="en-US" sz="4000" dirty="0"/>
          </a:p>
        </p:txBody>
      </p:sp>
      <p:cxnSp>
        <p:nvCxnSpPr>
          <p:cNvPr id="6" name="Straight Arrow Connector 5"/>
          <p:cNvCxnSpPr/>
          <p:nvPr/>
        </p:nvCxnSpPr>
        <p:spPr>
          <a:xfrm>
            <a:off x="3562068" y="3227776"/>
            <a:ext cx="5336272" cy="128963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18683" y="3872592"/>
            <a:ext cx="5579657" cy="13272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40375" y="4554980"/>
            <a:ext cx="5336272" cy="128963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05537" y="3891378"/>
            <a:ext cx="4992802" cy="136991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318683" y="3208990"/>
            <a:ext cx="5579656" cy="2673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53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35022" y="108045"/>
            <a:ext cx="4067032" cy="841612"/>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Language focus</a:t>
            </a:r>
            <a:endParaRPr lang="en-US" sz="4000" b="1" dirty="0"/>
          </a:p>
        </p:txBody>
      </p:sp>
      <p:sp>
        <p:nvSpPr>
          <p:cNvPr id="3" name="Rounded Rectangle 2"/>
          <p:cNvSpPr/>
          <p:nvPr/>
        </p:nvSpPr>
        <p:spPr>
          <a:xfrm>
            <a:off x="730154" y="1091821"/>
            <a:ext cx="10727141" cy="771097"/>
          </a:xfrm>
          <a:prstGeom prst="roundRect">
            <a:avLst/>
          </a:prstGeom>
          <a:solidFill>
            <a:schemeClr val="accent4">
              <a:lumMod val="40000"/>
              <a:lumOff val="6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0000"/>
                </a:solidFill>
              </a:rPr>
              <a:t>G. </a:t>
            </a:r>
            <a:r>
              <a:rPr lang="en-US" sz="3600" b="1" dirty="0" smtClean="0">
                <a:solidFill>
                  <a:schemeClr val="tx1"/>
                </a:solidFill>
              </a:rPr>
              <a:t>Quotation marks(“ ”).</a:t>
            </a:r>
            <a:endParaRPr lang="en-US" sz="3600" b="1" dirty="0">
              <a:solidFill>
                <a:srgbClr val="FF0000"/>
              </a:solidFill>
            </a:endParaRPr>
          </a:p>
        </p:txBody>
      </p:sp>
      <p:sp>
        <p:nvSpPr>
          <p:cNvPr id="4" name="Rounded Rectangle 3"/>
          <p:cNvSpPr/>
          <p:nvPr/>
        </p:nvSpPr>
        <p:spPr>
          <a:xfrm>
            <a:off x="218364" y="2005081"/>
            <a:ext cx="11709779" cy="4695969"/>
          </a:xfrm>
          <a:prstGeom prst="roundRect">
            <a:avLst/>
          </a:prstGeom>
          <a:solidFill>
            <a:schemeClr val="accent4">
              <a:lumMod val="40000"/>
              <a:lumOff val="6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smtClean="0">
              <a:solidFill>
                <a:schemeClr val="tx1"/>
              </a:solidFill>
            </a:endParaRPr>
          </a:p>
          <a:p>
            <a:pPr algn="just"/>
            <a:r>
              <a:rPr lang="en-US" sz="4000" dirty="0" smtClean="0">
                <a:solidFill>
                  <a:schemeClr val="tx1"/>
                </a:solidFill>
              </a:rPr>
              <a:t>We use </a:t>
            </a:r>
            <a:r>
              <a:rPr lang="en-US" sz="4000" b="1" i="1" dirty="0" smtClean="0">
                <a:solidFill>
                  <a:schemeClr val="tx1"/>
                </a:solidFill>
              </a:rPr>
              <a:t>quotation marks </a:t>
            </a:r>
            <a:r>
              <a:rPr lang="en-US" sz="4000" dirty="0" smtClean="0">
                <a:solidFill>
                  <a:schemeClr val="tx1"/>
                </a:solidFill>
              </a:rPr>
              <a:t>to</a:t>
            </a:r>
            <a:r>
              <a:rPr lang="en-US" sz="4000" dirty="0">
                <a:solidFill>
                  <a:schemeClr val="tx1"/>
                </a:solidFill>
              </a:rPr>
              <a:t> </a:t>
            </a:r>
            <a:r>
              <a:rPr lang="en-US" sz="4000" dirty="0" smtClean="0">
                <a:solidFill>
                  <a:schemeClr val="tx1"/>
                </a:solidFill>
              </a:rPr>
              <a:t>show someone said. We put quotation marks at the </a:t>
            </a:r>
            <a:r>
              <a:rPr lang="en-US" sz="4000" b="1" i="1" dirty="0" smtClean="0">
                <a:solidFill>
                  <a:schemeClr val="tx1"/>
                </a:solidFill>
              </a:rPr>
              <a:t>beginning</a:t>
            </a:r>
            <a:r>
              <a:rPr lang="en-US" sz="4000" dirty="0" smtClean="0">
                <a:solidFill>
                  <a:schemeClr val="tx1"/>
                </a:solidFill>
              </a:rPr>
              <a:t> and the </a:t>
            </a:r>
            <a:r>
              <a:rPr lang="en-US" sz="4000" b="1" i="1" dirty="0" smtClean="0">
                <a:solidFill>
                  <a:schemeClr val="tx1"/>
                </a:solidFill>
              </a:rPr>
              <a:t>end</a:t>
            </a:r>
            <a:r>
              <a:rPr lang="en-US" sz="4000" dirty="0" smtClean="0">
                <a:solidFill>
                  <a:schemeClr val="tx1"/>
                </a:solidFill>
              </a:rPr>
              <a:t> of the person’s words. Use a </a:t>
            </a:r>
            <a:r>
              <a:rPr lang="en-US" sz="4000" b="1" i="1" dirty="0" smtClean="0">
                <a:solidFill>
                  <a:schemeClr val="tx1"/>
                </a:solidFill>
              </a:rPr>
              <a:t>comma</a:t>
            </a:r>
            <a:r>
              <a:rPr lang="en-US" sz="4000" dirty="0" smtClean="0">
                <a:solidFill>
                  <a:schemeClr val="tx1"/>
                </a:solidFill>
              </a:rPr>
              <a:t> before or after quotation marks. Start the </a:t>
            </a:r>
            <a:r>
              <a:rPr lang="en-US" sz="4000" b="1" i="1" dirty="0" smtClean="0">
                <a:solidFill>
                  <a:schemeClr val="tx1"/>
                </a:solidFill>
              </a:rPr>
              <a:t>first word</a:t>
            </a:r>
            <a:r>
              <a:rPr lang="en-US" sz="4000" dirty="0" smtClean="0">
                <a:solidFill>
                  <a:schemeClr val="tx1"/>
                </a:solidFill>
              </a:rPr>
              <a:t> inside the quotation marks with a </a:t>
            </a:r>
            <a:r>
              <a:rPr lang="en-US" sz="4000" b="1" i="1" dirty="0" smtClean="0">
                <a:solidFill>
                  <a:schemeClr val="tx1"/>
                </a:solidFill>
              </a:rPr>
              <a:t>capital letter</a:t>
            </a:r>
            <a:r>
              <a:rPr lang="en-US" sz="4000" dirty="0" smtClean="0">
                <a:solidFill>
                  <a:schemeClr val="tx1"/>
                </a:solidFill>
              </a:rPr>
              <a:t>.</a:t>
            </a:r>
          </a:p>
          <a:p>
            <a:r>
              <a:rPr lang="en-US" sz="4000" i="1" dirty="0" smtClean="0">
                <a:solidFill>
                  <a:schemeClr val="tx1"/>
                </a:solidFill>
              </a:rPr>
              <a:t>The hare said</a:t>
            </a:r>
            <a:r>
              <a:rPr lang="en-US" sz="4000" b="1" i="1" dirty="0" smtClean="0">
                <a:solidFill>
                  <a:srgbClr val="FF0000"/>
                </a:solidFill>
              </a:rPr>
              <a:t>,</a:t>
            </a:r>
            <a:r>
              <a:rPr lang="en-US" sz="4000" i="1" dirty="0" smtClean="0">
                <a:solidFill>
                  <a:schemeClr val="tx1"/>
                </a:solidFill>
              </a:rPr>
              <a:t> </a:t>
            </a:r>
            <a:r>
              <a:rPr lang="en-US" sz="4000" b="1" i="1" dirty="0" smtClean="0">
                <a:solidFill>
                  <a:srgbClr val="FF0000"/>
                </a:solidFill>
              </a:rPr>
              <a:t>“I</a:t>
            </a:r>
            <a:r>
              <a:rPr lang="en-US" sz="4000" i="1" dirty="0" smtClean="0">
                <a:solidFill>
                  <a:schemeClr val="tx1"/>
                </a:solidFill>
              </a:rPr>
              <a:t> am the fastest animal.</a:t>
            </a:r>
            <a:r>
              <a:rPr lang="en-US" sz="4000" b="1" i="1" dirty="0" smtClean="0">
                <a:solidFill>
                  <a:srgbClr val="FF0000"/>
                </a:solidFill>
              </a:rPr>
              <a:t>”</a:t>
            </a:r>
          </a:p>
          <a:p>
            <a:r>
              <a:rPr lang="en-US" sz="4000" b="1" i="1" dirty="0" smtClean="0">
                <a:solidFill>
                  <a:srgbClr val="FF0000"/>
                </a:solidFill>
              </a:rPr>
              <a:t>“I</a:t>
            </a:r>
            <a:r>
              <a:rPr lang="en-US" sz="4000" i="1" dirty="0" smtClean="0">
                <a:solidFill>
                  <a:schemeClr val="tx1"/>
                </a:solidFill>
              </a:rPr>
              <a:t> am the slowest animal,</a:t>
            </a:r>
            <a:r>
              <a:rPr lang="en-US" sz="4000" b="1" i="1" dirty="0" smtClean="0">
                <a:solidFill>
                  <a:srgbClr val="FF0000"/>
                </a:solidFill>
              </a:rPr>
              <a:t>”</a:t>
            </a:r>
            <a:r>
              <a:rPr lang="en-US" sz="4000" i="1" dirty="0" smtClean="0">
                <a:solidFill>
                  <a:schemeClr val="tx1"/>
                </a:solidFill>
              </a:rPr>
              <a:t> said the tortoise.</a:t>
            </a:r>
          </a:p>
          <a:p>
            <a:endParaRPr lang="en-US" sz="4000" dirty="0">
              <a:solidFill>
                <a:srgbClr val="FF0000"/>
              </a:solidFill>
            </a:endParaRPr>
          </a:p>
        </p:txBody>
      </p:sp>
    </p:spTree>
    <p:extLst>
      <p:ext uri="{BB962C8B-B14F-4D97-AF65-F5344CB8AC3E}">
        <p14:creationId xmlns:p14="http://schemas.microsoft.com/office/powerpoint/2010/main" val="3429618970"/>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121624" y="335969"/>
            <a:ext cx="3780430" cy="646331"/>
          </a:xfrm>
          <a:prstGeom prst="rect">
            <a:avLst/>
          </a:prstGeom>
          <a:noFill/>
          <a:ln>
            <a:solidFill>
              <a:schemeClr val="tx1"/>
            </a:solidFill>
          </a:ln>
        </p:spPr>
        <p:txBody>
          <a:bodyPr wrap="square" rtlCol="0">
            <a:spAutoFit/>
          </a:bodyPr>
          <a:lstStyle/>
          <a:p>
            <a:r>
              <a:rPr lang="en-US" sz="3600" dirty="0" smtClean="0">
                <a:latin typeface="Ravie" panose="04040805050809020602" pitchFamily="82" charset="0"/>
                <a:cs typeface="NikoshBAN" panose="02000000000000000000" pitchFamily="2" charset="0"/>
              </a:rPr>
              <a:t>Evaluation</a:t>
            </a:r>
            <a:endParaRPr lang="en-US" sz="3600" dirty="0">
              <a:latin typeface="Ravie" panose="04040805050809020602" pitchFamily="82" charset="0"/>
              <a:cs typeface="NikoshBAN" panose="02000000000000000000" pitchFamily="2" charset="0"/>
            </a:endParaRPr>
          </a:p>
        </p:txBody>
      </p:sp>
      <p:sp>
        <p:nvSpPr>
          <p:cNvPr id="5" name="TextBox 4"/>
          <p:cNvSpPr txBox="1"/>
          <p:nvPr/>
        </p:nvSpPr>
        <p:spPr>
          <a:xfrm>
            <a:off x="696036" y="1214650"/>
            <a:ext cx="10577016" cy="1077218"/>
          </a:xfrm>
          <a:prstGeom prst="rect">
            <a:avLst/>
          </a:prstGeom>
          <a:noFill/>
        </p:spPr>
        <p:txBody>
          <a:bodyPr wrap="square" rtlCol="0">
            <a:spAutoFit/>
          </a:bodyPr>
          <a:lstStyle/>
          <a:p>
            <a:r>
              <a:rPr lang="en-US" sz="3200" dirty="0" smtClean="0">
                <a:solidFill>
                  <a:srgbClr val="009900"/>
                </a:solidFill>
                <a:latin typeface="NikoshBAN" panose="02000000000000000000" pitchFamily="2" charset="0"/>
                <a:cs typeface="NikoshBAN" panose="02000000000000000000" pitchFamily="2" charset="0"/>
              </a:rPr>
              <a:t>Write ‘True’ for correct statement or ‘False’ for incorrect statement.</a:t>
            </a:r>
            <a:endParaRPr lang="en-US" sz="3200" dirty="0">
              <a:solidFill>
                <a:srgbClr val="009900"/>
              </a:solidFill>
              <a:latin typeface="NikoshBAN" panose="02000000000000000000" pitchFamily="2" charset="0"/>
              <a:cs typeface="NikoshBAN" panose="02000000000000000000" pitchFamily="2" charset="0"/>
            </a:endParaRPr>
          </a:p>
        </p:txBody>
      </p:sp>
      <p:sp>
        <p:nvSpPr>
          <p:cNvPr id="6" name="TextBox 5"/>
          <p:cNvSpPr txBox="1"/>
          <p:nvPr/>
        </p:nvSpPr>
        <p:spPr>
          <a:xfrm>
            <a:off x="589127" y="2328640"/>
            <a:ext cx="11150223" cy="3970318"/>
          </a:xfrm>
          <a:prstGeom prst="rect">
            <a:avLst/>
          </a:prstGeom>
          <a:noFill/>
        </p:spPr>
        <p:txBody>
          <a:bodyPr wrap="square" rtlCol="0">
            <a:spAutoFit/>
          </a:bodyPr>
          <a:lstStyle/>
          <a:p>
            <a:pPr marL="742950" indent="-742950">
              <a:buFont typeface="+mj-lt"/>
              <a:buAutoNum type="alphaLcParenR"/>
            </a:pPr>
            <a:r>
              <a:rPr lang="en-US" sz="3600" b="1" dirty="0" smtClean="0">
                <a:latin typeface="NikoshBAN" panose="02000000000000000000" pitchFamily="2" charset="0"/>
                <a:cs typeface="NikoshBAN" panose="02000000000000000000" pitchFamily="2" charset="0"/>
              </a:rPr>
              <a:t>The hare was the fastest animal.</a:t>
            </a:r>
          </a:p>
          <a:p>
            <a:pPr marL="742950" indent="-742950">
              <a:buFont typeface="+mj-lt"/>
              <a:buAutoNum type="alphaLcParenR"/>
            </a:pPr>
            <a:r>
              <a:rPr lang="en-US" sz="3600" b="1" dirty="0" smtClean="0">
                <a:latin typeface="NikoshBAN" panose="02000000000000000000" pitchFamily="2" charset="0"/>
                <a:cs typeface="NikoshBAN" panose="02000000000000000000" pitchFamily="2" charset="0"/>
              </a:rPr>
              <a:t>The tortoise felt angry with the hare.</a:t>
            </a:r>
          </a:p>
          <a:p>
            <a:pPr marL="742950" indent="-742950">
              <a:buFont typeface="+mj-lt"/>
              <a:buAutoNum type="alphaLcParenR"/>
            </a:pPr>
            <a:r>
              <a:rPr lang="en-US" sz="3600" b="1" dirty="0" smtClean="0">
                <a:latin typeface="NikoshBAN" panose="02000000000000000000" pitchFamily="2" charset="0"/>
                <a:cs typeface="NikoshBAN" panose="02000000000000000000" pitchFamily="2" charset="0"/>
              </a:rPr>
              <a:t>The hare wanted to have a race first.</a:t>
            </a:r>
          </a:p>
          <a:p>
            <a:pPr marL="742950" indent="-742950">
              <a:buFont typeface="+mj-lt"/>
              <a:buAutoNum type="alphaLcParenR"/>
            </a:pPr>
            <a:r>
              <a:rPr lang="en-US" sz="3600" b="1" dirty="0" smtClean="0">
                <a:latin typeface="NikoshBAN" panose="02000000000000000000" pitchFamily="2" charset="0"/>
                <a:cs typeface="NikoshBAN" panose="02000000000000000000" pitchFamily="2" charset="0"/>
              </a:rPr>
              <a:t>Their friends came to participate</a:t>
            </a:r>
          </a:p>
          <a:p>
            <a:r>
              <a:rPr lang="en-US" sz="3600" b="1" dirty="0" smtClean="0">
                <a:latin typeface="NikoshBAN" panose="02000000000000000000" pitchFamily="2" charset="0"/>
                <a:cs typeface="NikoshBAN" panose="02000000000000000000" pitchFamily="2" charset="0"/>
              </a:rPr>
              <a:t> in the race.</a:t>
            </a:r>
          </a:p>
          <a:p>
            <a:pPr marL="742950" indent="-742950">
              <a:buFont typeface="+mj-lt"/>
              <a:buAutoNum type="alphaLcParenR"/>
            </a:pPr>
            <a:r>
              <a:rPr lang="en-US" sz="3600" b="1" dirty="0" smtClean="0">
                <a:latin typeface="NikoshBAN" panose="02000000000000000000" pitchFamily="2" charset="0"/>
                <a:cs typeface="NikoshBAN" panose="02000000000000000000" pitchFamily="2" charset="0"/>
              </a:rPr>
              <a:t>The hare took rest during the race.</a:t>
            </a:r>
          </a:p>
          <a:p>
            <a:pPr marL="742950" indent="-742950">
              <a:buFont typeface="+mj-lt"/>
              <a:buAutoNum type="alphaLcParenR"/>
            </a:pPr>
            <a:r>
              <a:rPr lang="en-US" sz="3600" b="1" dirty="0" smtClean="0">
                <a:latin typeface="NikoshBAN" panose="02000000000000000000" pitchFamily="2" charset="0"/>
                <a:cs typeface="NikoshBAN" panose="02000000000000000000" pitchFamily="2" charset="0"/>
              </a:rPr>
              <a:t>Slow but steady wins the race.</a:t>
            </a:r>
            <a:endParaRPr lang="en-US" sz="3600" b="1" dirty="0">
              <a:latin typeface="NikoshBAN" panose="02000000000000000000" pitchFamily="2" charset="0"/>
              <a:cs typeface="NikoshBAN" panose="02000000000000000000" pitchFamily="2" charset="0"/>
            </a:endParaRPr>
          </a:p>
        </p:txBody>
      </p:sp>
      <p:sp>
        <p:nvSpPr>
          <p:cNvPr id="7" name="TextBox 6"/>
          <p:cNvSpPr txBox="1"/>
          <p:nvPr/>
        </p:nvSpPr>
        <p:spPr>
          <a:xfrm>
            <a:off x="8661780" y="2303899"/>
            <a:ext cx="1587689" cy="646331"/>
          </a:xfrm>
          <a:prstGeom prst="rect">
            <a:avLst/>
          </a:prstGeom>
          <a:noFill/>
        </p:spPr>
        <p:txBody>
          <a:bodyPr wrap="square" rtlCol="0">
            <a:spAutoFit/>
          </a:bodyPr>
          <a:lstStyle/>
          <a:p>
            <a:r>
              <a:rPr lang="en-US" sz="3600" b="1" dirty="0">
                <a:solidFill>
                  <a:srgbClr val="FF0000"/>
                </a:solidFill>
                <a:latin typeface="NikoshBAN" panose="02000000000000000000" pitchFamily="2" charset="0"/>
                <a:cs typeface="NikoshBAN" panose="02000000000000000000" pitchFamily="2" charset="0"/>
              </a:rPr>
              <a:t>T</a:t>
            </a:r>
            <a:r>
              <a:rPr lang="en-US" sz="3600" b="1" dirty="0" smtClean="0">
                <a:solidFill>
                  <a:srgbClr val="FF0000"/>
                </a:solidFill>
                <a:latin typeface="NikoshBAN" panose="02000000000000000000" pitchFamily="2" charset="0"/>
                <a:cs typeface="NikoshBAN" panose="02000000000000000000" pitchFamily="2" charset="0"/>
              </a:rPr>
              <a:t>rue</a:t>
            </a:r>
            <a:endParaRPr lang="en-US" sz="3600" b="1"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3372134" y="4495168"/>
            <a:ext cx="1498979" cy="646331"/>
          </a:xfrm>
          <a:prstGeom prst="rect">
            <a:avLst/>
          </a:prstGeom>
          <a:noFill/>
        </p:spPr>
        <p:txBody>
          <a:bodyPr wrap="square" rtlCol="0">
            <a:spAutoFit/>
          </a:bodyPr>
          <a:lstStyle/>
          <a:p>
            <a:r>
              <a:rPr lang="en-US" sz="3600" b="1" dirty="0" smtClean="0">
                <a:solidFill>
                  <a:srgbClr val="FF0000"/>
                </a:solidFill>
                <a:latin typeface="NikoshBAN" panose="02000000000000000000" pitchFamily="2" charset="0"/>
                <a:cs typeface="NikoshBAN" panose="02000000000000000000" pitchFamily="2" charset="0"/>
              </a:rPr>
              <a:t>False</a:t>
            </a:r>
            <a:endParaRPr lang="en-US" sz="3600" b="1"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9739953" y="2822792"/>
            <a:ext cx="1444388" cy="646331"/>
          </a:xfrm>
          <a:prstGeom prst="rect">
            <a:avLst/>
          </a:prstGeom>
          <a:noFill/>
        </p:spPr>
        <p:txBody>
          <a:bodyPr wrap="square" rtlCol="0">
            <a:spAutoFit/>
          </a:bodyPr>
          <a:lstStyle/>
          <a:p>
            <a:r>
              <a:rPr lang="en-US" sz="3600" b="1" dirty="0" smtClean="0">
                <a:solidFill>
                  <a:srgbClr val="FF0000"/>
                </a:solidFill>
                <a:latin typeface="NikoshBAN" panose="02000000000000000000" pitchFamily="2" charset="0"/>
                <a:cs typeface="NikoshBAN" panose="02000000000000000000" pitchFamily="2" charset="0"/>
              </a:rPr>
              <a:t>True</a:t>
            </a:r>
            <a:endParaRPr lang="en-US" sz="3600" b="1"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9760424" y="3389132"/>
            <a:ext cx="1485331" cy="646331"/>
          </a:xfrm>
          <a:prstGeom prst="rect">
            <a:avLst/>
          </a:prstGeom>
          <a:noFill/>
        </p:spPr>
        <p:txBody>
          <a:bodyPr wrap="square" rtlCol="0">
            <a:spAutoFit/>
          </a:bodyPr>
          <a:lstStyle/>
          <a:p>
            <a:r>
              <a:rPr lang="en-US" sz="3600" b="1" dirty="0" smtClean="0">
                <a:solidFill>
                  <a:srgbClr val="FF0000"/>
                </a:solidFill>
                <a:latin typeface="NikoshBAN" panose="02000000000000000000" pitchFamily="2" charset="0"/>
                <a:cs typeface="NikoshBAN" panose="02000000000000000000" pitchFamily="2" charset="0"/>
              </a:rPr>
              <a:t>False</a:t>
            </a:r>
            <a:endParaRPr lang="en-US" sz="3600" b="1"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9277067" y="5065431"/>
            <a:ext cx="1444388" cy="646331"/>
          </a:xfrm>
          <a:prstGeom prst="rect">
            <a:avLst/>
          </a:prstGeom>
          <a:noFill/>
        </p:spPr>
        <p:txBody>
          <a:bodyPr wrap="square" rtlCol="0">
            <a:spAutoFit/>
          </a:bodyPr>
          <a:lstStyle/>
          <a:p>
            <a:r>
              <a:rPr lang="en-US" sz="3600" b="1" dirty="0" smtClean="0">
                <a:solidFill>
                  <a:srgbClr val="FF0000"/>
                </a:solidFill>
                <a:latin typeface="NikoshBAN" panose="02000000000000000000" pitchFamily="2" charset="0"/>
                <a:cs typeface="NikoshBAN" panose="02000000000000000000" pitchFamily="2" charset="0"/>
              </a:rPr>
              <a:t>True</a:t>
            </a:r>
            <a:endParaRPr lang="en-US" sz="3600" b="1"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8295565" y="5623060"/>
            <a:ext cx="1444388" cy="646331"/>
          </a:xfrm>
          <a:prstGeom prst="rect">
            <a:avLst/>
          </a:prstGeom>
          <a:noFill/>
        </p:spPr>
        <p:txBody>
          <a:bodyPr wrap="square" rtlCol="0">
            <a:spAutoFit/>
          </a:bodyPr>
          <a:lstStyle/>
          <a:p>
            <a:r>
              <a:rPr lang="en-US" sz="3600" b="1" dirty="0" smtClean="0">
                <a:solidFill>
                  <a:srgbClr val="FF0000"/>
                </a:solidFill>
                <a:latin typeface="NikoshBAN" panose="02000000000000000000" pitchFamily="2" charset="0"/>
                <a:cs typeface="NikoshBAN" panose="02000000000000000000" pitchFamily="2" charset="0"/>
              </a:rPr>
              <a:t>True</a:t>
            </a:r>
            <a:endParaRPr lang="en-US" sz="3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3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66FF"/>
            </a:gs>
            <a:gs pos="66000">
              <a:schemeClr val="accent1">
                <a:lumMod val="0"/>
                <a:lumOff val="100000"/>
              </a:schemeClr>
            </a:gs>
            <a:gs pos="100000">
              <a:schemeClr val="accent1">
                <a:lumMod val="10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8128" y="760910"/>
            <a:ext cx="3692857" cy="1325563"/>
          </a:xfrm>
          <a:ln>
            <a:solidFill>
              <a:schemeClr val="tx1"/>
            </a:solidFill>
          </a:ln>
        </p:spPr>
        <p:txBody>
          <a:bodyPr/>
          <a:lstStyle/>
          <a:p>
            <a:r>
              <a:rPr lang="en-US" dirty="0" smtClean="0">
                <a:latin typeface="Algerian" panose="04020705040A02060702" pitchFamily="82" charset="0"/>
              </a:rPr>
              <a:t>Home work</a:t>
            </a:r>
            <a:endParaRPr lang="en-US" dirty="0">
              <a:latin typeface="Algerian" panose="04020705040A02060702" pitchFamily="82" charset="0"/>
            </a:endParaRPr>
          </a:p>
        </p:txBody>
      </p:sp>
      <p:sp>
        <p:nvSpPr>
          <p:cNvPr id="3" name="Content Placeholder 2"/>
          <p:cNvSpPr>
            <a:spLocks noGrp="1"/>
          </p:cNvSpPr>
          <p:nvPr>
            <p:ph idx="1"/>
          </p:nvPr>
        </p:nvSpPr>
        <p:spPr>
          <a:xfrm>
            <a:off x="797257" y="2508013"/>
            <a:ext cx="10515600" cy="2609897"/>
          </a:xfrm>
        </p:spPr>
        <p:txBody>
          <a:bodyPr>
            <a:normAutofit/>
          </a:bodyPr>
          <a:lstStyle/>
          <a:p>
            <a:pPr algn="just"/>
            <a:r>
              <a:rPr lang="en-US" sz="5400" b="1" dirty="0" smtClean="0"/>
              <a:t> Underline the sentences with quotation marks on pages 54 and 55.</a:t>
            </a:r>
            <a:endParaRPr lang="en-US" sz="5400" b="1" dirty="0"/>
          </a:p>
        </p:txBody>
      </p:sp>
    </p:spTree>
    <p:extLst>
      <p:ext uri="{BB962C8B-B14F-4D97-AF65-F5344CB8AC3E}">
        <p14:creationId xmlns:p14="http://schemas.microsoft.com/office/powerpoint/2010/main" val="4212222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73707" y="341194"/>
            <a:ext cx="7506269" cy="2739211"/>
          </a:xfrm>
          <a:prstGeom prst="rect">
            <a:avLst/>
          </a:prstGeom>
          <a:noFill/>
        </p:spPr>
        <p:txBody>
          <a:bodyPr wrap="square" rtlCol="0">
            <a:spAutoFit/>
          </a:bodyPr>
          <a:lstStyle/>
          <a:p>
            <a:r>
              <a:rPr lang="en-US" sz="6600" b="1" dirty="0" smtClean="0">
                <a:latin typeface="Ravie" panose="04040805050809020602" pitchFamily="82" charset="0"/>
              </a:rPr>
              <a:t>As you sow, so you reap.</a:t>
            </a:r>
          </a:p>
          <a:p>
            <a:r>
              <a:rPr lang="bn-IN" sz="4000" b="1" dirty="0" smtClean="0">
                <a:latin typeface="Ravie" panose="04040805050809020602" pitchFamily="82" charset="0"/>
              </a:rPr>
              <a:t>যেমন কর্ম তেমন ফল।</a:t>
            </a:r>
            <a:endParaRPr lang="en-US" sz="4000" b="1" dirty="0">
              <a:latin typeface="Ravie" panose="04040805050809020602" pitchFamily="82" charset="0"/>
            </a:endParaRPr>
          </a:p>
        </p:txBody>
      </p:sp>
      <p:sp>
        <p:nvSpPr>
          <p:cNvPr id="6" name="TextBox 5"/>
          <p:cNvSpPr txBox="1"/>
          <p:nvPr/>
        </p:nvSpPr>
        <p:spPr>
          <a:xfrm>
            <a:off x="1719618" y="3999706"/>
            <a:ext cx="8447963" cy="1938992"/>
          </a:xfrm>
          <a:prstGeom prst="rect">
            <a:avLst/>
          </a:prstGeom>
          <a:noFill/>
        </p:spPr>
        <p:txBody>
          <a:bodyPr wrap="square" rtlCol="0">
            <a:spAutoFit/>
          </a:bodyPr>
          <a:lstStyle/>
          <a:p>
            <a:r>
              <a:rPr lang="en-US" sz="6000" dirty="0" smtClean="0">
                <a:latin typeface="Ravie" panose="04040805050809020602" pitchFamily="82" charset="0"/>
              </a:rPr>
              <a:t>Goodbye </a:t>
            </a:r>
          </a:p>
          <a:p>
            <a:r>
              <a:rPr lang="en-US" sz="6000" dirty="0" smtClean="0">
                <a:latin typeface="Ravie" panose="04040805050809020602" pitchFamily="82" charset="0"/>
              </a:rPr>
              <a:t>dear students.</a:t>
            </a:r>
            <a:endParaRPr lang="en-US" sz="6000" dirty="0">
              <a:latin typeface="Ravie" panose="04040805050809020602" pitchFamily="82" charset="0"/>
            </a:endParaRPr>
          </a:p>
        </p:txBody>
      </p:sp>
    </p:spTree>
    <p:extLst>
      <p:ext uri="{BB962C8B-B14F-4D97-AF65-F5344CB8AC3E}">
        <p14:creationId xmlns:p14="http://schemas.microsoft.com/office/powerpoint/2010/main" val="643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4" y="1351128"/>
            <a:ext cx="4157393" cy="528168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769" b="56718"/>
          <a:stretch/>
        </p:blipFill>
        <p:spPr>
          <a:xfrm>
            <a:off x="9121326" y="5089856"/>
            <a:ext cx="2301852" cy="93739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0000" t="24349" r="5454" b="35352"/>
          <a:stretch/>
        </p:blipFill>
        <p:spPr>
          <a:xfrm>
            <a:off x="5303945" y="4259110"/>
            <a:ext cx="3380511" cy="2598890"/>
          </a:xfrm>
          <a:prstGeom prst="rect">
            <a:avLst/>
          </a:prstGeom>
        </p:spPr>
      </p:pic>
      <p:sp>
        <p:nvSpPr>
          <p:cNvPr id="2" name="TextBox 1"/>
          <p:cNvSpPr txBox="1"/>
          <p:nvPr/>
        </p:nvSpPr>
        <p:spPr>
          <a:xfrm>
            <a:off x="2251881" y="214534"/>
            <a:ext cx="7724633" cy="923330"/>
          </a:xfrm>
          <a:prstGeom prst="rect">
            <a:avLst/>
          </a:prstGeom>
          <a:solidFill>
            <a:srgbClr val="FF99CC"/>
          </a:solidFill>
          <a:ln>
            <a:solidFill>
              <a:schemeClr val="tx1"/>
            </a:solidFill>
          </a:ln>
        </p:spPr>
        <p:txBody>
          <a:bodyPr wrap="square" rtlCol="0">
            <a:spAutoFit/>
          </a:bodyPr>
          <a:lstStyle/>
          <a:p>
            <a:r>
              <a:rPr lang="en-US" sz="5400" dirty="0" smtClean="0"/>
              <a:t>Introduction of the lesson.</a:t>
            </a:r>
            <a:endParaRPr lang="en-US" sz="5400" dirty="0"/>
          </a:p>
        </p:txBody>
      </p:sp>
      <p:sp>
        <p:nvSpPr>
          <p:cNvPr id="8" name="Horizontal Scroll 7"/>
          <p:cNvSpPr/>
          <p:nvPr/>
        </p:nvSpPr>
        <p:spPr>
          <a:xfrm>
            <a:off x="5609229" y="883755"/>
            <a:ext cx="5271922" cy="3629465"/>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rPr>
              <a:t>Class: </a:t>
            </a:r>
            <a:r>
              <a:rPr lang="en-US" sz="2800" b="1" dirty="0" smtClean="0">
                <a:solidFill>
                  <a:prstClr val="black"/>
                </a:solidFill>
              </a:rPr>
              <a:t>Five</a:t>
            </a:r>
            <a:endParaRPr lang="en-US" sz="2800" b="1" dirty="0">
              <a:solidFill>
                <a:prstClr val="black"/>
              </a:solidFill>
            </a:endParaRPr>
          </a:p>
          <a:p>
            <a:pPr algn="ctr"/>
            <a:r>
              <a:rPr lang="en-US" sz="2800" b="1" dirty="0">
                <a:solidFill>
                  <a:prstClr val="black"/>
                </a:solidFill>
              </a:rPr>
              <a:t>Subject: English</a:t>
            </a:r>
          </a:p>
          <a:p>
            <a:pPr algn="ctr"/>
            <a:r>
              <a:rPr lang="en-US" sz="2800" b="1" dirty="0" smtClean="0">
                <a:solidFill>
                  <a:prstClr val="black"/>
                </a:solidFill>
              </a:rPr>
              <a:t>Unit:14, Lesson</a:t>
            </a:r>
            <a:r>
              <a:rPr lang="en-US" sz="2800" b="1" dirty="0">
                <a:solidFill>
                  <a:prstClr val="black"/>
                </a:solidFill>
              </a:rPr>
              <a:t>: </a:t>
            </a:r>
            <a:r>
              <a:rPr lang="en-US" sz="2800" b="1" dirty="0" smtClean="0">
                <a:solidFill>
                  <a:prstClr val="black"/>
                </a:solidFill>
              </a:rPr>
              <a:t>1</a:t>
            </a:r>
            <a:endParaRPr lang="en-US" sz="2800" b="1" dirty="0">
              <a:solidFill>
                <a:prstClr val="black"/>
              </a:solidFill>
            </a:endParaRPr>
          </a:p>
          <a:p>
            <a:pPr algn="ctr"/>
            <a:r>
              <a:rPr lang="en-US" sz="2800" b="1" dirty="0">
                <a:solidFill>
                  <a:prstClr val="black"/>
                </a:solidFill>
              </a:rPr>
              <a:t>Activity: </a:t>
            </a:r>
            <a:r>
              <a:rPr lang="en-US" sz="2800" b="1" dirty="0" smtClean="0">
                <a:solidFill>
                  <a:prstClr val="black"/>
                </a:solidFill>
              </a:rPr>
              <a:t>A,B,C,E,F&amp;G, </a:t>
            </a:r>
          </a:p>
          <a:p>
            <a:pPr algn="ctr"/>
            <a:r>
              <a:rPr lang="en-US" sz="2800" b="1" dirty="0" smtClean="0">
                <a:solidFill>
                  <a:prstClr val="black"/>
                </a:solidFill>
              </a:rPr>
              <a:t>Page</a:t>
            </a:r>
            <a:r>
              <a:rPr lang="en-US" sz="2800" b="1" dirty="0">
                <a:solidFill>
                  <a:prstClr val="black"/>
                </a:solidFill>
              </a:rPr>
              <a:t>: </a:t>
            </a:r>
            <a:r>
              <a:rPr lang="en-US" sz="2800" b="1" dirty="0" smtClean="0">
                <a:solidFill>
                  <a:prstClr val="black"/>
                </a:solidFill>
              </a:rPr>
              <a:t>55</a:t>
            </a:r>
            <a:endParaRPr lang="en-US" sz="2800" b="1" dirty="0">
              <a:solidFill>
                <a:prstClr val="black"/>
              </a:solidFill>
            </a:endParaRPr>
          </a:p>
        </p:txBody>
      </p:sp>
    </p:spTree>
    <p:extLst>
      <p:ext uri="{BB962C8B-B14F-4D97-AF65-F5344CB8AC3E}">
        <p14:creationId xmlns:p14="http://schemas.microsoft.com/office/powerpoint/2010/main" val="32572613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8" name="TextBox 7"/>
          <p:cNvSpPr txBox="1"/>
          <p:nvPr/>
        </p:nvSpPr>
        <p:spPr>
          <a:xfrm>
            <a:off x="899318" y="2991788"/>
            <a:ext cx="10683082" cy="1323439"/>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itchFamily="18" charset="0"/>
              </a:rPr>
              <a:t>Speaking: </a:t>
            </a:r>
            <a:r>
              <a:rPr lang="en-US" sz="2000" dirty="0">
                <a:solidFill>
                  <a:prstClr val="black"/>
                </a:solidFill>
                <a:latin typeface="Times New Roman" panose="02020603050405020304" pitchFamily="18" charset="0"/>
                <a:cs typeface="Times New Roman" panose="02020603050405020304" pitchFamily="18" charset="0"/>
              </a:rPr>
              <a:t>1.1.1 </a:t>
            </a:r>
            <a:r>
              <a:rPr lang="en-US" sz="2000" dirty="0" smtClean="0">
                <a:solidFill>
                  <a:prstClr val="black"/>
                </a:solidFill>
                <a:latin typeface="Times New Roman" panose="02020603050405020304" pitchFamily="18" charset="0"/>
                <a:cs typeface="Times New Roman" panose="02020603050405020304" pitchFamily="18" charset="0"/>
              </a:rPr>
              <a:t>say words, phrases and sentences </a:t>
            </a:r>
            <a:r>
              <a:rPr lang="en-US" sz="2000" dirty="0">
                <a:solidFill>
                  <a:prstClr val="black"/>
                </a:solidFill>
                <a:latin typeface="Times New Roman" panose="02020603050405020304" pitchFamily="18" charset="0"/>
                <a:cs typeface="Times New Roman" panose="02020603050405020304" pitchFamily="18" charset="0"/>
              </a:rPr>
              <a:t>with proper sounds and stress.</a:t>
            </a:r>
          </a:p>
          <a:p>
            <a:r>
              <a:rPr lang="en-US" sz="2000" dirty="0">
                <a:solidFill>
                  <a:prstClr val="black"/>
                </a:solidFill>
                <a:latin typeface="Times New Roman" panose="02020603050405020304" pitchFamily="18" charset="0"/>
                <a:cs typeface="Times New Roman" panose="02020603050405020304" pitchFamily="18" charset="0"/>
              </a:rPr>
              <a:t>                1.1.2 say </a:t>
            </a:r>
            <a:r>
              <a:rPr lang="en-US" sz="2000" dirty="0" smtClean="0">
                <a:solidFill>
                  <a:prstClr val="black"/>
                </a:solidFill>
                <a:latin typeface="Times New Roman" panose="02020603050405020304" pitchFamily="18" charset="0"/>
                <a:cs typeface="Times New Roman" panose="02020603050405020304" pitchFamily="18" charset="0"/>
              </a:rPr>
              <a:t>sentences with proper intonation.</a:t>
            </a:r>
            <a:endParaRPr lang="en-US" sz="2000" dirty="0">
              <a:solidFill>
                <a:prstClr val="black"/>
              </a:solidFill>
              <a:latin typeface="Times New Roman" panose="02020603050405020304" pitchFamily="18" charset="0"/>
              <a:cs typeface="Times New Roman" panose="02020603050405020304" pitchFamily="18" charset="0"/>
            </a:endParaRPr>
          </a:p>
          <a:p>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6.1.2 </a:t>
            </a:r>
            <a:r>
              <a:rPr lang="en-US" sz="2000" dirty="0">
                <a:solidFill>
                  <a:prstClr val="black"/>
                </a:solidFill>
                <a:latin typeface="Times New Roman" panose="02020603050405020304" pitchFamily="18" charset="0"/>
                <a:cs typeface="Times New Roman" panose="02020603050405020304" pitchFamily="18" charset="0"/>
              </a:rPr>
              <a:t>say </a:t>
            </a:r>
            <a:r>
              <a:rPr lang="en-US" sz="2000" dirty="0" smtClean="0">
                <a:solidFill>
                  <a:prstClr val="black"/>
                </a:solidFill>
                <a:latin typeface="Times New Roman" panose="02020603050405020304" pitchFamily="18" charset="0"/>
                <a:cs typeface="Times New Roman" panose="02020603050405020304" pitchFamily="18" charset="0"/>
              </a:rPr>
              <a:t>what others are doing.</a:t>
            </a:r>
            <a:endParaRPr lang="en-US" sz="2000" dirty="0">
              <a:solidFill>
                <a:prstClr val="black"/>
              </a:solidFill>
              <a:latin typeface="Times New Roman" panose="02020603050405020304" pitchFamily="18" charset="0"/>
              <a:cs typeface="Times New Roman" panose="02020603050405020304" pitchFamily="18" charset="0"/>
            </a:endParaRPr>
          </a:p>
          <a:p>
            <a:r>
              <a:rPr lang="en-US" sz="2000" dirty="0">
                <a:solidFill>
                  <a:prstClr val="black"/>
                </a:solidFill>
                <a:latin typeface="Times New Roman" panose="02020603050405020304" pitchFamily="18" charset="0"/>
                <a:cs typeface="Times New Roman" panose="02020603050405020304" pitchFamily="18" charset="0"/>
              </a:rPr>
              <a:t>                6</a:t>
            </a:r>
            <a:r>
              <a:rPr lang="en-US" sz="2000" dirty="0" smtClean="0">
                <a:solidFill>
                  <a:prstClr val="black"/>
                </a:solidFill>
                <a:latin typeface="Times New Roman" panose="02020603050405020304" pitchFamily="18" charset="0"/>
                <a:cs typeface="Times New Roman" panose="02020603050405020304" pitchFamily="18" charset="0"/>
              </a:rPr>
              <a:t>.2.1 talk about people, objects, events etc. </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75518" y="2227668"/>
            <a:ext cx="10759282" cy="707886"/>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itchFamily="18" charset="0"/>
              </a:rPr>
              <a:t>Listening: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1.3.1 recognize which words in a sentence are stressed. </a:t>
            </a:r>
            <a:endParaRPr lang="en-US" sz="2000" dirty="0">
              <a:solidFill>
                <a:prstClr val="black"/>
              </a:solidFill>
              <a:latin typeface="Times New Roman" panose="02020603050405020304" pitchFamily="18" charset="0"/>
              <a:cs typeface="Times New Roman" panose="02020603050405020304" pitchFamily="18" charset="0"/>
            </a:endParaRPr>
          </a:p>
          <a:p>
            <a:r>
              <a:rPr lang="en-US" sz="2000" dirty="0">
                <a:solidFill>
                  <a:prstClr val="black"/>
                </a:solidFill>
                <a:latin typeface="Times New Roman" panose="02020603050405020304" pitchFamily="18" charset="0"/>
                <a:cs typeface="Times New Roman" panose="02020603050405020304" pitchFamily="18" charset="0"/>
              </a:rPr>
              <a:t>                 4.2.1 </a:t>
            </a:r>
            <a:r>
              <a:rPr lang="en-US" sz="2000" dirty="0" smtClean="0">
                <a:solidFill>
                  <a:prstClr val="black"/>
                </a:solidFill>
                <a:latin typeface="Times New Roman" panose="02020603050405020304" pitchFamily="18" charset="0"/>
                <a:cs typeface="Times New Roman" panose="02020603050405020304" pitchFamily="18" charset="0"/>
              </a:rPr>
              <a:t>understand and enjoy </a:t>
            </a:r>
            <a:r>
              <a:rPr lang="en-US" sz="2000" dirty="0">
                <a:solidFill>
                  <a:prstClr val="black"/>
                </a:solidFill>
                <a:latin typeface="Times New Roman" panose="02020603050405020304" pitchFamily="18" charset="0"/>
                <a:cs typeface="Times New Roman" panose="02020603050405020304" pitchFamily="18" charset="0"/>
              </a:rPr>
              <a:t>simple </a:t>
            </a:r>
            <a:r>
              <a:rPr lang="en-US" sz="2000" dirty="0" smtClean="0">
                <a:solidFill>
                  <a:prstClr val="black"/>
                </a:solidFill>
                <a:latin typeface="Times New Roman" panose="02020603050405020304" pitchFamily="18" charset="0"/>
                <a:cs typeface="Times New Roman" panose="02020603050405020304" pitchFamily="18" charset="0"/>
              </a:rPr>
              <a:t>stories.</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75518" y="4800601"/>
            <a:ext cx="10835482" cy="1323439"/>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itchFamily="18" charset="0"/>
              </a:rPr>
              <a:t>Reading: </a:t>
            </a:r>
            <a:r>
              <a:rPr lang="en-US" sz="2000" dirty="0" smtClean="0">
                <a:solidFill>
                  <a:prstClr val="black"/>
                </a:solidFill>
                <a:latin typeface="Times New Roman" panose="02020603050405020304" pitchFamily="18" charset="0"/>
                <a:cs typeface="Times New Roman" panose="02020603050405020304" pitchFamily="18" charset="0"/>
              </a:rPr>
              <a:t>1.5.1 read words, phrases and sentences in the text with proper pronunciation, stress and intonation.</a:t>
            </a:r>
            <a:endParaRPr lang="en-US" sz="2000" dirty="0">
              <a:solidFill>
                <a:prstClr val="black"/>
              </a:solidFill>
              <a:latin typeface="Times New Roman" panose="02020603050405020304" pitchFamily="18" charset="0"/>
              <a:cs typeface="Times New Roman" panose="02020603050405020304" pitchFamily="18" charset="0"/>
            </a:endParaRPr>
          </a:p>
          <a:p>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1.7.1 </a:t>
            </a:r>
            <a:r>
              <a:rPr lang="en-US" sz="2000" dirty="0">
                <a:solidFill>
                  <a:prstClr val="black"/>
                </a:solidFill>
                <a:latin typeface="Times New Roman" panose="02020603050405020304" pitchFamily="18" charset="0"/>
                <a:cs typeface="Times New Roman" panose="02020603050405020304" pitchFamily="18" charset="0"/>
              </a:rPr>
              <a:t>read </a:t>
            </a:r>
            <a:r>
              <a:rPr lang="en-US" sz="2000" dirty="0" smtClean="0">
                <a:solidFill>
                  <a:prstClr val="black"/>
                </a:solidFill>
                <a:latin typeface="Times New Roman" panose="02020603050405020304" pitchFamily="18" charset="0"/>
                <a:cs typeface="Times New Roman" panose="02020603050405020304" pitchFamily="18" charset="0"/>
              </a:rPr>
              <a:t>paragraphs, dialogues, stories, letters and other text.</a:t>
            </a:r>
            <a:endParaRPr lang="en-US" sz="2000" dirty="0">
              <a:solidFill>
                <a:prstClr val="black"/>
              </a:solidFill>
              <a:latin typeface="Times New Roman" panose="02020603050405020304" pitchFamily="18" charset="0"/>
              <a:cs typeface="Times New Roman" panose="02020603050405020304" pitchFamily="18" charset="0"/>
            </a:endParaRPr>
          </a:p>
          <a:p>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7.1.1 recognize punctuation marks </a:t>
            </a:r>
            <a:r>
              <a:rPr lang="en-US" sz="2000" dirty="0">
                <a:solidFill>
                  <a:prstClr val="black"/>
                </a:solidFill>
                <a:latin typeface="Times New Roman" panose="02020603050405020304" pitchFamily="18" charset="0"/>
                <a:cs typeface="Times New Roman" panose="02020603050405020304" pitchFamily="18" charset="0"/>
              </a:rPr>
              <a:t>and </a:t>
            </a:r>
            <a:r>
              <a:rPr lang="en-US" sz="2000" dirty="0" smtClean="0">
                <a:solidFill>
                  <a:prstClr val="black"/>
                </a:solidFill>
                <a:latin typeface="Times New Roman" panose="02020603050405020304" pitchFamily="18" charset="0"/>
                <a:cs typeface="Times New Roman" panose="02020603050405020304" pitchFamily="18" charset="0"/>
              </a:rPr>
              <a:t>read accordingly.</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11" name="Flowchart: Alternate Process 10"/>
          <p:cNvSpPr/>
          <p:nvPr/>
        </p:nvSpPr>
        <p:spPr>
          <a:xfrm>
            <a:off x="2876629" y="335073"/>
            <a:ext cx="7033260" cy="762000"/>
          </a:xfrm>
          <a:prstGeom prst="flowChartAlternateProcess">
            <a:avLst/>
          </a:prstGeom>
          <a:gradFill rotWithShape="1">
            <a:gsLst>
              <a:gs pos="0">
                <a:schemeClr val="accent6">
                  <a:lumMod val="20000"/>
                  <a:lumOff val="80000"/>
                </a:schemeClr>
              </a:gs>
              <a:gs pos="100000">
                <a:srgbClr val="8064A2">
                  <a:tint val="37000"/>
                  <a:satMod val="300000"/>
                </a:srgbClr>
              </a:gs>
              <a:gs pos="100000">
                <a:srgbClr val="8064A2">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a:ln w="0"/>
                <a:solidFill>
                  <a:prstClr val="black"/>
                </a:solidFill>
                <a:effectLst>
                  <a:outerShdw blurRad="38100" dist="19050" dir="2700000" algn="tl" rotWithShape="0">
                    <a:prstClr val="black">
                      <a:alpha val="40000"/>
                    </a:prstClr>
                  </a:outerShdw>
                </a:effectLst>
              </a:rPr>
              <a:t>LEARNING OUTCOMES  </a:t>
            </a:r>
          </a:p>
        </p:txBody>
      </p:sp>
      <p:sp>
        <p:nvSpPr>
          <p:cNvPr id="13" name="TextBox 12"/>
          <p:cNvSpPr txBox="1"/>
          <p:nvPr/>
        </p:nvSpPr>
        <p:spPr>
          <a:xfrm>
            <a:off x="1554162" y="1246749"/>
            <a:ext cx="10104438" cy="584775"/>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By the end of the lesson the students will be able to :</a:t>
            </a:r>
          </a:p>
        </p:txBody>
      </p:sp>
    </p:spTree>
    <p:extLst>
      <p:ext uri="{BB962C8B-B14F-4D97-AF65-F5344CB8AC3E}">
        <p14:creationId xmlns:p14="http://schemas.microsoft.com/office/powerpoint/2010/main" val="1206277170"/>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776938" y="1439313"/>
            <a:ext cx="8229600" cy="3785652"/>
          </a:xfrm>
          <a:prstGeom prst="rect">
            <a:avLst/>
          </a:prstGeom>
          <a:solidFill>
            <a:srgbClr val="F3CDF0"/>
          </a:solidFill>
          <a:ln w="57150">
            <a:solidFill>
              <a:sysClr val="windowText" lastClr="000000"/>
            </a:solidFill>
          </a:ln>
        </p:spPr>
        <p:txBody>
          <a:bodyPr wrap="square" rtlCol="0">
            <a:spAutoFit/>
          </a:bodyPr>
          <a:lstStyle/>
          <a:p>
            <a:pPr algn="ctr"/>
            <a:r>
              <a:rPr lang="en-US" sz="4800" kern="0" dirty="0" smtClean="0">
                <a:solidFill>
                  <a:prstClr val="black"/>
                </a:solidFill>
                <a:latin typeface="Calibri"/>
              </a:rPr>
              <a:t>Teaching aids :</a:t>
            </a:r>
          </a:p>
          <a:p>
            <a:pPr marL="1200150" lvl="2" indent="-285750" algn="just">
              <a:buFont typeface="Wingdings" panose="05000000000000000000" pitchFamily="2" charset="2"/>
              <a:buChar char="ü"/>
            </a:pPr>
            <a:r>
              <a:rPr lang="en-US" sz="4800" kern="0" dirty="0" smtClean="0">
                <a:solidFill>
                  <a:prstClr val="black"/>
                </a:solidFill>
                <a:latin typeface="Calibri"/>
              </a:rPr>
              <a:t> Pictures of seed, tub, sun, plant,</a:t>
            </a:r>
          </a:p>
          <a:p>
            <a:pPr marL="1200150" lvl="2" indent="-285750" algn="just">
              <a:buFont typeface="Wingdings" panose="05000000000000000000" pitchFamily="2" charset="2"/>
              <a:buChar char="ü"/>
            </a:pPr>
            <a:r>
              <a:rPr lang="en-US" sz="4800" kern="0" dirty="0" smtClean="0">
                <a:solidFill>
                  <a:prstClr val="black"/>
                </a:solidFill>
                <a:latin typeface="Calibri"/>
              </a:rPr>
              <a:t>Poster paper</a:t>
            </a:r>
          </a:p>
          <a:p>
            <a:pPr marL="1200150" lvl="2" indent="-285750" algn="just">
              <a:buFont typeface="Wingdings" panose="05000000000000000000" pitchFamily="2" charset="2"/>
              <a:buChar char="ü"/>
            </a:pPr>
            <a:r>
              <a:rPr lang="en-US" sz="4800" kern="0" dirty="0" smtClean="0">
                <a:solidFill>
                  <a:prstClr val="black"/>
                </a:solidFill>
                <a:latin typeface="Calibri"/>
              </a:rPr>
              <a:t> Slide</a:t>
            </a:r>
          </a:p>
        </p:txBody>
      </p:sp>
    </p:spTree>
    <p:extLst>
      <p:ext uri="{BB962C8B-B14F-4D97-AF65-F5344CB8AC3E}">
        <p14:creationId xmlns:p14="http://schemas.microsoft.com/office/powerpoint/2010/main" val="646984672"/>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0" y="1323833"/>
            <a:ext cx="5459104" cy="5158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07224" y="232012"/>
            <a:ext cx="5445456"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Look at the pictures.</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438" y="1323832"/>
            <a:ext cx="5048955" cy="5158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207224" y="232012"/>
            <a:ext cx="5445456"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Do you know them?</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2279176" y="3903258"/>
            <a:ext cx="2251881" cy="1015663"/>
          </a:xfrm>
          <a:prstGeom prst="rect">
            <a:avLst/>
          </a:prstGeom>
          <a:noFill/>
        </p:spPr>
        <p:txBody>
          <a:bodyPr wrap="square" rtlCol="0">
            <a:spAutoFit/>
          </a:bodyPr>
          <a:lstStyle/>
          <a:p>
            <a:r>
              <a:rPr lang="en-US" sz="6000" dirty="0" smtClean="0">
                <a:latin typeface="NikoshBAN" panose="02000000000000000000" pitchFamily="2" charset="0"/>
                <a:cs typeface="NikoshBAN" panose="02000000000000000000" pitchFamily="2" charset="0"/>
              </a:rPr>
              <a:t>Hare</a:t>
            </a:r>
            <a:endParaRPr lang="en-US" sz="6000" dirty="0">
              <a:latin typeface="NikoshBAN" panose="02000000000000000000" pitchFamily="2" charset="0"/>
              <a:cs typeface="NikoshBAN" panose="02000000000000000000" pitchFamily="2" charset="0"/>
            </a:endParaRPr>
          </a:p>
        </p:txBody>
      </p:sp>
      <p:sp>
        <p:nvSpPr>
          <p:cNvPr id="9" name="TextBox 8"/>
          <p:cNvSpPr txBox="1"/>
          <p:nvPr/>
        </p:nvSpPr>
        <p:spPr>
          <a:xfrm>
            <a:off x="7485796" y="5324899"/>
            <a:ext cx="3664425" cy="1015663"/>
          </a:xfrm>
          <a:prstGeom prst="rect">
            <a:avLst/>
          </a:prstGeom>
          <a:noFill/>
        </p:spPr>
        <p:txBody>
          <a:bodyPr wrap="square" rtlCol="0">
            <a:spAutoFit/>
          </a:bodyPr>
          <a:lstStyle/>
          <a:p>
            <a:r>
              <a:rPr lang="en-US" sz="6000" dirty="0" smtClean="0">
                <a:latin typeface="NikoshBAN" panose="02000000000000000000" pitchFamily="2" charset="0"/>
                <a:cs typeface="NikoshBAN" panose="02000000000000000000" pitchFamily="2" charset="0"/>
              </a:rPr>
              <a:t>Tortoise</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1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Our today’s lesson is</a:t>
            </a:r>
            <a:endParaRPr lang="en-US" sz="4400" b="1" dirty="0"/>
          </a:p>
        </p:txBody>
      </p:sp>
      <p:sp>
        <p:nvSpPr>
          <p:cNvPr id="4" name="TextBox 3"/>
          <p:cNvSpPr txBox="1"/>
          <p:nvPr/>
        </p:nvSpPr>
        <p:spPr>
          <a:xfrm>
            <a:off x="0" y="1914584"/>
            <a:ext cx="11955439" cy="1107996"/>
          </a:xfrm>
          <a:prstGeom prst="rect">
            <a:avLst/>
          </a:prstGeom>
          <a:noFill/>
        </p:spPr>
        <p:txBody>
          <a:bodyPr wrap="square" rtlCol="0">
            <a:spAutoFit/>
          </a:bodyPr>
          <a:lstStyle/>
          <a:p>
            <a:pPr algn="ctr"/>
            <a:r>
              <a:rPr lang="en-US" sz="6600" b="1" dirty="0" smtClean="0">
                <a:solidFill>
                  <a:prstClr val="black"/>
                </a:solidFill>
              </a:rPr>
              <a:t>Story: The hare and the tortoise</a:t>
            </a:r>
            <a:endParaRPr lang="en-US" sz="6600" b="1" dirty="0">
              <a:solidFill>
                <a:prstClr val="black"/>
              </a:solidFill>
            </a:endParaRPr>
          </a:p>
        </p:txBody>
      </p:sp>
      <p:cxnSp>
        <p:nvCxnSpPr>
          <p:cNvPr id="5" name="Straight Connector 4"/>
          <p:cNvCxnSpPr/>
          <p:nvPr/>
        </p:nvCxnSpPr>
        <p:spPr>
          <a:xfrm>
            <a:off x="477672" y="3246476"/>
            <a:ext cx="11081982" cy="0"/>
          </a:xfrm>
          <a:prstGeom prst="line">
            <a:avLst/>
          </a:prstGeom>
          <a:ln w="5715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408058" y="3985146"/>
            <a:ext cx="5375884" cy="2123658"/>
          </a:xfrm>
          <a:prstGeom prst="rect">
            <a:avLst/>
          </a:prstGeom>
          <a:noFill/>
          <a:ln>
            <a:solidFill>
              <a:schemeClr val="tx1"/>
            </a:solidFill>
          </a:ln>
        </p:spPr>
        <p:txBody>
          <a:bodyPr wrap="square" rtlCol="0">
            <a:spAutoFit/>
          </a:bodyPr>
          <a:lstStyle/>
          <a:p>
            <a:pPr algn="ctr"/>
            <a:r>
              <a:rPr lang="en-US" sz="4400" dirty="0">
                <a:solidFill>
                  <a:prstClr val="black"/>
                </a:solidFill>
              </a:rPr>
              <a:t>Unit: </a:t>
            </a:r>
            <a:r>
              <a:rPr lang="en-US" sz="4400" dirty="0" smtClean="0">
                <a:solidFill>
                  <a:prstClr val="black"/>
                </a:solidFill>
              </a:rPr>
              <a:t>14, </a:t>
            </a:r>
            <a:r>
              <a:rPr lang="en-US" sz="4400" dirty="0">
                <a:solidFill>
                  <a:prstClr val="black"/>
                </a:solidFill>
              </a:rPr>
              <a:t>Lesson: </a:t>
            </a:r>
            <a:r>
              <a:rPr lang="en-US" sz="4400" dirty="0" smtClean="0">
                <a:solidFill>
                  <a:prstClr val="black"/>
                </a:solidFill>
              </a:rPr>
              <a:t>1,</a:t>
            </a:r>
            <a:r>
              <a:rPr lang="en-US" sz="4400" dirty="0">
                <a:solidFill>
                  <a:prstClr val="black"/>
                </a:solidFill>
              </a:rPr>
              <a:t/>
            </a:r>
            <a:br>
              <a:rPr lang="en-US" sz="4400" dirty="0">
                <a:solidFill>
                  <a:prstClr val="black"/>
                </a:solidFill>
              </a:rPr>
            </a:br>
            <a:r>
              <a:rPr lang="en-US" sz="4400" dirty="0">
                <a:solidFill>
                  <a:prstClr val="black"/>
                </a:solidFill>
              </a:rPr>
              <a:t>Activity </a:t>
            </a:r>
            <a:r>
              <a:rPr lang="en-US" sz="4400" dirty="0" smtClean="0">
                <a:solidFill>
                  <a:prstClr val="black"/>
                </a:solidFill>
              </a:rPr>
              <a:t>A,B,C,E,F&amp;G; </a:t>
            </a:r>
          </a:p>
          <a:p>
            <a:pPr algn="ctr"/>
            <a:r>
              <a:rPr lang="en-US" sz="4400" dirty="0" smtClean="0">
                <a:solidFill>
                  <a:prstClr val="black"/>
                </a:solidFill>
              </a:rPr>
              <a:t>Page</a:t>
            </a:r>
            <a:r>
              <a:rPr lang="en-US" sz="4400" dirty="0">
                <a:solidFill>
                  <a:prstClr val="black"/>
                </a:solidFill>
              </a:rPr>
              <a:t>: </a:t>
            </a:r>
            <a:r>
              <a:rPr lang="en-US" sz="4400" dirty="0" smtClean="0">
                <a:solidFill>
                  <a:prstClr val="black"/>
                </a:solidFill>
              </a:rPr>
              <a:t>55</a:t>
            </a:r>
            <a:endParaRPr lang="en-US" sz="4400" dirty="0">
              <a:solidFill>
                <a:prstClr val="black"/>
              </a:solidFill>
            </a:endParaRPr>
          </a:p>
        </p:txBody>
      </p:sp>
    </p:spTree>
    <p:extLst>
      <p:ext uri="{BB962C8B-B14F-4D97-AF65-F5344CB8AC3E}">
        <p14:creationId xmlns:p14="http://schemas.microsoft.com/office/powerpoint/2010/main" val="12680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50000"/>
                                  </p:iterate>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04463" y="382793"/>
            <a:ext cx="3108960" cy="707886"/>
          </a:xfrm>
          <a:prstGeom prst="rect">
            <a:avLst/>
          </a:prstGeom>
          <a:noFill/>
          <a:ln>
            <a:solidFill>
              <a:schemeClr val="tx1"/>
            </a:solidFill>
          </a:ln>
        </p:spPr>
        <p:txBody>
          <a:bodyPr wrap="square" rtlCol="0">
            <a:spAutoFit/>
          </a:bodyPr>
          <a:lstStyle/>
          <a:p>
            <a:r>
              <a:rPr lang="en-US" sz="4000" dirty="0" smtClean="0">
                <a:latin typeface="Algerian" panose="04020705040A02060702" pitchFamily="82" charset="0"/>
              </a:rPr>
              <a:t>New Words</a:t>
            </a:r>
            <a:endParaRPr lang="en-US" sz="4000" dirty="0">
              <a:latin typeface="Algerian" panose="04020705040A02060702" pitchFamily="82" charset="0"/>
            </a:endParaRPr>
          </a:p>
        </p:txBody>
      </p:sp>
      <p:sp>
        <p:nvSpPr>
          <p:cNvPr id="3" name="TextBox 2"/>
          <p:cNvSpPr txBox="1"/>
          <p:nvPr/>
        </p:nvSpPr>
        <p:spPr>
          <a:xfrm>
            <a:off x="982636" y="1742448"/>
            <a:ext cx="4271751" cy="1015663"/>
          </a:xfrm>
          <a:prstGeom prst="rect">
            <a:avLst/>
          </a:prstGeom>
          <a:noFill/>
        </p:spPr>
        <p:txBody>
          <a:bodyPr wrap="square" rtlCol="0">
            <a:spAutoFit/>
          </a:bodyPr>
          <a:lstStyle/>
          <a:p>
            <a:r>
              <a:rPr lang="en-US" sz="6000" b="1" dirty="0" smtClean="0"/>
              <a:t>Asleep</a:t>
            </a:r>
            <a:r>
              <a:rPr lang="bn-IN" sz="6000" b="1" dirty="0" smtClean="0"/>
              <a:t> (</a:t>
            </a:r>
            <a:r>
              <a:rPr lang="en-US" sz="6000" b="1" dirty="0" smtClean="0"/>
              <a:t>adj)</a:t>
            </a:r>
            <a:endParaRPr lang="en-US" sz="6000" b="1" dirty="0"/>
          </a:p>
        </p:txBody>
      </p:sp>
      <p:sp>
        <p:nvSpPr>
          <p:cNvPr id="5" name="TextBox 4"/>
          <p:cNvSpPr txBox="1"/>
          <p:nvPr/>
        </p:nvSpPr>
        <p:spPr>
          <a:xfrm>
            <a:off x="982636" y="4252456"/>
            <a:ext cx="7683691" cy="1015663"/>
          </a:xfrm>
          <a:prstGeom prst="rect">
            <a:avLst/>
          </a:prstGeom>
          <a:noFill/>
        </p:spPr>
        <p:txBody>
          <a:bodyPr wrap="square" rtlCol="0">
            <a:spAutoFit/>
          </a:bodyPr>
          <a:lstStyle/>
          <a:p>
            <a:r>
              <a:rPr lang="en-US" sz="6000" b="1" dirty="0" smtClean="0">
                <a:solidFill>
                  <a:srgbClr val="FF0000"/>
                </a:solidFill>
              </a:rPr>
              <a:t>Asleep</a:t>
            </a:r>
            <a:r>
              <a:rPr lang="en-US" sz="6000" b="1" dirty="0" smtClean="0"/>
              <a:t> – </a:t>
            </a:r>
            <a:r>
              <a:rPr lang="bn-IN" sz="6000" b="1" dirty="0" smtClean="0">
                <a:solidFill>
                  <a:srgbClr val="009900"/>
                </a:solidFill>
              </a:rPr>
              <a:t>ঘুমন্ত/ নিদ্রিত</a:t>
            </a:r>
            <a:endParaRPr lang="en-US" sz="6000" b="1" dirty="0">
              <a:solidFill>
                <a:srgbClr val="009900"/>
              </a:solidFill>
            </a:endParaRPr>
          </a:p>
        </p:txBody>
      </p:sp>
      <p:sp>
        <p:nvSpPr>
          <p:cNvPr id="6" name="TextBox 5"/>
          <p:cNvSpPr txBox="1"/>
          <p:nvPr/>
        </p:nvSpPr>
        <p:spPr>
          <a:xfrm>
            <a:off x="982637" y="2997452"/>
            <a:ext cx="2770497" cy="1015663"/>
          </a:xfrm>
          <a:prstGeom prst="rect">
            <a:avLst/>
          </a:prstGeom>
          <a:noFill/>
        </p:spPr>
        <p:txBody>
          <a:bodyPr wrap="square" rtlCol="0">
            <a:spAutoFit/>
          </a:bodyPr>
          <a:lstStyle/>
          <a:p>
            <a:r>
              <a:rPr lang="en-US" sz="6000" b="1" dirty="0" smtClean="0">
                <a:solidFill>
                  <a:srgbClr val="002060"/>
                </a:solidFill>
              </a:rPr>
              <a:t>Asleep</a:t>
            </a:r>
            <a:endParaRPr lang="en-US" sz="6000" b="1" dirty="0">
              <a:solidFill>
                <a:srgbClr val="002060"/>
              </a:solidFill>
            </a:endParaRPr>
          </a:p>
        </p:txBody>
      </p:sp>
    </p:spTree>
    <p:extLst>
      <p:ext uri="{BB962C8B-B14F-4D97-AF65-F5344CB8AC3E}">
        <p14:creationId xmlns:p14="http://schemas.microsoft.com/office/powerpoint/2010/main" val="10936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99CC"/>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4" name="TextBox 3"/>
          <p:cNvSpPr txBox="1"/>
          <p:nvPr/>
        </p:nvSpPr>
        <p:spPr>
          <a:xfrm>
            <a:off x="4004463" y="382793"/>
            <a:ext cx="3108960" cy="707886"/>
          </a:xfrm>
          <a:prstGeom prst="rect">
            <a:avLst/>
          </a:prstGeom>
          <a:noFill/>
          <a:ln>
            <a:solidFill>
              <a:schemeClr val="tx1"/>
            </a:solidFill>
          </a:ln>
        </p:spPr>
        <p:txBody>
          <a:bodyPr wrap="square" rtlCol="0">
            <a:spAutoFit/>
          </a:bodyPr>
          <a:lstStyle/>
          <a:p>
            <a:r>
              <a:rPr lang="en-US" sz="4000" dirty="0" smtClean="0">
                <a:latin typeface="Algerian" panose="04020705040A02060702" pitchFamily="82" charset="0"/>
              </a:rPr>
              <a:t>New Words</a:t>
            </a:r>
            <a:endParaRPr lang="en-US" sz="4000" dirty="0">
              <a:latin typeface="Algerian" panose="04020705040A02060702" pitchFamily="82" charset="0"/>
            </a:endParaRPr>
          </a:p>
        </p:txBody>
      </p:sp>
      <p:sp>
        <p:nvSpPr>
          <p:cNvPr id="3" name="TextBox 2"/>
          <p:cNvSpPr txBox="1"/>
          <p:nvPr/>
        </p:nvSpPr>
        <p:spPr>
          <a:xfrm>
            <a:off x="982637" y="1742448"/>
            <a:ext cx="5595584" cy="1015663"/>
          </a:xfrm>
          <a:prstGeom prst="rect">
            <a:avLst/>
          </a:prstGeom>
          <a:noFill/>
        </p:spPr>
        <p:txBody>
          <a:bodyPr wrap="square" rtlCol="0">
            <a:spAutoFit/>
          </a:bodyPr>
          <a:lstStyle/>
          <a:p>
            <a:r>
              <a:rPr lang="en-US" sz="6000" b="1" dirty="0" smtClean="0"/>
              <a:t>Competition (n)</a:t>
            </a:r>
            <a:endParaRPr lang="en-US" sz="6000" b="1" dirty="0"/>
          </a:p>
        </p:txBody>
      </p:sp>
      <p:sp>
        <p:nvSpPr>
          <p:cNvPr id="5" name="TextBox 4"/>
          <p:cNvSpPr txBox="1"/>
          <p:nvPr/>
        </p:nvSpPr>
        <p:spPr>
          <a:xfrm>
            <a:off x="982636" y="4252456"/>
            <a:ext cx="9962868" cy="1015663"/>
          </a:xfrm>
          <a:prstGeom prst="rect">
            <a:avLst/>
          </a:prstGeom>
          <a:noFill/>
        </p:spPr>
        <p:txBody>
          <a:bodyPr wrap="square" rtlCol="0">
            <a:spAutoFit/>
          </a:bodyPr>
          <a:lstStyle/>
          <a:p>
            <a:r>
              <a:rPr lang="en-US" sz="6000" b="1" dirty="0" smtClean="0">
                <a:solidFill>
                  <a:srgbClr val="FF0000"/>
                </a:solidFill>
              </a:rPr>
              <a:t>Competition</a:t>
            </a:r>
            <a:r>
              <a:rPr lang="en-US" sz="6000" b="1" dirty="0" smtClean="0"/>
              <a:t> – </a:t>
            </a:r>
            <a:r>
              <a:rPr lang="bn-IN" sz="6000" b="1" dirty="0" smtClean="0">
                <a:solidFill>
                  <a:srgbClr val="009900"/>
                </a:solidFill>
              </a:rPr>
              <a:t>প্রতিযোগিতা</a:t>
            </a:r>
            <a:endParaRPr lang="en-US" sz="6000" b="1" dirty="0">
              <a:solidFill>
                <a:srgbClr val="009900"/>
              </a:solidFill>
            </a:endParaRPr>
          </a:p>
        </p:txBody>
      </p:sp>
      <p:sp>
        <p:nvSpPr>
          <p:cNvPr id="6" name="TextBox 5"/>
          <p:cNvSpPr txBox="1"/>
          <p:nvPr/>
        </p:nvSpPr>
        <p:spPr>
          <a:xfrm>
            <a:off x="982637" y="2997452"/>
            <a:ext cx="4285399" cy="1015663"/>
          </a:xfrm>
          <a:prstGeom prst="rect">
            <a:avLst/>
          </a:prstGeom>
          <a:noFill/>
        </p:spPr>
        <p:txBody>
          <a:bodyPr wrap="square" rtlCol="0">
            <a:spAutoFit/>
          </a:bodyPr>
          <a:lstStyle/>
          <a:p>
            <a:r>
              <a:rPr lang="en-US" sz="6000" b="1" dirty="0" smtClean="0">
                <a:solidFill>
                  <a:srgbClr val="002060"/>
                </a:solidFill>
              </a:rPr>
              <a:t>Competition</a:t>
            </a:r>
            <a:endParaRPr lang="en-US" sz="6000" b="1" dirty="0">
              <a:solidFill>
                <a:srgbClr val="002060"/>
              </a:solidFill>
            </a:endParaRPr>
          </a:p>
        </p:txBody>
      </p:sp>
    </p:spTree>
    <p:extLst>
      <p:ext uri="{BB962C8B-B14F-4D97-AF65-F5344CB8AC3E}">
        <p14:creationId xmlns:p14="http://schemas.microsoft.com/office/powerpoint/2010/main" val="3259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1228</Words>
  <Application>Microsoft Office PowerPoint</Application>
  <PresentationFormat>Widescreen</PresentationFormat>
  <Paragraphs>149</Paragraphs>
  <Slides>27</Slides>
  <Notes>0</Notes>
  <HiddenSlides>0</HiddenSlides>
  <MMClips>2</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27</vt:i4>
      </vt:variant>
    </vt:vector>
  </HeadingPairs>
  <TitlesOfParts>
    <vt:vector size="42" baseType="lpstr">
      <vt:lpstr>Algerian</vt:lpstr>
      <vt:lpstr>Arial</vt:lpstr>
      <vt:lpstr>Baskerville Old Face</vt:lpstr>
      <vt:lpstr>Calibri</vt:lpstr>
      <vt:lpstr>Calibri Light</vt:lpstr>
      <vt:lpstr>NikoshBAN</vt:lpstr>
      <vt:lpstr>Ravie</vt:lpstr>
      <vt:lpstr>Times New Roman</vt:lpstr>
      <vt:lpstr>Vrinda</vt:lpstr>
      <vt:lpstr>Wingdings</vt:lpstr>
      <vt:lpstr>Office Theme</vt:lpstr>
      <vt:lpstr>2_Office Theme</vt:lpstr>
      <vt:lpstr>9_Office Theme</vt:lpstr>
      <vt:lpstr>10_Office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Our today’s lesson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10</cp:revision>
  <dcterms:created xsi:type="dcterms:W3CDTF">2020-11-05T13:47:38Z</dcterms:created>
  <dcterms:modified xsi:type="dcterms:W3CDTF">2020-11-05T18:24:07Z</dcterms:modified>
</cp:coreProperties>
</file>