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3"/>
  </p:notesMasterIdLst>
  <p:sldIdLst>
    <p:sldId id="422" r:id="rId2"/>
    <p:sldId id="341" r:id="rId3"/>
    <p:sldId id="332" r:id="rId4"/>
    <p:sldId id="352" r:id="rId5"/>
    <p:sldId id="293" r:id="rId6"/>
    <p:sldId id="296" r:id="rId7"/>
    <p:sldId id="382" r:id="rId8"/>
    <p:sldId id="383" r:id="rId9"/>
    <p:sldId id="391" r:id="rId10"/>
    <p:sldId id="425" r:id="rId11"/>
    <p:sldId id="423" r:id="rId12"/>
    <p:sldId id="424" r:id="rId13"/>
    <p:sldId id="384" r:id="rId14"/>
    <p:sldId id="363" r:id="rId15"/>
    <p:sldId id="369" r:id="rId16"/>
    <p:sldId id="393" r:id="rId17"/>
    <p:sldId id="408" r:id="rId18"/>
    <p:sldId id="397" r:id="rId19"/>
    <p:sldId id="387" r:id="rId20"/>
    <p:sldId id="395" r:id="rId21"/>
    <p:sldId id="403" r:id="rId22"/>
    <p:sldId id="404" r:id="rId23"/>
    <p:sldId id="409" r:id="rId24"/>
    <p:sldId id="379" r:id="rId25"/>
    <p:sldId id="410" r:id="rId26"/>
    <p:sldId id="411" r:id="rId27"/>
    <p:sldId id="419" r:id="rId28"/>
    <p:sldId id="420" r:id="rId29"/>
    <p:sldId id="380" r:id="rId30"/>
    <p:sldId id="388" r:id="rId31"/>
    <p:sldId id="31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FFFF"/>
    <a:srgbClr val="46E010"/>
    <a:srgbClr val="CCFFFF"/>
    <a:srgbClr val="C22818"/>
    <a:srgbClr val="EF63AC"/>
    <a:srgbClr val="FFFF00"/>
    <a:srgbClr val="99CC00"/>
    <a:srgbClr val="99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86146" autoAdjust="0"/>
  </p:normalViewPr>
  <p:slideViewPr>
    <p:cSldViewPr>
      <p:cViewPr varScale="1">
        <p:scale>
          <a:sx n="62" d="100"/>
          <a:sy n="62" d="100"/>
        </p:scale>
        <p:origin x="1056" y="72"/>
      </p:cViewPr>
      <p:guideLst>
        <p:guide orient="horz" pos="2160"/>
        <p:guide pos="34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66596-E101-4B14-A027-E06DFEB2882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1CAF6F9F-5E47-42AB-8FB6-B38C36D213A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CCFE60-3F96-4C3E-8BEC-1E62CB326587}" type="parTrans" cxnId="{15B951F6-E0CD-4FA9-93E0-91647738EA7F}">
      <dgm:prSet/>
      <dgm:spPr/>
      <dgm:t>
        <a:bodyPr/>
        <a:lstStyle/>
        <a:p>
          <a:endParaRPr lang="en-US"/>
        </a:p>
      </dgm:t>
    </dgm:pt>
    <dgm:pt modelId="{9086C90F-9044-4427-A528-78DDB5246284}" type="sibTrans" cxnId="{15B951F6-E0CD-4FA9-93E0-91647738EA7F}">
      <dgm:prSet/>
      <dgm:spPr/>
      <dgm:t>
        <a:bodyPr/>
        <a:lstStyle/>
        <a:p>
          <a:endParaRPr lang="en-US"/>
        </a:p>
      </dgm:t>
    </dgm:pt>
    <dgm:pt modelId="{738BE3FD-8F05-494F-958B-898EEF3AA598}">
      <dgm:prSet phldrT="[Text]"/>
      <dgm:spPr/>
      <dgm:t>
        <a:bodyPr/>
        <a:lstStyle/>
        <a:p>
          <a:endParaRPr lang="en-US" dirty="0"/>
        </a:p>
      </dgm:t>
    </dgm:pt>
    <dgm:pt modelId="{2D341E66-BEC9-4DF1-8E37-DCE1D5DC71A9}" type="parTrans" cxnId="{1B9D377A-2A6D-449D-9B96-452657656822}">
      <dgm:prSet/>
      <dgm:spPr/>
      <dgm:t>
        <a:bodyPr/>
        <a:lstStyle/>
        <a:p>
          <a:endParaRPr lang="en-US"/>
        </a:p>
      </dgm:t>
    </dgm:pt>
    <dgm:pt modelId="{061C9B89-E6B6-4933-933B-C80DA0D1E17B}" type="sibTrans" cxnId="{1B9D377A-2A6D-449D-9B96-452657656822}">
      <dgm:prSet/>
      <dgm:spPr/>
      <dgm:t>
        <a:bodyPr/>
        <a:lstStyle/>
        <a:p>
          <a:endParaRPr lang="en-US"/>
        </a:p>
      </dgm:t>
    </dgm:pt>
    <dgm:pt modelId="{7F823917-07E9-4279-A6ED-547E10F1B3F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443DCD4-9F64-47A7-A1BD-DE6716C2512E}" type="parTrans" cxnId="{A017847B-F146-4ACF-8AC3-9297278EC0CA}">
      <dgm:prSet/>
      <dgm:spPr/>
      <dgm:t>
        <a:bodyPr/>
        <a:lstStyle/>
        <a:p>
          <a:endParaRPr lang="en-US"/>
        </a:p>
      </dgm:t>
    </dgm:pt>
    <dgm:pt modelId="{89AB2F50-AFB9-4129-B62D-F120198AB86E}" type="sibTrans" cxnId="{A017847B-F146-4ACF-8AC3-9297278EC0CA}">
      <dgm:prSet/>
      <dgm:spPr/>
      <dgm:t>
        <a:bodyPr/>
        <a:lstStyle/>
        <a:p>
          <a:endParaRPr lang="en-US"/>
        </a:p>
      </dgm:t>
    </dgm:pt>
    <dgm:pt modelId="{86D1E6A2-2CD3-4F73-8B6A-60A21B34C63A}">
      <dgm:prSet custT="1"/>
      <dgm:spPr>
        <a:solidFill>
          <a:srgbClr val="7030A0"/>
        </a:solidFill>
      </dgm:spPr>
      <dgm:t>
        <a:bodyPr/>
        <a:lstStyle/>
        <a:p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বৈদ্যুতিক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? </a:t>
          </a:r>
        </a:p>
      </dgm:t>
    </dgm:pt>
    <dgm:pt modelId="{552BFD2A-BCCE-43A5-BC53-B297C8BCB32B}" type="parTrans" cxnId="{071144CC-D4D5-4C50-825E-81FF7863CEBC}">
      <dgm:prSet/>
      <dgm:spPr/>
      <dgm:t>
        <a:bodyPr/>
        <a:lstStyle/>
        <a:p>
          <a:endParaRPr lang="en-US"/>
        </a:p>
      </dgm:t>
    </dgm:pt>
    <dgm:pt modelId="{C57A14A2-2DA2-4B49-8599-F315076AA99E}" type="sibTrans" cxnId="{071144CC-D4D5-4C50-825E-81FF7863CEBC}">
      <dgm:prSet/>
      <dgm:spPr/>
      <dgm:t>
        <a:bodyPr/>
        <a:lstStyle/>
        <a:p>
          <a:endParaRPr lang="en-US"/>
        </a:p>
      </dgm:t>
    </dgm:pt>
    <dgm:pt modelId="{E7102E23-32C2-485E-8159-BA6501DC3CA2}">
      <dgm:prSet custT="1"/>
      <dgm:spPr>
        <a:solidFill>
          <a:srgbClr val="C0000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কুলম্বের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সূত্রটি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বিবৃত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1F329-0851-4B35-BAA6-8225BC4F4EAF}" type="parTrans" cxnId="{39F36F87-65BA-4AA0-83DF-502B7338D8B8}">
      <dgm:prSet/>
      <dgm:spPr/>
      <dgm:t>
        <a:bodyPr/>
        <a:lstStyle/>
        <a:p>
          <a:endParaRPr lang="en-US"/>
        </a:p>
      </dgm:t>
    </dgm:pt>
    <dgm:pt modelId="{819A1D09-B235-4733-9797-A550791863F9}" type="sibTrans" cxnId="{39F36F87-65BA-4AA0-83DF-502B7338D8B8}">
      <dgm:prSet/>
      <dgm:spPr/>
      <dgm:t>
        <a:bodyPr/>
        <a:lstStyle/>
        <a:p>
          <a:endParaRPr lang="en-US"/>
        </a:p>
      </dgm:t>
    </dgm:pt>
    <dgm:pt modelId="{F8832B78-0A56-4801-A826-CE4917BA32A4}" type="pres">
      <dgm:prSet presAssocID="{9C466596-E101-4B14-A027-E06DFEB2882A}" presName="Name0" presStyleCnt="0">
        <dgm:presLayoutVars>
          <dgm:resizeHandles/>
        </dgm:presLayoutVars>
      </dgm:prSet>
      <dgm:spPr/>
    </dgm:pt>
    <dgm:pt modelId="{B98E5E4A-7134-4852-9353-AE0E156B08BE}" type="pres">
      <dgm:prSet presAssocID="{1CAF6F9F-5E47-42AB-8FB6-B38C36D213A6}" presName="text" presStyleLbl="node1" presStyleIdx="0" presStyleCnt="5" custScaleX="300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90833-0B6D-424A-A9B6-EA81E522024F}" type="pres">
      <dgm:prSet presAssocID="{9086C90F-9044-4427-A528-78DDB5246284}" presName="space" presStyleCnt="0"/>
      <dgm:spPr/>
    </dgm:pt>
    <dgm:pt modelId="{AE4716C3-BB46-4538-8E72-7862406AB8D1}" type="pres">
      <dgm:prSet presAssocID="{738BE3FD-8F05-494F-958B-898EEF3AA598}" presName="text" presStyleLbl="node1" presStyleIdx="1" presStyleCnt="5" custScaleX="420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27E5D-7B60-43B6-8A3F-B9D673414953}" type="pres">
      <dgm:prSet presAssocID="{061C9B89-E6B6-4933-933B-C80DA0D1E17B}" presName="space" presStyleCnt="0"/>
      <dgm:spPr/>
    </dgm:pt>
    <dgm:pt modelId="{68F14DEF-249C-4E31-A79E-D7BEB3B14B54}" type="pres">
      <dgm:prSet presAssocID="{86D1E6A2-2CD3-4F73-8B6A-60A21B34C63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CD63A-8781-4228-A685-00371F527356}" type="pres">
      <dgm:prSet presAssocID="{C57A14A2-2DA2-4B49-8599-F315076AA99E}" presName="space" presStyleCnt="0"/>
      <dgm:spPr/>
    </dgm:pt>
    <dgm:pt modelId="{B6A88AB4-CD77-45CE-99DF-EDCFFC90CB8C}" type="pres">
      <dgm:prSet presAssocID="{7F823917-07E9-4279-A6ED-547E10F1B3F4}" presName="text" presStyleLbl="node1" presStyleIdx="3" presStyleCnt="5" custScaleX="720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DAB62-DFAF-4872-B16A-9473CB9340E6}" type="pres">
      <dgm:prSet presAssocID="{89AB2F50-AFB9-4129-B62D-F120198AB86E}" presName="space" presStyleCnt="0"/>
      <dgm:spPr/>
    </dgm:pt>
    <dgm:pt modelId="{8E5FDBC5-CDF3-492A-8EC8-AD761E926293}" type="pres">
      <dgm:prSet presAssocID="{E7102E23-32C2-485E-8159-BA6501DC3CA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144CC-D4D5-4C50-825E-81FF7863CEBC}" srcId="{9C466596-E101-4B14-A027-E06DFEB2882A}" destId="{86D1E6A2-2CD3-4F73-8B6A-60A21B34C63A}" srcOrd="2" destOrd="0" parTransId="{552BFD2A-BCCE-43A5-BC53-B297C8BCB32B}" sibTransId="{C57A14A2-2DA2-4B49-8599-F315076AA99E}"/>
    <dgm:cxn modelId="{39F36F87-65BA-4AA0-83DF-502B7338D8B8}" srcId="{9C466596-E101-4B14-A027-E06DFEB2882A}" destId="{E7102E23-32C2-485E-8159-BA6501DC3CA2}" srcOrd="4" destOrd="0" parTransId="{6FC1F329-0851-4B35-BAA6-8225BC4F4EAF}" sibTransId="{819A1D09-B235-4733-9797-A550791863F9}"/>
    <dgm:cxn modelId="{02BC9769-5A71-40F7-AE8E-74D3368DCE19}" type="presOf" srcId="{7F823917-07E9-4279-A6ED-547E10F1B3F4}" destId="{B6A88AB4-CD77-45CE-99DF-EDCFFC90CB8C}" srcOrd="0" destOrd="0" presId="urn:diagrams.loki3.com/VaryingWidthList"/>
    <dgm:cxn modelId="{A017847B-F146-4ACF-8AC3-9297278EC0CA}" srcId="{9C466596-E101-4B14-A027-E06DFEB2882A}" destId="{7F823917-07E9-4279-A6ED-547E10F1B3F4}" srcOrd="3" destOrd="0" parTransId="{D443DCD4-9F64-47A7-A1BD-DE6716C2512E}" sibTransId="{89AB2F50-AFB9-4129-B62D-F120198AB86E}"/>
    <dgm:cxn modelId="{ADE3667B-EA2C-408E-B022-969250D2F61B}" type="presOf" srcId="{738BE3FD-8F05-494F-958B-898EEF3AA598}" destId="{AE4716C3-BB46-4538-8E72-7862406AB8D1}" srcOrd="0" destOrd="0" presId="urn:diagrams.loki3.com/VaryingWidthList"/>
    <dgm:cxn modelId="{53C95934-C67E-41E4-BCFD-8B713D98BFB5}" type="presOf" srcId="{86D1E6A2-2CD3-4F73-8B6A-60A21B34C63A}" destId="{68F14DEF-249C-4E31-A79E-D7BEB3B14B54}" srcOrd="0" destOrd="0" presId="urn:diagrams.loki3.com/VaryingWidthList"/>
    <dgm:cxn modelId="{B1B6C1C5-75AE-4218-A038-A2D424DF8DEA}" type="presOf" srcId="{E7102E23-32C2-485E-8159-BA6501DC3CA2}" destId="{8E5FDBC5-CDF3-492A-8EC8-AD761E926293}" srcOrd="0" destOrd="0" presId="urn:diagrams.loki3.com/VaryingWidthList"/>
    <dgm:cxn modelId="{1B9D377A-2A6D-449D-9B96-452657656822}" srcId="{9C466596-E101-4B14-A027-E06DFEB2882A}" destId="{738BE3FD-8F05-494F-958B-898EEF3AA598}" srcOrd="1" destOrd="0" parTransId="{2D341E66-BEC9-4DF1-8E37-DCE1D5DC71A9}" sibTransId="{061C9B89-E6B6-4933-933B-C80DA0D1E17B}"/>
    <dgm:cxn modelId="{6DC5A8EC-E2C3-4CBA-80E8-0DA355426160}" type="presOf" srcId="{1CAF6F9F-5E47-42AB-8FB6-B38C36D213A6}" destId="{B98E5E4A-7134-4852-9353-AE0E156B08BE}" srcOrd="0" destOrd="0" presId="urn:diagrams.loki3.com/VaryingWidthList"/>
    <dgm:cxn modelId="{15B951F6-E0CD-4FA9-93E0-91647738EA7F}" srcId="{9C466596-E101-4B14-A027-E06DFEB2882A}" destId="{1CAF6F9F-5E47-42AB-8FB6-B38C36D213A6}" srcOrd="0" destOrd="0" parTransId="{3FCCFE60-3F96-4C3E-8BEC-1E62CB326587}" sibTransId="{9086C90F-9044-4427-A528-78DDB5246284}"/>
    <dgm:cxn modelId="{E721E7D6-75D3-4ECB-9714-94113E3FF138}" type="presOf" srcId="{9C466596-E101-4B14-A027-E06DFEB2882A}" destId="{F8832B78-0A56-4801-A826-CE4917BA32A4}" srcOrd="0" destOrd="0" presId="urn:diagrams.loki3.com/VaryingWidthList"/>
    <dgm:cxn modelId="{1E55FAA4-115B-4324-A71E-735D2508B8B3}" type="presParOf" srcId="{F8832B78-0A56-4801-A826-CE4917BA32A4}" destId="{B98E5E4A-7134-4852-9353-AE0E156B08BE}" srcOrd="0" destOrd="0" presId="urn:diagrams.loki3.com/VaryingWidthList"/>
    <dgm:cxn modelId="{BC5FB819-8F35-4ABA-878B-B510B4759AB2}" type="presParOf" srcId="{F8832B78-0A56-4801-A826-CE4917BA32A4}" destId="{9F890833-0B6D-424A-A9B6-EA81E522024F}" srcOrd="1" destOrd="0" presId="urn:diagrams.loki3.com/VaryingWidthList"/>
    <dgm:cxn modelId="{AF0A6292-C90B-4306-A958-244703B7BEDC}" type="presParOf" srcId="{F8832B78-0A56-4801-A826-CE4917BA32A4}" destId="{AE4716C3-BB46-4538-8E72-7862406AB8D1}" srcOrd="2" destOrd="0" presId="urn:diagrams.loki3.com/VaryingWidthList"/>
    <dgm:cxn modelId="{3C04B3AE-CDFB-444B-B319-BB12FA33CA44}" type="presParOf" srcId="{F8832B78-0A56-4801-A826-CE4917BA32A4}" destId="{16527E5D-7B60-43B6-8A3F-B9D673414953}" srcOrd="3" destOrd="0" presId="urn:diagrams.loki3.com/VaryingWidthList"/>
    <dgm:cxn modelId="{BC810884-B067-4929-AA55-CBC4035511F1}" type="presParOf" srcId="{F8832B78-0A56-4801-A826-CE4917BA32A4}" destId="{68F14DEF-249C-4E31-A79E-D7BEB3B14B54}" srcOrd="4" destOrd="0" presId="urn:diagrams.loki3.com/VaryingWidthList"/>
    <dgm:cxn modelId="{2E6001DE-61ED-4CF3-8C0C-30E3043AE546}" type="presParOf" srcId="{F8832B78-0A56-4801-A826-CE4917BA32A4}" destId="{545CD63A-8781-4228-A685-00371F527356}" srcOrd="5" destOrd="0" presId="urn:diagrams.loki3.com/VaryingWidthList"/>
    <dgm:cxn modelId="{C42E5FF8-AF0E-416F-A520-97032F3CA306}" type="presParOf" srcId="{F8832B78-0A56-4801-A826-CE4917BA32A4}" destId="{B6A88AB4-CD77-45CE-99DF-EDCFFC90CB8C}" srcOrd="6" destOrd="0" presId="urn:diagrams.loki3.com/VaryingWidthList"/>
    <dgm:cxn modelId="{278DFBC1-467A-4387-B061-E551B01F0F6E}" type="presParOf" srcId="{F8832B78-0A56-4801-A826-CE4917BA32A4}" destId="{431DAB62-DFAF-4872-B16A-9473CB9340E6}" srcOrd="7" destOrd="0" presId="urn:diagrams.loki3.com/VaryingWidthList"/>
    <dgm:cxn modelId="{3C5C042A-7858-4E6C-BA7D-0B958E3602C5}" type="presParOf" srcId="{F8832B78-0A56-4801-A826-CE4917BA32A4}" destId="{8E5FDBC5-CDF3-492A-8EC8-AD761E926293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E5E4A-7134-4852-9353-AE0E156B08BE}">
      <dsp:nvSpPr>
        <dsp:cNvPr id="0" name=""/>
        <dsp:cNvSpPr/>
      </dsp:nvSpPr>
      <dsp:spPr>
        <a:xfrm>
          <a:off x="415210" y="3768"/>
          <a:ext cx="5265579" cy="78008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210" y="3768"/>
        <a:ext cx="5265579" cy="780089"/>
      </dsp:txXfrm>
    </dsp:sp>
    <dsp:sp modelId="{AE4716C3-BB46-4538-8E72-7862406AB8D1}">
      <dsp:nvSpPr>
        <dsp:cNvPr id="0" name=""/>
        <dsp:cNvSpPr/>
      </dsp:nvSpPr>
      <dsp:spPr>
        <a:xfrm>
          <a:off x="1535830" y="822862"/>
          <a:ext cx="3024338" cy="780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535830" y="822862"/>
        <a:ext cx="3024338" cy="780089"/>
      </dsp:txXfrm>
    </dsp:sp>
    <dsp:sp modelId="{68F14DEF-249C-4E31-A79E-D7BEB3B14B54}">
      <dsp:nvSpPr>
        <dsp:cNvPr id="0" name=""/>
        <dsp:cNvSpPr/>
      </dsp:nvSpPr>
      <dsp:spPr>
        <a:xfrm>
          <a:off x="348000" y="1641955"/>
          <a:ext cx="5400000" cy="78008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বৈদ্যুতিক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? </a:t>
          </a:r>
        </a:p>
      </dsp:txBody>
      <dsp:txXfrm>
        <a:off x="348000" y="1641955"/>
        <a:ext cx="5400000" cy="780089"/>
      </dsp:txXfrm>
    </dsp:sp>
    <dsp:sp modelId="{B6A88AB4-CD77-45CE-99DF-EDCFFC90CB8C}">
      <dsp:nvSpPr>
        <dsp:cNvPr id="0" name=""/>
        <dsp:cNvSpPr/>
      </dsp:nvSpPr>
      <dsp:spPr>
        <a:xfrm>
          <a:off x="455712" y="2461048"/>
          <a:ext cx="5184576" cy="780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</a:t>
          </a:r>
          <a:endParaRPr lang="en-US" sz="4000" kern="1200" dirty="0"/>
        </a:p>
      </dsp:txBody>
      <dsp:txXfrm>
        <a:off x="455712" y="2461048"/>
        <a:ext cx="5184576" cy="780089"/>
      </dsp:txXfrm>
    </dsp:sp>
    <dsp:sp modelId="{8E5FDBC5-CDF3-492A-8EC8-AD761E926293}">
      <dsp:nvSpPr>
        <dsp:cNvPr id="0" name=""/>
        <dsp:cNvSpPr/>
      </dsp:nvSpPr>
      <dsp:spPr>
        <a:xfrm>
          <a:off x="499406" y="3280142"/>
          <a:ext cx="5097187" cy="780089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কুলম্বের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সূত্রটি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বিবৃত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9406" y="3280142"/>
        <a:ext cx="5097187" cy="780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FB852-0B0D-4357-9EF6-D9101B9BB89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773C6-EA00-47DE-B7D3-95ABB1EC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7795-8C10-4218-B1D4-9935AC8189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6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5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3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0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3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3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3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5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3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6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18A2-7628-447E-83B0-70164161198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404664"/>
            <a:ext cx="10513168" cy="61863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পরিস্থিতিতে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কল্পিত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ক্লাসরুমে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আশাকরি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একবিংশ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শতাব্দীর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শিক্ষালয়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দেওয়ালের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পৃথিবীটাই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পাঠশালা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শিক্ষোপকরণ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ক্লাসরুম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-243408"/>
            <a:ext cx="8640960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7448" y="4549676"/>
            <a:ext cx="10369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সুপরিবাহী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ctric Field Lines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368" y="476672"/>
            <a:ext cx="8192909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052736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476672"/>
            <a:ext cx="3672408" cy="3672408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960096" y="476672"/>
            <a:ext cx="4032448" cy="3816424"/>
            <a:chOff x="6240016" y="836712"/>
            <a:chExt cx="4032448" cy="3816424"/>
          </a:xfrm>
        </p:grpSpPr>
        <p:sp>
          <p:nvSpPr>
            <p:cNvPr id="4" name="Oval 3"/>
            <p:cNvSpPr/>
            <p:nvPr/>
          </p:nvSpPr>
          <p:spPr>
            <a:xfrm>
              <a:off x="7176120" y="1700808"/>
              <a:ext cx="2160240" cy="2088232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192344" y="242088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544272" y="3573016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76120" y="314096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176120" y="206084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256240" y="1556792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endCxn id="10" idx="4"/>
            </p:cNvCxnSpPr>
            <p:nvPr/>
          </p:nvCxnSpPr>
          <p:spPr>
            <a:xfrm flipV="1">
              <a:off x="8256240" y="1844824"/>
              <a:ext cx="144016" cy="936104"/>
            </a:xfrm>
            <a:prstGeom prst="line">
              <a:avLst/>
            </a:prstGeom>
            <a:ln w="38100">
              <a:solidFill>
                <a:srgbClr val="66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5" idx="6"/>
            </p:cNvCxnSpPr>
            <p:nvPr/>
          </p:nvCxnSpPr>
          <p:spPr>
            <a:xfrm flipV="1">
              <a:off x="8256240" y="2564904"/>
              <a:ext cx="1224136" cy="216024"/>
            </a:xfrm>
            <a:prstGeom prst="line">
              <a:avLst/>
            </a:prstGeom>
            <a:ln w="38100">
              <a:solidFill>
                <a:srgbClr val="66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256240" y="2780928"/>
              <a:ext cx="432048" cy="936104"/>
            </a:xfrm>
            <a:prstGeom prst="line">
              <a:avLst/>
            </a:prstGeom>
            <a:ln w="38100">
              <a:solidFill>
                <a:srgbClr val="66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8" idx="3"/>
            </p:cNvCxnSpPr>
            <p:nvPr/>
          </p:nvCxnSpPr>
          <p:spPr>
            <a:xfrm flipH="1">
              <a:off x="7218301" y="2780928"/>
              <a:ext cx="1037939" cy="605891"/>
            </a:xfrm>
            <a:prstGeom prst="line">
              <a:avLst/>
            </a:prstGeom>
            <a:ln w="38100">
              <a:solidFill>
                <a:srgbClr val="66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7320136" y="2204864"/>
              <a:ext cx="906277" cy="546237"/>
            </a:xfrm>
            <a:prstGeom prst="line">
              <a:avLst/>
            </a:prstGeom>
            <a:ln w="38100">
              <a:solidFill>
                <a:srgbClr val="66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9336360" y="2420888"/>
              <a:ext cx="936104" cy="1440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8688288" y="3717032"/>
              <a:ext cx="432048" cy="9361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6240016" y="3356992"/>
              <a:ext cx="1008112" cy="5760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8400256" y="836712"/>
              <a:ext cx="144016" cy="10081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6384032" y="1628800"/>
              <a:ext cx="936104" cy="5760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07368" y="4509120"/>
            <a:ext cx="11784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ঢুকতে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বলরেখাসমূহ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বলরেখাগুলো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544" y="980728"/>
            <a:ext cx="8784976" cy="563231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কুলম্বের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সূত্রানুসারে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,  </a:t>
            </a:r>
          </a:p>
          <a:p>
            <a:r>
              <a:rPr lang="en-US" sz="3600" dirty="0">
                <a:latin typeface="0215100Times New Roman"/>
                <a:cs typeface="NikoshBAN" panose="02000000000000000000" pitchFamily="2" charset="0"/>
              </a:rPr>
              <a:t>F 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 q</a:t>
            </a:r>
            <a:r>
              <a:rPr lang="en-US" sz="36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6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   </a:t>
            </a:r>
            <a:r>
              <a:rPr lang="en-US" sz="36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=&gt; </a:t>
            </a:r>
            <a:r>
              <a:rPr lang="en-US" sz="3600" dirty="0">
                <a:latin typeface="0215100Times New Roman"/>
                <a:cs typeface="NikoshBAN" panose="02000000000000000000" pitchFamily="2" charset="0"/>
              </a:rPr>
              <a:t>F </a:t>
            </a:r>
            <a:r>
              <a:rPr lang="en-US" sz="36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 k q</a:t>
            </a:r>
            <a:r>
              <a:rPr lang="en-US" sz="3600" baseline="-25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6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600" baseline="-25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 </a:t>
            </a:r>
            <a:r>
              <a:rPr lang="en-US" sz="36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-----------(1)</a:t>
            </a:r>
            <a:endParaRPr lang="en-US" sz="3600" dirty="0">
              <a:latin typeface="0215100Times New Roman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600" baseline="-25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ধনাত্মক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ধনাত্মক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ধনাত্মক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বিকর্ষণমূলক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600" baseline="-25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ঋনাত্মকএবং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ঋনাত্মক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ধনাত্মক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বিকর্ষণমূলক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600" baseline="-25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ধনাত্মক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2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ঋনাত্মক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ঋনাত্মক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আকর্ষণমূলক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600" baseline="-25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ঋনাত্মক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2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ধনাত্মক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ঋনাত্মক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আকর্ষণমূলক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368" y="404664"/>
            <a:ext cx="1368152" cy="584775"/>
          </a:xfrm>
          <a:prstGeom prst="rect">
            <a:avLst/>
          </a:prstGeom>
          <a:noFill/>
          <a:ln w="571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8248" y="3326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1343472" y="764704"/>
            <a:ext cx="8928992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+20C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/>
              <a:t> +30C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পরষ্পর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/>
              <a:t>500 cm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1271464" y="2276872"/>
            <a:ext cx="10153128" cy="39703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q</a:t>
            </a:r>
            <a:r>
              <a:rPr lang="en-US" sz="3600" baseline="-25000" dirty="0">
                <a:latin typeface="1Times New Roman"/>
                <a:cs typeface="NikoshBAN" panose="02000000000000000000" pitchFamily="2" charset="0"/>
              </a:rPr>
              <a:t>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+20C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২য়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q</a:t>
            </a:r>
            <a:r>
              <a:rPr lang="en-US" sz="3600" baseline="-25000" dirty="0">
                <a:latin typeface="1Times New Roman"/>
                <a:cs typeface="NikoshBAN" panose="02000000000000000000" pitchFamily="2" charset="0"/>
              </a:rPr>
              <a:t>2</a:t>
            </a:r>
            <a:r>
              <a:rPr lang="en-US" sz="3600" dirty="0">
                <a:latin typeface="1Times New Roman"/>
                <a:cs typeface="NikoshBAN" panose="02000000000000000000" pitchFamily="2" charset="0"/>
              </a:rPr>
              <a:t>=</a:t>
            </a:r>
            <a:r>
              <a:rPr lang="en-US" sz="3600" dirty="0"/>
              <a:t>+30C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500 cm = (500/1000 )m = 0.5 m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/>
              <a:t>,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K = 9×10</a:t>
            </a:r>
            <a:r>
              <a:rPr lang="en-US" sz="36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 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Nm</a:t>
            </a:r>
            <a:r>
              <a:rPr lang="en-US" sz="36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6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</a:p>
          <a:p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আমরা </a:t>
            </a:r>
            <a:r>
              <a:rPr lang="en-US" sz="36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জানি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, </a:t>
            </a:r>
            <a:r>
              <a:rPr lang="en-US" sz="36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বল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, </a:t>
            </a:r>
            <a:r>
              <a:rPr lang="en-US" sz="3600" dirty="0">
                <a:latin typeface="0215100Times New Roman"/>
                <a:cs typeface="NikoshBAN" panose="02000000000000000000" pitchFamily="2" charset="0"/>
              </a:rPr>
              <a:t>F 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 kq</a:t>
            </a:r>
            <a:r>
              <a:rPr lang="en-US" sz="36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6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/r</a:t>
            </a:r>
            <a:r>
              <a:rPr lang="en-US" sz="36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</a:p>
          <a:p>
            <a:r>
              <a:rPr lang="en-US" sz="36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বা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, </a:t>
            </a:r>
            <a:r>
              <a:rPr lang="en-US" sz="3600" dirty="0">
                <a:latin typeface="0215100Times New Roman"/>
                <a:cs typeface="NikoshBAN" panose="02000000000000000000" pitchFamily="2" charset="0"/>
              </a:rPr>
              <a:t>F 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 9×10</a:t>
            </a:r>
            <a:r>
              <a:rPr lang="en-US" sz="36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 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Nm</a:t>
            </a:r>
            <a:r>
              <a:rPr lang="en-US" sz="36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6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×(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+20C)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×(</a:t>
            </a:r>
            <a:r>
              <a:rPr lang="en-US" sz="3600" dirty="0"/>
              <a:t>+30C) 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/(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 m) </a:t>
            </a:r>
            <a:r>
              <a:rPr lang="en-US" sz="36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</a:p>
          <a:p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 </a:t>
            </a:r>
            <a:r>
              <a:rPr lang="en-US" sz="3600" dirty="0">
                <a:latin typeface="0215100Times New Roman"/>
                <a:cs typeface="NikoshBAN" panose="02000000000000000000" pitchFamily="2" charset="0"/>
              </a:rPr>
              <a:t>F 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 2.16×10</a:t>
            </a:r>
            <a:r>
              <a:rPr lang="en-US" sz="36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13 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</a:t>
            </a:r>
            <a:endParaRPr lang="en-US" sz="3600" baseline="30000" dirty="0">
              <a:latin typeface="0215100Times New Roman"/>
              <a:cs typeface="NikoshBAN" panose="02000000000000000000" pitchFamily="2" charset="0"/>
              <a:sym typeface="Euclid 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49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4243990"/>
              </p:ext>
            </p:extLst>
          </p:nvPr>
        </p:nvGraphicFramePr>
        <p:xfrm>
          <a:off x="3143672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3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99656" y="764704"/>
            <a:ext cx="1152128" cy="1152128"/>
            <a:chOff x="1979712" y="980728"/>
            <a:chExt cx="1224136" cy="1080120"/>
          </a:xfrm>
          <a:solidFill>
            <a:srgbClr val="FF0000"/>
          </a:solidFill>
        </p:grpSpPr>
        <p:sp>
          <p:nvSpPr>
            <p:cNvPr id="2" name="Oval 1"/>
            <p:cNvSpPr/>
            <p:nvPr/>
          </p:nvSpPr>
          <p:spPr>
            <a:xfrm>
              <a:off x="1979712" y="980728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6221" y="1183251"/>
              <a:ext cx="1003611" cy="5482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+Q</a:t>
              </a:r>
              <a:r>
                <a:rPr lang="en-US" sz="3200" baseline="-25000" dirty="0">
                  <a:latin typeface="0215100Times New Roman"/>
                  <a:cs typeface="NikoshBAN" panose="02000000000000000000" pitchFamily="2" charset="0"/>
                </a:rPr>
                <a:t>1</a:t>
              </a:r>
              <a:endPara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15680" y="3356992"/>
            <a:ext cx="1080120" cy="1224136"/>
            <a:chOff x="1907704" y="4797152"/>
            <a:chExt cx="1080120" cy="1224136"/>
          </a:xfrm>
        </p:grpSpPr>
        <p:sp>
          <p:nvSpPr>
            <p:cNvPr id="4" name="Oval 3"/>
            <p:cNvSpPr/>
            <p:nvPr/>
          </p:nvSpPr>
          <p:spPr>
            <a:xfrm>
              <a:off x="1907704" y="5085184"/>
              <a:ext cx="936104" cy="93610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9712" y="4797152"/>
              <a:ext cx="10081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+Q</a:t>
              </a:r>
              <a:r>
                <a:rPr lang="en-US" sz="3200" baseline="-25000" dirty="0">
                  <a:latin typeface="0215100Times New Roman"/>
                  <a:cs typeface="NikoshBAN" panose="02000000000000000000" pitchFamily="2" charset="0"/>
                </a:rPr>
                <a:t>2</a:t>
              </a:r>
              <a:endPara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79976" y="2276872"/>
            <a:ext cx="1130332" cy="921393"/>
            <a:chOff x="4283968" y="4221088"/>
            <a:chExt cx="1130332" cy="921393"/>
          </a:xfrm>
        </p:grpSpPr>
        <p:sp>
          <p:nvSpPr>
            <p:cNvPr id="9" name="Oval 8"/>
            <p:cNvSpPr/>
            <p:nvPr/>
          </p:nvSpPr>
          <p:spPr>
            <a:xfrm>
              <a:off x="4283968" y="4221088"/>
              <a:ext cx="1012873" cy="9213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7984" y="4293096"/>
              <a:ext cx="986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+q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4223792" y="1556792"/>
            <a:ext cx="2160240" cy="115212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63752" y="2708920"/>
            <a:ext cx="2520280" cy="1224136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84032" y="2708920"/>
            <a:ext cx="2376264" cy="11521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384032" y="1556792"/>
            <a:ext cx="2232248" cy="115212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56040" y="2708920"/>
            <a:ext cx="3029719" cy="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408368" y="3356992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</a:rPr>
              <a:t>1</a:t>
            </a:r>
            <a:endParaRPr lang="en-US" sz="32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08368" y="1484784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</a:rPr>
              <a:t>2</a:t>
            </a:r>
            <a:endParaRPr lang="en-US" sz="32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52384" y="2420888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</a:rPr>
              <a:t>3</a:t>
            </a:r>
            <a:endParaRPr lang="en-US" sz="32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1865" y="1988841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</a:rPr>
              <a:t>1</a:t>
            </a:r>
            <a:endParaRPr lang="en-US" sz="32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9817" y="2924945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</a:rPr>
              <a:t>2</a:t>
            </a:r>
            <a:endParaRPr lang="en-US" sz="32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807968" y="2132856"/>
            <a:ext cx="1156889" cy="1184298"/>
            <a:chOff x="5508104" y="5445224"/>
            <a:chExt cx="864096" cy="792088"/>
          </a:xfrm>
        </p:grpSpPr>
        <p:sp>
          <p:nvSpPr>
            <p:cNvPr id="39" name="Oval 38"/>
            <p:cNvSpPr/>
            <p:nvPr/>
          </p:nvSpPr>
          <p:spPr>
            <a:xfrm>
              <a:off x="5508104" y="5445224"/>
              <a:ext cx="864096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08104" y="5445224"/>
              <a:ext cx="841440" cy="434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+q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431704" y="4797152"/>
            <a:ext cx="5976664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F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3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 = F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1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 + F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2</a:t>
            </a:r>
          </a:p>
          <a:p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                 = kQ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1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q/r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1</a:t>
            </a:r>
            <a:r>
              <a:rPr lang="en-US" sz="3200" b="1" baseline="30000" dirty="0">
                <a:latin typeface="15Times New Roman"/>
                <a:cs typeface="NikoshBAN" panose="02000000000000000000" pitchFamily="2" charset="0"/>
              </a:rPr>
              <a:t>2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+kQ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2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q/r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2</a:t>
            </a:r>
            <a:r>
              <a:rPr lang="en-US" sz="3200" b="1" baseline="30000" dirty="0">
                <a:latin typeface="15Times New Roman"/>
                <a:cs typeface="NikoshBAN" panose="02000000000000000000" pitchFamily="2" charset="0"/>
              </a:rPr>
              <a:t>2</a:t>
            </a:r>
          </a:p>
          <a:p>
            <a:r>
              <a:rPr lang="en-US" sz="3200" b="1" baseline="30000" dirty="0">
                <a:latin typeface="15Times New Roman"/>
                <a:cs typeface="NikoshBAN" panose="02000000000000000000" pitchFamily="2" charset="0"/>
              </a:rPr>
              <a:t>                          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= </a:t>
            </a:r>
            <a:r>
              <a:rPr lang="en-US" sz="3200" b="1" dirty="0" err="1">
                <a:latin typeface="15Times New Roman"/>
                <a:cs typeface="NikoshBAN" panose="02000000000000000000" pitchFamily="2" charset="0"/>
              </a:rPr>
              <a:t>kq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 ( Q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1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/r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1</a:t>
            </a:r>
            <a:r>
              <a:rPr lang="en-US" sz="3200" b="1" baseline="30000" dirty="0">
                <a:latin typeface="15Times New Roman"/>
                <a:cs typeface="NikoshBAN" panose="02000000000000000000" pitchFamily="2" charset="0"/>
              </a:rPr>
              <a:t>2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+ Q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2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/r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2</a:t>
            </a:r>
            <a:r>
              <a:rPr lang="en-US" sz="3200" b="1" baseline="30000" dirty="0">
                <a:latin typeface="15Times New Roman"/>
                <a:cs typeface="NikoshBAN" panose="02000000000000000000" pitchFamily="2" charset="0"/>
              </a:rPr>
              <a:t>2 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0.01042 L 0.14766 0.126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21354 0.184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3.7037E-6 L 0.14466 -0.131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17721 -0.1678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3" grpId="0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0336" y="548680"/>
            <a:ext cx="129614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31504" y="4221088"/>
            <a:ext cx="9433048" cy="2062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-q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–q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পরষ্পর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-q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–q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ক্রিয়াশীল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-q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–q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ক্রিয়াশীল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+F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99656" y="1700808"/>
            <a:ext cx="5400600" cy="2179404"/>
            <a:chOff x="2999656" y="1700808"/>
            <a:chExt cx="5400600" cy="2179404"/>
          </a:xfrm>
        </p:grpSpPr>
        <p:grpSp>
          <p:nvGrpSpPr>
            <p:cNvPr id="4" name="Group 3"/>
            <p:cNvGrpSpPr/>
            <p:nvPr/>
          </p:nvGrpSpPr>
          <p:grpSpPr>
            <a:xfrm>
              <a:off x="2999656" y="1700808"/>
              <a:ext cx="5400600" cy="2179404"/>
              <a:chOff x="1403648" y="1916832"/>
              <a:chExt cx="5040560" cy="217940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403648" y="1916832"/>
                <a:ext cx="648072" cy="576064"/>
                <a:chOff x="1403648" y="1916832"/>
                <a:chExt cx="648072" cy="576064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1475656" y="1988840"/>
                  <a:ext cx="504056" cy="50405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1403648" y="1916832"/>
                  <a:ext cx="6480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-q</a:t>
                  </a:r>
                  <a:r>
                    <a:rPr lang="en-US" sz="2800" b="1" baseline="-25000" dirty="0"/>
                    <a:t>1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403648" y="2996952"/>
                <a:ext cx="648072" cy="576064"/>
                <a:chOff x="1403648" y="1916832"/>
                <a:chExt cx="648072" cy="576064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475656" y="1988840"/>
                  <a:ext cx="504056" cy="50405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403648" y="1916832"/>
                  <a:ext cx="6480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-q</a:t>
                  </a:r>
                  <a:r>
                    <a:rPr lang="en-US" sz="2800" b="1" baseline="-25000" dirty="0"/>
                    <a:t>2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987824" y="2564904"/>
                <a:ext cx="648072" cy="576064"/>
                <a:chOff x="1403648" y="1916832"/>
                <a:chExt cx="648072" cy="576064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1475656" y="1988840"/>
                  <a:ext cx="504056" cy="50405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403648" y="1916832"/>
                  <a:ext cx="6480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-q</a:t>
                  </a:r>
                  <a:r>
                    <a:rPr lang="en-US" sz="2800" b="1" baseline="-25000" dirty="0"/>
                    <a:t>3</a:t>
                  </a:r>
                </a:p>
              </p:txBody>
            </p:sp>
          </p:grpSp>
          <p:cxnSp>
            <p:nvCxnSpPr>
              <p:cNvPr id="17" name="Straight Arrow Connector 16"/>
              <p:cNvCxnSpPr>
                <a:endCxn id="15" idx="1"/>
              </p:cNvCxnSpPr>
              <p:nvPr/>
            </p:nvCxnSpPr>
            <p:spPr>
              <a:xfrm>
                <a:off x="1979712" y="2348880"/>
                <a:ext cx="1008112" cy="477634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1979712" y="2996952"/>
                <a:ext cx="1080120" cy="288032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3563888" y="3068960"/>
                <a:ext cx="1008112" cy="477634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3635896" y="2564904"/>
                <a:ext cx="1080120" cy="288032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4572000" y="2996952"/>
                <a:ext cx="1224136" cy="576064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4788024" y="2564904"/>
                <a:ext cx="1056722" cy="487215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572000" y="3573016"/>
                <a:ext cx="1008112" cy="52322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11960" y="1916832"/>
                <a:ext cx="1008112" cy="52322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940152" y="2852936"/>
                <a:ext cx="504056" cy="52322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5303912" y="2708920"/>
              <a:ext cx="2232248" cy="7200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17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839416" y="4797152"/>
            <a:ext cx="6768752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F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3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 = F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1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 + F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2</a:t>
            </a:r>
          </a:p>
          <a:p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                 = </a:t>
            </a:r>
            <a:r>
              <a:rPr lang="en-US" sz="3200" b="1" dirty="0" smtClean="0">
                <a:latin typeface="15Times New Roman"/>
                <a:cs typeface="NikoshBAN" panose="02000000000000000000" pitchFamily="2" charset="0"/>
              </a:rPr>
              <a:t>kQ</a:t>
            </a:r>
            <a:r>
              <a:rPr lang="en-US" sz="3200" b="1" baseline="-25000" dirty="0" smtClean="0">
                <a:latin typeface="15Times New Roman"/>
                <a:cs typeface="NikoshBAN" panose="02000000000000000000" pitchFamily="2" charset="0"/>
              </a:rPr>
              <a:t>1</a:t>
            </a:r>
            <a:r>
              <a:rPr lang="en-US" sz="3200" b="1" dirty="0" smtClean="0">
                <a:latin typeface="15Times New Roman"/>
                <a:cs typeface="NikoshBAN" panose="02000000000000000000" pitchFamily="2" charset="0"/>
              </a:rPr>
              <a:t>q/r</a:t>
            </a:r>
            <a:r>
              <a:rPr lang="en-US" sz="3200" b="1" baseline="-25000" dirty="0" smtClean="0">
                <a:latin typeface="15Times New Roman"/>
                <a:cs typeface="NikoshBAN" panose="02000000000000000000" pitchFamily="2" charset="0"/>
              </a:rPr>
              <a:t>1</a:t>
            </a:r>
            <a:r>
              <a:rPr lang="en-US" sz="3200" b="1" baseline="30000" dirty="0" smtClean="0">
                <a:latin typeface="15Times New Roman"/>
                <a:cs typeface="NikoshBAN" panose="02000000000000000000" pitchFamily="2" charset="0"/>
              </a:rPr>
              <a:t>2</a:t>
            </a:r>
            <a:r>
              <a:rPr lang="en-US" sz="3200" b="1" dirty="0" smtClean="0">
                <a:latin typeface="15Times New Roman"/>
                <a:cs typeface="NikoshBAN" panose="02000000000000000000" pitchFamily="2" charset="0"/>
              </a:rPr>
              <a:t>+k(-Q</a:t>
            </a:r>
            <a:r>
              <a:rPr lang="en-US" sz="3200" b="1" baseline="-25000" dirty="0" smtClean="0">
                <a:latin typeface="15Times New Roman"/>
                <a:cs typeface="NikoshBAN" panose="02000000000000000000" pitchFamily="2" charset="0"/>
              </a:rPr>
              <a:t>2</a:t>
            </a:r>
            <a:r>
              <a:rPr lang="en-US" sz="3200" b="1" dirty="0" smtClean="0">
                <a:latin typeface="15Times New Roman"/>
                <a:cs typeface="NikoshBAN" panose="02000000000000000000" pitchFamily="2" charset="0"/>
              </a:rPr>
              <a:t>)q/r</a:t>
            </a:r>
            <a:r>
              <a:rPr lang="en-US" sz="3200" b="1" baseline="-25000" dirty="0" smtClean="0">
                <a:latin typeface="15Times New Roman"/>
                <a:cs typeface="NikoshBAN" panose="02000000000000000000" pitchFamily="2" charset="0"/>
              </a:rPr>
              <a:t>2</a:t>
            </a:r>
            <a:r>
              <a:rPr lang="en-US" sz="3200" b="1" baseline="30000" dirty="0" smtClean="0">
                <a:latin typeface="15Times New Roman"/>
                <a:cs typeface="NikoshBAN" panose="02000000000000000000" pitchFamily="2" charset="0"/>
              </a:rPr>
              <a:t>2</a:t>
            </a:r>
            <a:endParaRPr lang="en-US" sz="3200" b="1" baseline="30000" dirty="0">
              <a:latin typeface="15Times New Roman"/>
              <a:cs typeface="NikoshBAN" panose="02000000000000000000" pitchFamily="2" charset="0"/>
            </a:endParaRPr>
          </a:p>
          <a:p>
            <a:r>
              <a:rPr lang="en-US" sz="3200" b="1" baseline="30000" dirty="0">
                <a:latin typeface="15Times New Roman"/>
                <a:cs typeface="NikoshBAN" panose="02000000000000000000" pitchFamily="2" charset="0"/>
              </a:rPr>
              <a:t>                          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= </a:t>
            </a:r>
            <a:r>
              <a:rPr lang="en-US" sz="3200" b="1" dirty="0" err="1">
                <a:latin typeface="15Times New Roman"/>
                <a:cs typeface="NikoshBAN" panose="02000000000000000000" pitchFamily="2" charset="0"/>
              </a:rPr>
              <a:t>kq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15Times New Roman"/>
                <a:cs typeface="NikoshBAN" panose="02000000000000000000" pitchFamily="2" charset="0"/>
              </a:rPr>
              <a:t>{ Q</a:t>
            </a:r>
            <a:r>
              <a:rPr lang="en-US" sz="3200" b="1" baseline="-25000" dirty="0" smtClean="0">
                <a:latin typeface="15Times New Roman"/>
                <a:cs typeface="NikoshBAN" panose="02000000000000000000" pitchFamily="2" charset="0"/>
              </a:rPr>
              <a:t>1</a:t>
            </a:r>
            <a:r>
              <a:rPr lang="en-US" sz="3200" b="1" dirty="0" smtClean="0">
                <a:latin typeface="15Times New Roman"/>
                <a:cs typeface="NikoshBAN" panose="02000000000000000000" pitchFamily="2" charset="0"/>
              </a:rPr>
              <a:t>/r</a:t>
            </a:r>
            <a:r>
              <a:rPr lang="en-US" sz="3200" b="1" baseline="-25000" dirty="0" smtClean="0">
                <a:latin typeface="15Times New Roman"/>
                <a:cs typeface="NikoshBAN" panose="02000000000000000000" pitchFamily="2" charset="0"/>
              </a:rPr>
              <a:t>1</a:t>
            </a:r>
            <a:r>
              <a:rPr lang="en-US" sz="3200" b="1" baseline="30000" dirty="0" smtClean="0">
                <a:latin typeface="15Times New Roman"/>
                <a:cs typeface="NikoshBAN" panose="02000000000000000000" pitchFamily="2" charset="0"/>
              </a:rPr>
              <a:t>2 </a:t>
            </a:r>
            <a:r>
              <a:rPr lang="en-US" sz="3200" b="1" dirty="0" smtClean="0">
                <a:latin typeface="15Times New Roman"/>
                <a:cs typeface="NikoshBAN" panose="02000000000000000000" pitchFamily="2" charset="0"/>
              </a:rPr>
              <a:t>+(- Q</a:t>
            </a:r>
            <a:r>
              <a:rPr lang="en-US" sz="3200" b="1" baseline="-25000" dirty="0" smtClean="0">
                <a:latin typeface="15Times New Roman"/>
                <a:cs typeface="NikoshBAN" panose="02000000000000000000" pitchFamily="2" charset="0"/>
              </a:rPr>
              <a:t>2</a:t>
            </a:r>
            <a:r>
              <a:rPr lang="en-US" sz="3200" b="1" dirty="0" smtClean="0">
                <a:latin typeface="15Times New Roman"/>
                <a:cs typeface="NikoshBAN" panose="02000000000000000000" pitchFamily="2" charset="0"/>
              </a:rPr>
              <a:t>)</a:t>
            </a:r>
            <a:r>
              <a:rPr lang="en-US" sz="3200" b="1" baseline="-25000" dirty="0" smtClean="0">
                <a:latin typeface="15Times New Roman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15Times New Roman"/>
                <a:cs typeface="NikoshBAN" panose="02000000000000000000" pitchFamily="2" charset="0"/>
              </a:rPr>
              <a:t>/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r</a:t>
            </a:r>
            <a:r>
              <a:rPr lang="en-US" sz="3200" b="1" baseline="-25000" dirty="0">
                <a:latin typeface="15Times New Roman"/>
                <a:cs typeface="NikoshBAN" panose="02000000000000000000" pitchFamily="2" charset="0"/>
              </a:rPr>
              <a:t>2</a:t>
            </a:r>
            <a:r>
              <a:rPr lang="en-US" sz="3200" b="1" baseline="30000" dirty="0">
                <a:latin typeface="15Times New Roman"/>
                <a:cs typeface="NikoshBAN" panose="02000000000000000000" pitchFamily="2" charset="0"/>
              </a:rPr>
              <a:t>2 </a:t>
            </a:r>
            <a:r>
              <a:rPr lang="en-US" sz="3200" b="1" dirty="0">
                <a:latin typeface="15Times New Roman"/>
                <a:cs typeface="NikoshBAN" panose="02000000000000000000" pitchFamily="2" charset="0"/>
              </a:rPr>
              <a:t>}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Electric Field   Electronics Basics 3_1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9415" y="188640"/>
            <a:ext cx="6016669" cy="338437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5922290" y="836712"/>
            <a:ext cx="6434193" cy="3753126"/>
            <a:chOff x="1991544" y="1052736"/>
            <a:chExt cx="7012547" cy="4046793"/>
          </a:xfrm>
        </p:grpSpPr>
        <p:grpSp>
          <p:nvGrpSpPr>
            <p:cNvPr id="7" name="Group 6"/>
            <p:cNvGrpSpPr/>
            <p:nvPr/>
          </p:nvGrpSpPr>
          <p:grpSpPr>
            <a:xfrm>
              <a:off x="3201115" y="1052736"/>
              <a:ext cx="1491132" cy="1397561"/>
              <a:chOff x="3471905" y="308653"/>
              <a:chExt cx="1584328" cy="1304390"/>
            </a:xfrm>
            <a:solidFill>
              <a:srgbClr val="00B0F0"/>
            </a:solidFill>
          </p:grpSpPr>
          <p:sp>
            <p:nvSpPr>
              <p:cNvPr id="2" name="Oval 1"/>
              <p:cNvSpPr/>
              <p:nvPr/>
            </p:nvSpPr>
            <p:spPr>
              <a:xfrm>
                <a:off x="3471905" y="308653"/>
                <a:ext cx="1584328" cy="130439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635896" y="577482"/>
                <a:ext cx="1253566" cy="5884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+Q</a:t>
                </a:r>
                <a:r>
                  <a:rPr lang="en-US" sz="3200" baseline="-25000" dirty="0">
                    <a:latin typeface="0215100Times New Roman"/>
                    <a:cs typeface="NikoshBAN" panose="02000000000000000000" pitchFamily="2" charset="0"/>
                  </a:rPr>
                  <a:t>1</a:t>
                </a:r>
                <a:endParaRPr lang="en-US" sz="3200" baseline="-25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991544" y="4077072"/>
              <a:ext cx="1131091" cy="1022457"/>
              <a:chOff x="2123728" y="5589240"/>
              <a:chExt cx="1131091" cy="1022457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123728" y="5589240"/>
                <a:ext cx="1131091" cy="101306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156091" y="5981166"/>
                <a:ext cx="1008112" cy="63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-Q</a:t>
                </a:r>
                <a:r>
                  <a:rPr lang="en-US" sz="3200" baseline="-25000" dirty="0" smtClean="0">
                    <a:latin typeface="0215100Times New Roman"/>
                    <a:cs typeface="NikoshBAN" panose="02000000000000000000" pitchFamily="2" charset="0"/>
                  </a:rPr>
                  <a:t>2</a:t>
                </a:r>
                <a:endParaRPr lang="en-US" sz="3200" baseline="-25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951984" y="2204864"/>
              <a:ext cx="1130332" cy="1008112"/>
              <a:chOff x="4283968" y="4221088"/>
              <a:chExt cx="1130332" cy="92139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283968" y="4221088"/>
                <a:ext cx="1012873" cy="92139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427984" y="4293096"/>
                <a:ext cx="9863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+q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4007768" y="1772816"/>
              <a:ext cx="2160240" cy="864096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927648" y="2780928"/>
              <a:ext cx="3600400" cy="1584176"/>
            </a:xfrm>
            <a:prstGeom prst="line">
              <a:avLst/>
            </a:prstGeom>
            <a:ln w="571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528048" y="2708920"/>
              <a:ext cx="2088232" cy="86409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231904" y="2780928"/>
              <a:ext cx="1224138" cy="57606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456040" y="2852936"/>
              <a:ext cx="0" cy="158417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09954" y="3459648"/>
              <a:ext cx="1094137" cy="63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r>
                <a:rPr lang="en-US" sz="3200" baseline="-25000" dirty="0">
                  <a:latin typeface="0215100Times New Roman"/>
                  <a:cs typeface="NikoshBAN" panose="02000000000000000000" pitchFamily="2" charset="0"/>
                </a:rPr>
                <a:t>1</a:t>
              </a:r>
              <a:endPara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19736" y="3933056"/>
              <a:ext cx="809254" cy="63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-F</a:t>
              </a:r>
              <a:r>
                <a:rPr lang="en-US" sz="3200" baseline="-25000" dirty="0" smtClean="0">
                  <a:latin typeface="0215100Times New Roman"/>
                  <a:cs typeface="NikoshBAN" panose="02000000000000000000" pitchFamily="2" charset="0"/>
                </a:rPr>
                <a:t>2</a:t>
              </a:r>
              <a:endPara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68008" y="4437112"/>
              <a:ext cx="6206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r>
                <a:rPr lang="en-US" sz="3200" baseline="-25000" dirty="0">
                  <a:latin typeface="0215100Times New Roman"/>
                  <a:cs typeface="NikoshBAN" panose="02000000000000000000" pitchFamily="2" charset="0"/>
                </a:rPr>
                <a:t>3</a:t>
              </a:r>
              <a:endPara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55840" y="2132856"/>
              <a:ext cx="5437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  <a:r>
                <a:rPr lang="en-US" sz="3200" baseline="-25000" dirty="0">
                  <a:latin typeface="0215100Times New Roman"/>
                  <a:cs typeface="NikoshBAN" panose="02000000000000000000" pitchFamily="2" charset="0"/>
                </a:rPr>
                <a:t>1</a:t>
              </a:r>
              <a:endPara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39817" y="2924945"/>
              <a:ext cx="5437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  <a:r>
                <a:rPr lang="en-US" sz="3200" baseline="-25000" dirty="0">
                  <a:latin typeface="0215100Times New Roman"/>
                  <a:cs typeface="NikoshBAN" panose="02000000000000000000" pitchFamily="2" charset="0"/>
                </a:rPr>
                <a:t>2</a:t>
              </a:r>
              <a:endPara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879976" y="2132856"/>
              <a:ext cx="1236202" cy="1080120"/>
              <a:chOff x="7439614" y="5296708"/>
              <a:chExt cx="952393" cy="792088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439614" y="5296708"/>
                <a:ext cx="864096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550567" y="5402320"/>
                <a:ext cx="841440" cy="43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+q</a:t>
                </a:r>
              </a:p>
            </p:txBody>
          </p:sp>
        </p:grpSp>
        <p:cxnSp>
          <p:nvCxnSpPr>
            <p:cNvPr id="49" name="Straight Arrow Connector 48"/>
            <p:cNvCxnSpPr/>
            <p:nvPr/>
          </p:nvCxnSpPr>
          <p:spPr>
            <a:xfrm flipV="1">
              <a:off x="2423592" y="4041058"/>
              <a:ext cx="1248756" cy="54007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93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0256" y="476672"/>
            <a:ext cx="194421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432" y="2564904"/>
            <a:ext cx="8424936" cy="403187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+</a:t>
            </a:r>
            <a:r>
              <a:rPr lang="en-US" sz="3200" dirty="0">
                <a:latin typeface="10215100Times New Roman"/>
                <a:cs typeface="NikoshBAN" panose="02000000000000000000" pitchFamily="2" charset="0"/>
              </a:rPr>
              <a:t>10C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q</a:t>
            </a:r>
            <a:r>
              <a:rPr lang="en-US" sz="3200" baseline="-25000" dirty="0">
                <a:latin typeface="10215100Times New Roman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20C,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>
                <a:latin typeface="10215100Times New Roman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r</a:t>
            </a:r>
            <a:r>
              <a:rPr lang="en-US" sz="3200" baseline="-25000" dirty="0">
                <a:latin typeface="1Times New Roman"/>
                <a:cs typeface="NikoshBAN" panose="02000000000000000000" pitchFamily="2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400 cm = 0.4m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r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cm = 0.3m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/>
              <a:t>,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K = 9×10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 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Nm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সূত্রানুসারে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F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(9×10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×10C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3200" dirty="0">
                <a:latin typeface="2Times New Roman"/>
                <a:cs typeface="Times New Roman" panose="02020603050405020304" pitchFamily="18" charset="0"/>
              </a:rPr>
              <a:t>5C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/(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2.812×10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endParaRPr lang="en-US" sz="32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495600" y="404664"/>
            <a:ext cx="4392488" cy="1829817"/>
            <a:chOff x="1259632" y="1772816"/>
            <a:chExt cx="4392488" cy="1829817"/>
          </a:xfrm>
        </p:grpSpPr>
        <p:sp>
          <p:nvSpPr>
            <p:cNvPr id="5" name="TextBox 4"/>
            <p:cNvSpPr txBox="1"/>
            <p:nvPr/>
          </p:nvSpPr>
          <p:spPr>
            <a:xfrm>
              <a:off x="1259632" y="2204864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215100Times New Roman"/>
                </a:rPr>
                <a:t>+10C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51720" y="2636912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215100Times New Roman"/>
                </a:rPr>
                <a:t>+20C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1691680" y="1772816"/>
              <a:ext cx="504056" cy="5040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691680" y="2852936"/>
              <a:ext cx="504056" cy="5040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283968" y="2708920"/>
              <a:ext cx="792088" cy="720080"/>
              <a:chOff x="1403648" y="1916832"/>
              <a:chExt cx="648072" cy="5760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75656" y="1988840"/>
                <a:ext cx="504056" cy="50405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403648" y="1916832"/>
                <a:ext cx="648072" cy="303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1" baseline="-25000" dirty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1979712" y="2060848"/>
              <a:ext cx="2736304" cy="108012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907704" y="3140968"/>
              <a:ext cx="2808312" cy="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148064" y="2780928"/>
              <a:ext cx="504056" cy="52322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8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99792" y="3140968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300 cm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282890">
              <a:off x="2890165" y="2101166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400 cm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44008" y="2348880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+5C</a:t>
              </a:r>
              <a:endPara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552384" y="1556792"/>
            <a:ext cx="2376264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832" y="404664"/>
            <a:ext cx="2592288" cy="864096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6321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5400" y="1628800"/>
            <a:ext cx="7488832" cy="392739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আবুল কালাম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( গণিত) 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 সরকারি উচ্চ বিদ্যালয়।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4000" dirty="0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rPr>
              <a:t>০১৮১৭-৭৫৬৫৩২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পিডিএস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২০১৬৭০৬৯৭৫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kalamcghs03@gmail.com</a:t>
            </a:r>
            <a:endParaRPr lang="bn-BD" sz="40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700808"/>
            <a:ext cx="3240360" cy="3638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2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692696"/>
            <a:ext cx="194421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392" y="2420888"/>
            <a:ext cx="8784976" cy="35394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সূত্রানুসারে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F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)/ r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(9×10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×20C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3200" dirty="0">
                <a:latin typeface="2Times New Roman"/>
                <a:cs typeface="Times New Roman" panose="02020603050405020304" pitchFamily="18" charset="0"/>
              </a:rPr>
              <a:t>5C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/(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10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</a:p>
          <a:p>
            <a:pPr marL="342900" indent="-342900">
              <a:buFont typeface="Euclid Symbol" panose="05050102010706020507" pitchFamily="18" charset="2"/>
              <a:buChar char="\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লব্ধি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F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  = F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31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 + F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32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2.812×10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10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</a:p>
          <a:p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2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3.812×10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367808" y="548681"/>
            <a:ext cx="4392488" cy="1829817"/>
            <a:chOff x="1259632" y="1772816"/>
            <a:chExt cx="4392488" cy="1829817"/>
          </a:xfrm>
        </p:grpSpPr>
        <p:sp>
          <p:nvSpPr>
            <p:cNvPr id="5" name="TextBox 4"/>
            <p:cNvSpPr txBox="1"/>
            <p:nvPr/>
          </p:nvSpPr>
          <p:spPr>
            <a:xfrm>
              <a:off x="1259632" y="2204864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215100Times New Roman"/>
                </a:rPr>
                <a:t>+10C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51720" y="2636912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215100Times New Roman"/>
                </a:rPr>
                <a:t>+20C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1691680" y="1772816"/>
              <a:ext cx="504056" cy="5040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691680" y="2852936"/>
              <a:ext cx="504056" cy="5040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283968" y="2708920"/>
              <a:ext cx="792088" cy="720080"/>
              <a:chOff x="1403648" y="1916832"/>
              <a:chExt cx="648072" cy="5760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75656" y="1988840"/>
                <a:ext cx="504056" cy="50405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403648" y="1916832"/>
                <a:ext cx="648072" cy="303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1" baseline="-25000" dirty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1979712" y="2060848"/>
              <a:ext cx="2736304" cy="108012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907704" y="3140968"/>
              <a:ext cx="2808312" cy="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148064" y="2780928"/>
              <a:ext cx="504056" cy="52322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8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99792" y="3140968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300 cm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282890">
              <a:off x="2890165" y="2101166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400 cm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44008" y="2348880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+5C</a:t>
              </a:r>
              <a:endPara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7442956" y="2802124"/>
            <a:ext cx="6480720" cy="1253753"/>
            <a:chOff x="1799184" y="116632"/>
            <a:chExt cx="6480720" cy="1253753"/>
          </a:xfrm>
        </p:grpSpPr>
        <p:grpSp>
          <p:nvGrpSpPr>
            <p:cNvPr id="19" name="Group 18"/>
            <p:cNvGrpSpPr/>
            <p:nvPr/>
          </p:nvGrpSpPr>
          <p:grpSpPr>
            <a:xfrm>
              <a:off x="1799184" y="260648"/>
              <a:ext cx="6480720" cy="1109737"/>
              <a:chOff x="1259632" y="836712"/>
              <a:chExt cx="6480720" cy="110973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660232" y="1484784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215100Times New Roman"/>
                  </a:rPr>
                  <a:t>+10C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1680" y="908720"/>
                <a:ext cx="1187624" cy="47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215100Times New Roman"/>
                  </a:rPr>
                  <a:t>+20C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020272" y="980728"/>
                <a:ext cx="504056" cy="50405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259632" y="1124744"/>
                <a:ext cx="504056" cy="50405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3779912" y="908720"/>
                <a:ext cx="792088" cy="720080"/>
                <a:chOff x="1403648" y="1916832"/>
                <a:chExt cx="648072" cy="576064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1475656" y="1988840"/>
                  <a:ext cx="504056" cy="50405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403648" y="1916832"/>
                  <a:ext cx="648072" cy="303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b="1" baseline="-25000" dirty="0"/>
                </a:p>
              </p:txBody>
            </p:sp>
          </p:grpSp>
          <p:cxnSp>
            <p:nvCxnSpPr>
              <p:cNvPr id="28" name="Straight Arrow Connector 27"/>
              <p:cNvCxnSpPr/>
              <p:nvPr/>
            </p:nvCxnSpPr>
            <p:spPr>
              <a:xfrm flipH="1">
                <a:off x="4211960" y="1340768"/>
                <a:ext cx="2664296" cy="27384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1475656" y="1412775"/>
                <a:ext cx="2628800" cy="2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4644008" y="1008112"/>
                <a:ext cx="504056" cy="52322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123728" y="1412776"/>
                <a:ext cx="1098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300 cm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652120" y="836712"/>
                <a:ext cx="1098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400 cm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3743400" y="116632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+5C</a:t>
              </a:r>
              <a:endPara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1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836712"/>
            <a:ext cx="1000911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4m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+20q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/>
              <a:t> +40q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চার্জগ্রস্থ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বস্তুদ্বয়ের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-10q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চার্জগ্রস্থ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/>
              <a:t> +20q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কতদূরে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07368" y="2924944"/>
            <a:ext cx="6552728" cy="2824274"/>
            <a:chOff x="2063552" y="2564904"/>
            <a:chExt cx="5904656" cy="2542698"/>
          </a:xfrm>
        </p:grpSpPr>
        <p:sp>
          <p:nvSpPr>
            <p:cNvPr id="3" name="Oval 2"/>
            <p:cNvSpPr/>
            <p:nvPr/>
          </p:nvSpPr>
          <p:spPr>
            <a:xfrm>
              <a:off x="2063552" y="3140968"/>
              <a:ext cx="1080120" cy="10081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719736" y="3212976"/>
              <a:ext cx="864096" cy="86409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951984" y="3140968"/>
              <a:ext cx="1080120" cy="10081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567608" y="3645024"/>
              <a:ext cx="0" cy="10081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528048" y="3573016"/>
              <a:ext cx="0" cy="10081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67608" y="4581128"/>
              <a:ext cx="396044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151784" y="3645024"/>
              <a:ext cx="0" cy="792088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95600" y="4365104"/>
              <a:ext cx="1728192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51784" y="2852936"/>
              <a:ext cx="0" cy="8640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528048" y="2924944"/>
              <a:ext cx="0" cy="9361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151784" y="2924944"/>
              <a:ext cx="237626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079776" y="4581128"/>
              <a:ext cx="891608" cy="526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3832" y="2852936"/>
              <a:ext cx="1440160" cy="526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(4-x) 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9656" y="3789040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63552" y="2564904"/>
              <a:ext cx="1440160" cy="526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+20q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28048" y="2708920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+40q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11824" y="3429000"/>
              <a:ext cx="1440160" cy="526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0q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248128" y="2708920"/>
            <a:ext cx="468052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+20q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+40q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-10q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4m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448" y="4046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7408" y="188640"/>
            <a:ext cx="5904656" cy="2600999"/>
            <a:chOff x="2063552" y="2564904"/>
            <a:chExt cx="5904656" cy="2600999"/>
          </a:xfrm>
        </p:grpSpPr>
        <p:sp>
          <p:nvSpPr>
            <p:cNvPr id="3" name="Oval 2"/>
            <p:cNvSpPr/>
            <p:nvPr/>
          </p:nvSpPr>
          <p:spPr>
            <a:xfrm>
              <a:off x="2063552" y="3140968"/>
              <a:ext cx="1080120" cy="10081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719736" y="3212976"/>
              <a:ext cx="864096" cy="86409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951984" y="3140968"/>
              <a:ext cx="1080120" cy="10081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67608" y="3645024"/>
              <a:ext cx="0" cy="10081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528048" y="3573016"/>
              <a:ext cx="0" cy="10081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67608" y="4581128"/>
              <a:ext cx="396044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151784" y="3645024"/>
              <a:ext cx="0" cy="792088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95600" y="4365104"/>
              <a:ext cx="1728192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151784" y="2852936"/>
              <a:ext cx="0" cy="8640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528048" y="2924944"/>
              <a:ext cx="0" cy="9361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151784" y="2924944"/>
              <a:ext cx="237626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79776" y="4581128"/>
              <a:ext cx="891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3832" y="2852936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(4-x) 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9656" y="3789040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3552" y="2564904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+20q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8048" y="2708920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+40q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11824" y="3429000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0q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9376" y="2636912"/>
            <a:ext cx="6048672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m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-x) m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সূত্রানুসারে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/>
              <a:t> 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/x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9×10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×(+20q)×(-10q)/x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- 1.8 ×10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/x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8048" y="1628800"/>
            <a:ext cx="5400600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সূত্রানুসারে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/>
              <a:t>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kq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/(4-x)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9×10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×(+40q)×(-10q)/  (4-x)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- 3.6×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/(4-x)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8480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9976" y="1196752"/>
            <a:ext cx="5976664" cy="39703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>
                <a:sym typeface="Euclid Symbol" panose="05050102010706020507" pitchFamily="18" charset="2"/>
              </a:rPr>
              <a:t>4/x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1.732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ym typeface="Euclid Symbol" panose="05050102010706020507" pitchFamily="18" charset="2"/>
              </a:rPr>
              <a:t>4/x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2.732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- </a:t>
            </a:r>
            <a:r>
              <a:rPr lang="en-US" sz="3600" dirty="0" smtClean="0">
                <a:latin typeface="0215100Times New Roman"/>
                <a:cs typeface="NikoshBAN" panose="02000000000000000000" pitchFamily="2" charset="0"/>
              </a:rPr>
              <a:t>0.732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>
                <a:sym typeface="Euclid Symbol" panose="05050102010706020507" pitchFamily="18" charset="2"/>
              </a:rPr>
              <a:t>4/x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2.732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গ্রহনযোগ্য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]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2.732x = 4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x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=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4/2.732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x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= 1.464128843338214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 x  1.46 </a:t>
            </a:r>
          </a:p>
        </p:txBody>
      </p:sp>
      <p:sp>
        <p:nvSpPr>
          <p:cNvPr id="4" name="Rectangle 3"/>
          <p:cNvSpPr/>
          <p:nvPr/>
        </p:nvSpPr>
        <p:spPr>
          <a:xfrm>
            <a:off x="983432" y="908720"/>
            <a:ext cx="4536504" cy="45243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শর্তানুসারে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/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F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(- 1.8×10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)/x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3.6×10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/(4-x)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1/x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2(4-x)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/>
              <a:t> </a:t>
            </a:r>
            <a:r>
              <a:rPr lang="en-US" sz="3600" dirty="0">
                <a:sym typeface="Euclid Symbol" panose="05050102010706020507" pitchFamily="18" charset="2"/>
              </a:rPr>
              <a:t>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/x 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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2/(4-x)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/>
              <a:t> </a:t>
            </a:r>
            <a:r>
              <a:rPr lang="en-US" sz="3600" dirty="0" smtClean="0">
                <a:sym typeface="Euclid Symbol" panose="05050102010706020507" pitchFamily="18" charset="2"/>
              </a:rPr>
              <a:t>4-x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/x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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2/1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>
                <a:sym typeface="Euclid Symbol" panose="05050102010706020507" pitchFamily="18" charset="2"/>
              </a:rPr>
              <a:t>4/x - 1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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>
                <a:sym typeface="Euclid Symbol" panose="05050102010706020507" pitchFamily="18" charset="2"/>
              </a:rPr>
              <a:t>4/x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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</p:txBody>
      </p:sp>
    </p:spTree>
    <p:extLst>
      <p:ext uri="{BB962C8B-B14F-4D97-AF65-F5344CB8AC3E}">
        <p14:creationId xmlns:p14="http://schemas.microsoft.com/office/powerpoint/2010/main" val="31366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39416" y="188640"/>
            <a:ext cx="10081120" cy="6264696"/>
            <a:chOff x="971600" y="692696"/>
            <a:chExt cx="7285034" cy="5544617"/>
          </a:xfrm>
        </p:grpSpPr>
        <p:sp>
          <p:nvSpPr>
            <p:cNvPr id="12" name="Freeform 11"/>
            <p:cNvSpPr/>
            <p:nvPr/>
          </p:nvSpPr>
          <p:spPr>
            <a:xfrm>
              <a:off x="971600" y="1196752"/>
              <a:ext cx="1474331" cy="458517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00" tIns="917035" rIns="228601" bIns="91703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55776" y="764704"/>
              <a:ext cx="2880320" cy="547260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00" tIns="1094523" rIns="228601" bIns="1094522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গ্রুপ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মৌলের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ইলেক্ট্রনের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দূরত্ব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/>
                <a:t>0.5 ×10</a:t>
              </a:r>
              <a:r>
                <a:rPr lang="en-US" sz="2800" baseline="30000" dirty="0"/>
                <a:t>-8</a:t>
              </a:r>
              <a:r>
                <a:rPr lang="en-US" sz="2800" dirty="0"/>
                <a:t> m</a:t>
              </a: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প্রোটনের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চার্জ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যথাক্রমে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 </a:t>
              </a:r>
              <a:r>
                <a:rPr lang="en-US" sz="2800" dirty="0">
                  <a:latin typeface="1NikoshBAN"/>
                  <a:cs typeface="NikoshBAN" panose="02000000000000000000" pitchFamily="2" charset="0"/>
                </a:rPr>
                <a:t>1.6×10</a:t>
              </a:r>
              <a:r>
                <a:rPr lang="en-US" sz="2800" baseline="30000" dirty="0">
                  <a:latin typeface="1NikoshBAN"/>
                  <a:cs typeface="NikoshBAN" panose="02000000000000000000" pitchFamily="2" charset="0"/>
                </a:rPr>
                <a:t>-19</a:t>
              </a:r>
              <a:r>
                <a:rPr lang="en-US" sz="2800" dirty="0">
                  <a:latin typeface="1NikoshBAN"/>
                  <a:cs typeface="NikoshBAN" panose="02000000000000000000" pitchFamily="2" charset="0"/>
                </a:rPr>
                <a:t>C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atin typeface="1NikoshBAN"/>
                  <a:cs typeface="NikoshBAN" panose="02000000000000000000" pitchFamily="2" charset="0"/>
                </a:rPr>
                <a:t>1.6×10</a:t>
              </a:r>
              <a:r>
                <a:rPr lang="en-US" sz="2800" baseline="30000" dirty="0">
                  <a:latin typeface="1NikoshBAN"/>
                  <a:cs typeface="NikoshBAN" panose="02000000000000000000" pitchFamily="2" charset="0"/>
                </a:rPr>
                <a:t>-19</a:t>
              </a:r>
              <a:r>
                <a:rPr lang="en-US" sz="2800" dirty="0">
                  <a:latin typeface="1NikoshBAN"/>
                  <a:cs typeface="NikoshBAN" panose="02000000000000000000" pitchFamily="2" charset="0"/>
                </a:rPr>
                <a:t>C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এদের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মধ্যকার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আকর্ষণ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পরিমান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508104" y="692696"/>
              <a:ext cx="2748530" cy="5472608"/>
              <a:chOff x="5724128" y="692696"/>
              <a:chExt cx="2748530" cy="5472608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5724128" y="692696"/>
                <a:ext cx="2748530" cy="547260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0" y="0"/>
                    </a:lnTo>
                    <a:lnTo>
                      <a:pt x="10000" y="2000"/>
                    </a:lnTo>
                    <a:lnTo>
                      <a:pt x="10000" y="8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00" tIns="1094522" rIns="203200" bIns="1094522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724128" y="1844824"/>
                <a:ext cx="2575032" cy="2622921"/>
                <a:chOff x="2627784" y="1772816"/>
                <a:chExt cx="2575032" cy="262292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2826552" y="3169937"/>
                  <a:ext cx="2376264" cy="1225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আকর্ষণ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বল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4.5×10</a:t>
                  </a:r>
                  <a:r>
                    <a:rPr lang="en-US" sz="2800" baseline="30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  <a:r>
                    <a:rPr lang="en-US" sz="28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N।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এদের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মধ্যবর্তী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দূরত্ব</a:t>
                  </a:r>
                  <a:r>
                    <a:rPr lang="en-US" sz="28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কত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? </a:t>
                  </a:r>
                </a:p>
                <a:p>
                  <a:endPara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2627784" y="1772816"/>
                  <a:ext cx="2160240" cy="1387316"/>
                  <a:chOff x="6228184" y="1916832"/>
                  <a:chExt cx="2160240" cy="1387316"/>
                </a:xfrm>
              </p:grpSpPr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228184" y="2780928"/>
                    <a:ext cx="80502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+5C</a:t>
                    </a:r>
                  </a:p>
                </p:txBody>
              </p:sp>
              <p:sp>
                <p:nvSpPr>
                  <p:cNvPr id="3" name="Oval 2"/>
                  <p:cNvSpPr/>
                  <p:nvPr/>
                </p:nvSpPr>
                <p:spPr>
                  <a:xfrm>
                    <a:off x="6300192" y="2420888"/>
                    <a:ext cx="360040" cy="360040"/>
                  </a:xfrm>
                  <a:prstGeom prst="ellipse">
                    <a:avLst/>
                  </a:prstGeom>
                  <a:solidFill>
                    <a:srgbClr val="FF006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Oval 3"/>
                  <p:cNvSpPr/>
                  <p:nvPr/>
                </p:nvSpPr>
                <p:spPr>
                  <a:xfrm>
                    <a:off x="7956376" y="2420888"/>
                    <a:ext cx="360040" cy="360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" name="Straight Connector 5"/>
                  <p:cNvCxnSpPr/>
                  <p:nvPr/>
                </p:nvCxnSpPr>
                <p:spPr>
                  <a:xfrm flipV="1">
                    <a:off x="6444208" y="2612910"/>
                    <a:ext cx="1699931" cy="24003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596336" y="2780928"/>
                    <a:ext cx="72327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-5C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876256" y="1916832"/>
                    <a:ext cx="151216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err="1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গ্রুপ</a:t>
                    </a:r>
                    <a:r>
                      <a: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খ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2837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384" y="332656"/>
            <a:ext cx="10873208" cy="1975926"/>
          </a:xfrm>
          <a:prstGeom prst="rect">
            <a:avLst/>
          </a:prstGeom>
          <a:ln w="38100">
            <a:solidFill>
              <a:srgbClr val="9933FF"/>
            </a:solidFill>
          </a:ln>
        </p:spPr>
        <p:txBody>
          <a:bodyPr wrap="square">
            <a:sp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0.5 ×10</a:t>
            </a:r>
            <a:r>
              <a:rPr lang="en-US" sz="3600" baseline="30000" dirty="0" smtClean="0"/>
              <a:t>-8</a:t>
            </a:r>
            <a:r>
              <a:rPr lang="en-US" sz="3600" dirty="0" smtClean="0"/>
              <a:t> m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smtClean="0">
                <a:latin typeface="1NikoshBAN"/>
                <a:cs typeface="NikoshBAN" panose="02000000000000000000" pitchFamily="2" charset="0"/>
              </a:rPr>
              <a:t>1.6×10</a:t>
            </a:r>
            <a:r>
              <a:rPr lang="en-US" sz="3600" baseline="30000" dirty="0" smtClean="0">
                <a:latin typeface="1NikoshBAN"/>
                <a:cs typeface="NikoshBAN" panose="02000000000000000000" pitchFamily="2" charset="0"/>
              </a:rPr>
              <a:t>-19</a:t>
            </a:r>
            <a:r>
              <a:rPr lang="en-US" sz="3600" dirty="0" smtClean="0">
                <a:latin typeface="1NikoshBAN"/>
                <a:cs typeface="NikoshBAN" panose="02000000000000000000" pitchFamily="2" charset="0"/>
              </a:rPr>
              <a:t>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1NikoshBAN"/>
                <a:cs typeface="NikoshBAN" panose="02000000000000000000" pitchFamily="2" charset="0"/>
              </a:rPr>
              <a:t>1.6×10</a:t>
            </a:r>
            <a:r>
              <a:rPr lang="en-US" sz="3600" baseline="30000" dirty="0" smtClean="0">
                <a:latin typeface="1NikoshBAN"/>
                <a:cs typeface="NikoshBAN" panose="02000000000000000000" pitchFamily="2" charset="0"/>
              </a:rPr>
              <a:t>-19</a:t>
            </a:r>
            <a:r>
              <a:rPr lang="en-US" sz="3600" dirty="0" smtClean="0">
                <a:latin typeface="1NikoshBAN"/>
                <a:cs typeface="NikoshBAN" panose="02000000000000000000" pitchFamily="2" charset="0"/>
              </a:rPr>
              <a:t>C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368" y="2348880"/>
            <a:ext cx="11377264" cy="452431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q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atin typeface="1NikoshBAN"/>
                <a:cs typeface="NikoshBAN" panose="02000000000000000000" pitchFamily="2" charset="0"/>
              </a:rPr>
              <a:t>1.6×10</a:t>
            </a:r>
            <a:r>
              <a:rPr lang="en-US" sz="3200" baseline="30000" dirty="0">
                <a:latin typeface="1NikoshBAN"/>
                <a:cs typeface="NikoshBAN" panose="02000000000000000000" pitchFamily="2" charset="0"/>
              </a:rPr>
              <a:t>-19</a:t>
            </a:r>
            <a:r>
              <a:rPr lang="en-US" sz="3200" dirty="0">
                <a:latin typeface="1NikoshBAN"/>
                <a:cs typeface="NikoshBAN" panose="02000000000000000000" pitchFamily="2" charset="0"/>
              </a:rPr>
              <a:t>C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q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smtClean="0">
                <a:latin typeface="1NikoshBAN"/>
                <a:cs typeface="NikoshBAN" panose="02000000000000000000" pitchFamily="2" charset="0"/>
              </a:rPr>
              <a:t>1.6×10</a:t>
            </a:r>
            <a:r>
              <a:rPr lang="en-US" sz="3200" baseline="30000" dirty="0" smtClean="0">
                <a:latin typeface="1NikoshBAN"/>
                <a:cs typeface="NikoshBAN" panose="02000000000000000000" pitchFamily="2" charset="0"/>
              </a:rPr>
              <a:t>-19</a:t>
            </a:r>
            <a:endParaRPr lang="en-US" sz="3200" dirty="0">
              <a:latin typeface="1NikoshBAN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1NikoshBAN"/>
                <a:cs typeface="NikoshBAN" panose="02000000000000000000" pitchFamily="2" charset="0"/>
              </a:rPr>
              <a:t>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/>
              <a:t>0.5 ×10</a:t>
            </a:r>
            <a:r>
              <a:rPr lang="en-US" sz="3200" baseline="30000" dirty="0"/>
              <a:t>-8</a:t>
            </a:r>
            <a:r>
              <a:rPr lang="en-US" sz="3200" dirty="0"/>
              <a:t> m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/>
              <a:t>,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K = 9×10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 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Nm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endParaRPr lang="en-US" sz="3200" dirty="0">
              <a:latin typeface="0215100Times New Roman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সূত্রানুসারে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(k ×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)/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(9×10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(-</a:t>
            </a:r>
            <a:r>
              <a:rPr lang="en-US" sz="3200" dirty="0" smtClean="0">
                <a:latin typeface="1NikoshBAN"/>
                <a:cs typeface="NikoshBAN" panose="02000000000000000000" pitchFamily="2" charset="0"/>
              </a:rPr>
              <a:t>1.6×10</a:t>
            </a:r>
            <a:r>
              <a:rPr lang="en-US" sz="3200" baseline="30000" dirty="0" smtClean="0">
                <a:latin typeface="1NikoshBAN"/>
                <a:cs typeface="NikoshBAN" panose="02000000000000000000" pitchFamily="2" charset="0"/>
              </a:rPr>
              <a:t>-19</a:t>
            </a:r>
            <a:r>
              <a:rPr lang="en-US" sz="3200" dirty="0" smtClean="0">
                <a:latin typeface="1NikoshBAN"/>
                <a:cs typeface="NikoshBAN" panose="02000000000000000000" pitchFamily="2" charset="0"/>
              </a:rPr>
              <a:t>C)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latin typeface="1NikoshBAN"/>
                <a:cs typeface="NikoshBAN" panose="02000000000000000000" pitchFamily="2" charset="0"/>
              </a:rPr>
              <a:t>1.6×10</a:t>
            </a:r>
            <a:r>
              <a:rPr lang="en-US" sz="3200" baseline="30000" dirty="0" smtClean="0">
                <a:latin typeface="1NikoshBAN"/>
                <a:cs typeface="NikoshBAN" panose="02000000000000000000" pitchFamily="2" charset="0"/>
              </a:rPr>
              <a:t>-19</a:t>
            </a:r>
            <a:r>
              <a:rPr lang="en-US" sz="3200" dirty="0" smtClean="0">
                <a:latin typeface="1NikoshBAN"/>
                <a:cs typeface="NikoshBAN" panose="02000000000000000000" pitchFamily="2" charset="0"/>
              </a:rPr>
              <a:t>C 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/(</a:t>
            </a:r>
            <a:r>
              <a:rPr lang="en-US" sz="3200" dirty="0"/>
              <a:t>0.5 ×10</a:t>
            </a:r>
            <a:r>
              <a:rPr lang="en-US" sz="3200" baseline="30000" dirty="0"/>
              <a:t>-8</a:t>
            </a:r>
            <a:r>
              <a:rPr lang="en-US" sz="3200" dirty="0"/>
              <a:t> </a:t>
            </a:r>
            <a:r>
              <a:rPr lang="en-US" sz="3200" dirty="0" smtClean="0"/>
              <a:t>m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92.16×10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                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9.216×10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360" y="2636912"/>
            <a:ext cx="5256584" cy="353943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1NikoshBAN"/>
                <a:cs typeface="NikoshBAN" panose="02000000000000000000" pitchFamily="2" charset="0"/>
              </a:rPr>
              <a:t>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২য়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 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smtClean="0">
                <a:latin typeface="1NikoshBAN"/>
                <a:cs typeface="NikoshBAN" panose="02000000000000000000" pitchFamily="2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1NikoshBAN"/>
                <a:cs typeface="NikoshBAN" panose="02000000000000000000" pitchFamily="2" charset="0"/>
              </a:rPr>
              <a:t>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1NikoshBAN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1NikoshBAN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4.5×10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/>
              <a:t>,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K = 9×10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 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Nm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endParaRPr lang="en-US" sz="3200" dirty="0">
              <a:latin typeface="1NikoshBAN"/>
              <a:cs typeface="NikoshBAN" panose="02000000000000000000" pitchFamily="2" charset="0"/>
            </a:endParaRPr>
          </a:p>
          <a:p>
            <a:r>
              <a:rPr lang="en-US" sz="3200" dirty="0">
                <a:latin typeface="1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r</a:t>
            </a:r>
            <a:r>
              <a:rPr lang="en-US" sz="3200" dirty="0" smtClean="0"/>
              <a:t> </a:t>
            </a:r>
            <a:r>
              <a:rPr lang="en-US" sz="3200" dirty="0"/>
              <a:t>m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সূত্রানুসারে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(k ×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)/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9976" y="2636912"/>
            <a:ext cx="6120680" cy="4031873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 ×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r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(k ×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/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F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r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9×10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 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Nm</a:t>
            </a:r>
            <a:r>
              <a:rPr lang="en-US" sz="3200" baseline="30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200" baseline="30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1NikoshBAN"/>
                <a:cs typeface="NikoshBAN" panose="02000000000000000000" pitchFamily="2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latin typeface="1NikoshBAN"/>
                <a:cs typeface="NikoshBAN" panose="02000000000000000000" pitchFamily="2" charset="0"/>
              </a:rPr>
              <a:t>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4.5×10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r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m</a:t>
            </a:r>
            <a:r>
              <a:rPr lang="en-US" sz="3200" baseline="30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0.50  m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r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0.7071067812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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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0.71 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m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baseline="30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23592" y="620688"/>
            <a:ext cx="8047203" cy="1798459"/>
            <a:chOff x="2423592" y="620688"/>
            <a:chExt cx="8047203" cy="1798459"/>
          </a:xfrm>
        </p:grpSpPr>
        <p:sp>
          <p:nvSpPr>
            <p:cNvPr id="3" name="Rectangle 2"/>
            <p:cNvSpPr/>
            <p:nvPr/>
          </p:nvSpPr>
          <p:spPr>
            <a:xfrm>
              <a:off x="2423592" y="1772816"/>
              <a:ext cx="8047203" cy="646331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আকর্ষণ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4.5×10</a:t>
              </a:r>
              <a:r>
                <a:rPr lang="en-US" sz="3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N।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এদের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মধ্যবর্তী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দূরত্ব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3935760" y="620688"/>
              <a:ext cx="1224136" cy="1224136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456040" y="620688"/>
              <a:ext cx="1224136" cy="1224136"/>
            </a:xfrm>
            <a:prstGeom prst="ellipse">
              <a:avLst/>
            </a:prstGeom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27648" y="1052736"/>
              <a:ext cx="1098378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+5C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80176" y="980728"/>
              <a:ext cx="992579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5C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655840" y="1196752"/>
              <a:ext cx="2376264" cy="0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75920" y="620688"/>
              <a:ext cx="1008112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r</a:t>
              </a:r>
              <a:r>
                <a:rPr lang="en-US" sz="3600" dirty="0" smtClean="0"/>
                <a:t> m</a:t>
              </a:r>
              <a:endParaRPr lang="en-US" sz="36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511824" y="1268760"/>
              <a:ext cx="252028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1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332656"/>
            <a:ext cx="10297144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P( +30C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/>
              <a:t> Q(+20C)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/>
              <a:t>4m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200" dirty="0" smtClean="0"/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/>
              <a:t>R (-10C)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/>
              <a:t>P( +30C 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/>
              <a:t> Q(+20C)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F</a:t>
            </a:r>
            <a:r>
              <a:rPr lang="en-US" sz="32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smtClean="0">
                <a:latin typeface="20215100Times New Roman"/>
                <a:cs typeface="NikoshBAN" panose="02000000000000000000" pitchFamily="2" charset="0"/>
              </a:rPr>
              <a:t>2F</a:t>
            </a:r>
            <a:r>
              <a:rPr lang="en-US" sz="32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2060848"/>
            <a:ext cx="6768752" cy="52014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P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r>
              <a:rPr lang="en-US" sz="2800" baseline="-25000" dirty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3000" dirty="0" smtClean="0"/>
              <a:t> = +30C</a:t>
            </a:r>
          </a:p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2800" baseline="-25000" dirty="0" smtClean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3000" dirty="0" smtClean="0"/>
              <a:t> </a:t>
            </a:r>
            <a:r>
              <a:rPr lang="en-US" sz="3000" dirty="0"/>
              <a:t>= </a:t>
            </a:r>
            <a:r>
              <a:rPr lang="en-US" sz="3000" dirty="0" smtClean="0"/>
              <a:t>+</a:t>
            </a:r>
            <a:r>
              <a:rPr lang="en-US" sz="3000" dirty="0"/>
              <a:t>2</a:t>
            </a:r>
            <a:r>
              <a:rPr lang="en-US" sz="3000" dirty="0" smtClean="0"/>
              <a:t>0C</a:t>
            </a:r>
          </a:p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2800" baseline="-25000" dirty="0" smtClean="0">
                <a:latin typeface="215100Times New Roman"/>
                <a:cs typeface="NikoshBAN" panose="02000000000000000000" pitchFamily="2" charset="0"/>
              </a:rPr>
              <a:t>3</a:t>
            </a:r>
            <a:r>
              <a:rPr lang="en-US" sz="3000" dirty="0" smtClean="0"/>
              <a:t> </a:t>
            </a:r>
            <a:r>
              <a:rPr lang="en-US" sz="3000" dirty="0"/>
              <a:t>= </a:t>
            </a:r>
            <a:r>
              <a:rPr lang="en-US" sz="3000" dirty="0" smtClean="0"/>
              <a:t>-10C</a:t>
            </a: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r = </a:t>
            </a:r>
            <a:r>
              <a:rPr lang="en-US" sz="3000" dirty="0" smtClean="0"/>
              <a:t>4m  </a:t>
            </a: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/>
              <a:t>R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বস্তুটিকে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2800" baseline="-25000" dirty="0" smtClean="0">
                <a:latin typeface="215100Times New Roman"/>
                <a:cs typeface="NikoshBAN" panose="02000000000000000000" pitchFamily="2" charset="0"/>
              </a:rPr>
              <a:t>1 </a:t>
            </a:r>
            <a:r>
              <a:rPr lang="en-US" sz="3000" dirty="0" smtClean="0">
                <a:latin typeface="120215100Times New Roman"/>
                <a:cs typeface="NikoshBAN" panose="02000000000000000000" pitchFamily="2" charset="0"/>
              </a:rPr>
              <a:t>= x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Q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/>
              <a:t>R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বস্তুটির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2 </a:t>
            </a:r>
            <a:r>
              <a:rPr lang="en-US" sz="3000" dirty="0" smtClean="0">
                <a:latin typeface="20215100Times New Roman"/>
                <a:cs typeface="NikoshBAN" panose="02000000000000000000" pitchFamily="2" charset="0"/>
              </a:rPr>
              <a:t>=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000" dirty="0" smtClean="0">
                <a:latin typeface="20215100Times New Roman"/>
                <a:cs typeface="NikoshBAN" panose="02000000000000000000" pitchFamily="2" charset="0"/>
              </a:rPr>
              <a:t>4 –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x) m</a:t>
            </a: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K = 9×10</a:t>
            </a:r>
            <a:r>
              <a:rPr lang="en-US" sz="30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 </a:t>
            </a:r>
            <a:r>
              <a:rPr lang="en-US" sz="3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Nm</a:t>
            </a:r>
            <a:r>
              <a:rPr lang="en-US" sz="30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0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r>
              <a:rPr lang="en-US" sz="3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endParaRPr lang="en-US" sz="3000" dirty="0" smtClean="0">
              <a:latin typeface="0215100Times New Roman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Q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0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PR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(k ×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2800" baseline="-25000" dirty="0">
                <a:latin typeface="215100Times New Roman"/>
                <a:cs typeface="NikoshBAN" panose="02000000000000000000" pitchFamily="2" charset="0"/>
              </a:rPr>
              <a:t>1</a:t>
            </a:r>
            <a:r>
              <a: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r>
              <a:rPr lang="en-US" sz="2800" baseline="-25000" dirty="0">
                <a:latin typeface="215100Times New Roman"/>
                <a:cs typeface="NikoshBAN" panose="02000000000000000000" pitchFamily="2" charset="0"/>
              </a:rPr>
              <a:t>3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)/ r</a:t>
            </a:r>
            <a:r>
              <a:rPr lang="en-US" sz="2800" baseline="-25000" dirty="0">
                <a:latin typeface="215100Times New Roman"/>
                <a:cs typeface="NikoshBAN" panose="02000000000000000000" pitchFamily="2" charset="0"/>
              </a:rPr>
              <a:t>1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000" dirty="0" smtClean="0">
              <a:latin typeface="0215100Times New Roman"/>
              <a:cs typeface="NikoshBAN" panose="02000000000000000000" pitchFamily="2" charset="0"/>
              <a:sym typeface="Euclid 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2104" y="2060848"/>
            <a:ext cx="4896544" cy="50167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=&gt;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9×10</a:t>
            </a:r>
            <a:r>
              <a:rPr lang="en-US" sz="3200" baseline="30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 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Nm</a:t>
            </a:r>
            <a:r>
              <a:rPr lang="en-US" sz="3200" baseline="30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(+</a:t>
            </a:r>
            <a:r>
              <a:rPr lang="en-US" sz="3200" dirty="0" smtClean="0"/>
              <a:t>30C)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/>
              <a:t>-10C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)/ x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baseline="30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=&gt;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2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- 2.7</a:t>
            </a:r>
            <a:r>
              <a:rPr lang="en-US" sz="28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×10</a:t>
            </a:r>
            <a:r>
              <a:rPr lang="en-US" sz="2800" baseline="30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28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</a:t>
            </a:r>
          </a:p>
          <a:p>
            <a:endParaRPr lang="en-US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0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(k ×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2800" baseline="-25000" dirty="0" smtClean="0">
                <a:latin typeface="215100Times New Roman"/>
                <a:cs typeface="NikoshBAN" panose="02000000000000000000" pitchFamily="2" charset="0"/>
              </a:rPr>
              <a:t>2</a:t>
            </a:r>
            <a:r>
              <a:rPr lang="en-US" sz="28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r>
              <a:rPr lang="en-US" sz="2800" baseline="-25000" dirty="0">
                <a:latin typeface="215100Times New Roman"/>
                <a:cs typeface="NikoshBAN" panose="02000000000000000000" pitchFamily="2" charset="0"/>
              </a:rPr>
              <a:t>3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)/ r</a:t>
            </a:r>
            <a:r>
              <a:rPr lang="en-US" sz="2800" baseline="-25000" dirty="0">
                <a:latin typeface="215100Times New Roman"/>
                <a:cs typeface="NikoshBAN" panose="02000000000000000000" pitchFamily="2" charset="0"/>
              </a:rPr>
              <a:t>1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=&gt;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9×10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 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Nm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en-US" sz="3200" dirty="0" smtClean="0"/>
              <a:t>20C</a:t>
            </a:r>
            <a:r>
              <a:rPr lang="en-US" sz="3200" dirty="0"/>
              <a:t>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/>
              <a:t>-10C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)/(</a:t>
            </a:r>
            <a:r>
              <a:rPr lang="en-US" sz="3200" dirty="0">
                <a:latin typeface="20215100Times New Roman"/>
                <a:cs typeface="NikoshBAN" panose="02000000000000000000" pitchFamily="2" charset="0"/>
              </a:rPr>
              <a:t>4 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x)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=&gt;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2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-1.8</a:t>
            </a:r>
            <a:r>
              <a:rPr lang="en-US" sz="28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×10</a:t>
            </a:r>
            <a:r>
              <a:rPr lang="en-US" sz="2800" baseline="300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/(</a:t>
            </a:r>
            <a:r>
              <a:rPr lang="en-US" sz="2800" dirty="0">
                <a:latin typeface="20215100Times New Roman"/>
                <a:cs typeface="NikoshBAN" panose="02000000000000000000" pitchFamily="2" charset="0"/>
              </a:rPr>
              <a:t>4 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x)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480" y="363915"/>
            <a:ext cx="9145016" cy="649408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F</a:t>
            </a:r>
            <a:r>
              <a:rPr lang="en-US" sz="3200" baseline="-25000" dirty="0">
                <a:latin typeface="215100Times New Roman"/>
                <a:cs typeface="NikoshBAN" panose="02000000000000000000" pitchFamily="2" charset="0"/>
              </a:rPr>
              <a:t>PR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= 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2F</a:t>
            </a:r>
            <a:r>
              <a:rPr lang="en-US" sz="3200" baseline="-25000" dirty="0" smtClean="0">
                <a:latin typeface="215100Times New Roman"/>
                <a:cs typeface="NikoshBAN" panose="02000000000000000000" pitchFamily="2" charset="0"/>
              </a:rPr>
              <a:t>QR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 smtClean="0">
                <a:latin typeface="215100Times New Roman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215100Times New Roman"/>
                <a:cs typeface="Times New Roman" panose="02020603050405020304" pitchFamily="18" charset="0"/>
              </a:rPr>
              <a:t>2.7</a:t>
            </a:r>
            <a:r>
              <a:rPr lang="en-US" sz="3200" dirty="0">
                <a:latin typeface="215100Times New Roman"/>
                <a:cs typeface="NikoshBAN" panose="02000000000000000000" pitchFamily="2" charset="0"/>
                <a:sym typeface="Euclid Symbol" panose="05050102010706020507" pitchFamily="18" charset="2"/>
              </a:rPr>
              <a:t>×10</a:t>
            </a:r>
            <a:r>
              <a:rPr lang="en-US" sz="3200" baseline="30000" dirty="0">
                <a:latin typeface="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12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 / 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x</a:t>
            </a:r>
            <a:r>
              <a:rPr lang="en-US" sz="3200" baseline="30000" dirty="0" smtClean="0">
                <a:latin typeface="215100Times New Roman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 =</a:t>
            </a:r>
            <a:r>
              <a:rPr lang="en-US" sz="3200" baseline="30000" dirty="0" smtClean="0">
                <a:latin typeface="215100Times New Roman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215100Times New Roman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  <a:sym typeface="Euclid Symbol" panose="05050102010706020507" pitchFamily="18" charset="2"/>
              </a:rPr>
              <a:t>×(</a:t>
            </a:r>
            <a:r>
              <a:rPr lang="en-US" sz="3200" dirty="0" smtClean="0">
                <a:latin typeface="215100Times New Roman"/>
                <a:cs typeface="Times New Roman" panose="02020603050405020304" pitchFamily="18" charset="0"/>
              </a:rPr>
              <a:t>-1.8)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  <a:sym typeface="Euclid Symbol" panose="05050102010706020507" pitchFamily="18" charset="2"/>
              </a:rPr>
              <a:t>×10</a:t>
            </a:r>
            <a:r>
              <a:rPr lang="en-US" sz="3200" baseline="30000" dirty="0" smtClean="0">
                <a:latin typeface="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12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/(4 – 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x)</a:t>
            </a:r>
            <a:r>
              <a:rPr lang="en-US" sz="3200" baseline="30000" dirty="0" smtClean="0">
                <a:latin typeface="215100Times New Roman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 smtClean="0">
                <a:latin typeface="215100Times New Roman"/>
                <a:cs typeface="Times New Roman" panose="02020603050405020304" pitchFamily="18" charset="0"/>
              </a:rPr>
              <a:t> 3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/ 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x</a:t>
            </a:r>
            <a:r>
              <a:rPr lang="en-US" sz="3200" baseline="30000" dirty="0">
                <a:latin typeface="215100Times New Roman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 =</a:t>
            </a:r>
            <a:r>
              <a:rPr lang="en-US" sz="3200" baseline="30000" dirty="0">
                <a:latin typeface="215100Times New Roman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215100Times New Roman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/(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4 – x)</a:t>
            </a:r>
            <a:r>
              <a:rPr lang="en-US" sz="3200" baseline="30000" dirty="0">
                <a:latin typeface="215100Times New Roman"/>
                <a:cs typeface="Times New Roman" panose="02020603050405020304" pitchFamily="18" charset="0"/>
              </a:rPr>
              <a:t>2</a:t>
            </a:r>
            <a:r>
              <a:rPr lang="en-US" sz="3200" baseline="30000" dirty="0" smtClean="0">
                <a:latin typeface="215100Times New Roman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>
                <a:latin typeface="215100Times New Roman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215100Times New Roman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4 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– x)</a:t>
            </a:r>
            <a:r>
              <a:rPr lang="en-US" sz="3200" baseline="30000" dirty="0">
                <a:latin typeface="215100Times New Roman"/>
                <a:cs typeface="Times New Roman" panose="02020603050405020304" pitchFamily="18" charset="0"/>
              </a:rPr>
              <a:t>2 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/ 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x</a:t>
            </a:r>
            <a:r>
              <a:rPr lang="en-US" sz="3200" baseline="30000" dirty="0">
                <a:latin typeface="215100Times New Roman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 =</a:t>
            </a:r>
            <a:r>
              <a:rPr lang="en-US" sz="3200" baseline="30000" dirty="0">
                <a:latin typeface="215100Times New Roman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215100Times New Roman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/3 </a:t>
            </a:r>
            <a:endParaRPr lang="en-US" sz="3200" dirty="0">
              <a:latin typeface="215100Times New Roman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215100Times New Roman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4 – 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x)</a:t>
            </a:r>
            <a:r>
              <a:rPr lang="en-US" sz="3200" baseline="30000" dirty="0" smtClean="0">
                <a:latin typeface="215100Times New Roman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/ 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x</a:t>
            </a:r>
            <a:r>
              <a:rPr lang="en-US" sz="3200" baseline="30000" dirty="0" smtClean="0">
                <a:latin typeface="215100Times New Roman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=</a:t>
            </a:r>
            <a:r>
              <a:rPr lang="en-US" sz="3200" baseline="30000" dirty="0">
                <a:latin typeface="215100Times New Roman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215100Times New Roman"/>
                <a:cs typeface="Times New Roman" panose="02020603050405020304" pitchFamily="18" charset="0"/>
              </a:rPr>
              <a:t>1.33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 </a:t>
            </a:r>
            <a:endParaRPr lang="en-US" sz="3200" dirty="0">
              <a:latin typeface="215100Times New Roman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215100Times New Roman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4 – x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)</a:t>
            </a:r>
            <a:r>
              <a:rPr lang="en-US" sz="3200" baseline="30000" dirty="0" smtClean="0">
                <a:latin typeface="215100Times New Roman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215100Times New Roman"/>
                <a:cs typeface="NikoshBAN" panose="02000000000000000000" pitchFamily="2" charset="0"/>
              </a:rPr>
              <a:t>/ 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x</a:t>
            </a:r>
            <a:r>
              <a:rPr lang="en-US" sz="3200" baseline="30000" dirty="0">
                <a:latin typeface="215100Times New Roman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=</a:t>
            </a:r>
            <a:r>
              <a:rPr lang="en-US" sz="3200" baseline="30000" dirty="0" smtClean="0">
                <a:latin typeface="215100Times New Roman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215100Times New Roman"/>
                <a:cs typeface="Times New Roman" panose="02020603050405020304" pitchFamily="18" charset="0"/>
                <a:sym typeface="Euclid Symbol" panose="05050102010706020507" pitchFamily="18" charset="2"/>
              </a:rPr>
              <a:t> </a:t>
            </a:r>
            <a:r>
              <a:rPr lang="en-US" sz="3200" dirty="0" smtClean="0">
                <a:latin typeface="215100Times New Roman"/>
                <a:cs typeface="Times New Roman" panose="02020603050405020304" pitchFamily="18" charset="0"/>
              </a:rPr>
              <a:t>1.33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 </a:t>
            </a:r>
            <a:endParaRPr lang="en-US" sz="3200" dirty="0">
              <a:latin typeface="215100Times New Roman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 smtClean="0">
                <a:latin typeface="215100Times New Roman"/>
              </a:rPr>
              <a:t>4/x -1= </a:t>
            </a:r>
            <a:r>
              <a:rPr lang="en-US" sz="3200" dirty="0">
                <a:latin typeface="215100Times New Roman"/>
                <a:cs typeface="Times New Roman" panose="02020603050405020304" pitchFamily="18" charset="0"/>
                <a:sym typeface="Euclid Symbol" panose="05050102010706020507" pitchFamily="18" charset="2"/>
              </a:rPr>
              <a:t> </a:t>
            </a:r>
            <a:r>
              <a:rPr lang="en-US" sz="3200" dirty="0" smtClean="0">
                <a:latin typeface="215100Times New Roman"/>
                <a:cs typeface="Times New Roman" panose="02020603050405020304" pitchFamily="18" charset="0"/>
                <a:sym typeface="Euclid Symbol" panose="05050102010706020507" pitchFamily="18" charset="2"/>
              </a:rPr>
              <a:t>1.15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>
                <a:latin typeface="215100Times New Roman"/>
              </a:rPr>
              <a:t>4/x </a:t>
            </a:r>
            <a:r>
              <a:rPr lang="en-US" sz="3200" dirty="0" smtClean="0">
                <a:latin typeface="215100Times New Roman"/>
              </a:rPr>
              <a:t>= 1</a:t>
            </a:r>
            <a:r>
              <a:rPr lang="en-US" sz="3200" dirty="0" smtClean="0">
                <a:latin typeface="215100Times New Roman"/>
                <a:cs typeface="Times New Roman" panose="02020603050405020304" pitchFamily="18" charset="0"/>
                <a:sym typeface="Euclid Symbol" panose="05050102010706020507" pitchFamily="18" charset="2"/>
              </a:rPr>
              <a:t> </a:t>
            </a:r>
            <a:r>
              <a:rPr lang="en-US" sz="3200" dirty="0">
                <a:latin typeface="215100Times New Roman"/>
                <a:cs typeface="Times New Roman" panose="02020603050405020304" pitchFamily="18" charset="0"/>
                <a:sym typeface="Euclid Symbol" panose="05050102010706020507" pitchFamily="18" charset="2"/>
              </a:rPr>
              <a:t>1.15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>
                <a:latin typeface="215100Times New Roman"/>
              </a:rPr>
              <a:t>4/x = </a:t>
            </a:r>
            <a:r>
              <a:rPr lang="en-US" sz="3200" dirty="0" smtClean="0">
                <a:latin typeface="215100Times New Roman"/>
              </a:rPr>
              <a:t>2.15 </a:t>
            </a:r>
            <a:r>
              <a:rPr lang="en-US" sz="3200" dirty="0" err="1" smtClean="0">
                <a:latin typeface="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বা</a:t>
            </a:r>
            <a:r>
              <a:rPr lang="en-US" sz="3200" dirty="0" smtClean="0">
                <a:latin typeface="215100Times New Roman"/>
                <a:cs typeface="Times New Roman" panose="02020603050405020304" pitchFamily="18" charset="0"/>
                <a:sym typeface="Euclid Symbol" panose="05050102010706020507" pitchFamily="18" charset="2"/>
              </a:rPr>
              <a:t> - 0.15</a:t>
            </a:r>
            <a:endParaRPr lang="en-US" sz="3200" dirty="0">
              <a:latin typeface="215100Times New Roman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>
                <a:latin typeface="215100Times New Roman"/>
              </a:rPr>
              <a:t>4/x = </a:t>
            </a:r>
            <a:r>
              <a:rPr lang="en-US" sz="3200" dirty="0" smtClean="0">
                <a:latin typeface="215100Times New Roman"/>
              </a:rPr>
              <a:t>2.15 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[ </a:t>
            </a:r>
            <a:r>
              <a:rPr lang="en-US" sz="3200" dirty="0" err="1" smtClean="0">
                <a:latin typeface="215100Times New Roman"/>
                <a:cs typeface="NikoshBAN" panose="02000000000000000000" pitchFamily="2" charset="0"/>
              </a:rPr>
              <a:t>ঋনাত্মক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215100Times New Roman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215100Times New Roman"/>
                <a:cs typeface="NikoshBAN" panose="02000000000000000000" pitchFamily="2" charset="0"/>
              </a:rPr>
              <a:t>বর্জনীয়</a:t>
            </a: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 ]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 smtClean="0">
                <a:latin typeface="215100Times New Roman"/>
              </a:rPr>
              <a:t> 2.15x = 4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X = 4/2.15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dirty="0" smtClean="0">
                <a:latin typeface="215100Times New Roman"/>
                <a:cs typeface="NikoshBAN" panose="02000000000000000000" pitchFamily="2" charset="0"/>
              </a:rPr>
              <a:t>X= 0.5375 </a:t>
            </a:r>
            <a:endParaRPr lang="en-US" sz="3200" dirty="0">
              <a:latin typeface="215100Times New Rom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5159896" y="692696"/>
            <a:ext cx="1512168" cy="864096"/>
          </a:xfrm>
          <a:prstGeom prst="wedgeRect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384" y="1772816"/>
            <a:ext cx="6696744" cy="44644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bn-BD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ধ্রুবকের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68580"/>
            <a:r>
              <a:rPr lang="bn-BD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বতুর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কিরুপ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"/>
            <a:r>
              <a:rPr lang="bn-BD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68580"/>
            <a:r>
              <a:rPr lang="bn-BD" sz="36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68580"/>
            <a:r>
              <a:rPr lang="en-US" sz="36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Oval 3"/>
          <p:cNvSpPr/>
          <p:nvPr/>
        </p:nvSpPr>
        <p:spPr>
          <a:xfrm>
            <a:off x="7896200" y="980728"/>
            <a:ext cx="4032448" cy="4824536"/>
          </a:xfrm>
          <a:prstGeom prst="ellipse">
            <a:avLst/>
          </a:prstGeom>
          <a:solidFill>
            <a:srgbClr val="46E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solidFill>
                  <a:schemeClr val="tx1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9×10</a:t>
            </a:r>
            <a:r>
              <a:rPr lang="en-US" sz="3200" baseline="30000" dirty="0">
                <a:solidFill>
                  <a:schemeClr val="tx1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বিকর্ষণমূলক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0215100Times New Roman"/>
                <a:cs typeface="NikoshBAN" panose="02000000000000000000" pitchFamily="2" charset="0"/>
              </a:rPr>
              <a:t>F </a:t>
            </a:r>
            <a:r>
              <a:rPr lang="en-US" sz="3200" dirty="0">
                <a:solidFill>
                  <a:schemeClr val="tx1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 kq</a:t>
            </a:r>
            <a:r>
              <a:rPr lang="en-US" sz="3200" baseline="-25000" dirty="0">
                <a:solidFill>
                  <a:schemeClr val="tx1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200" dirty="0">
                <a:solidFill>
                  <a:schemeClr val="tx1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200" baseline="-25000" dirty="0">
                <a:solidFill>
                  <a:schemeClr val="tx1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/r</a:t>
            </a:r>
            <a:r>
              <a:rPr lang="en-US" sz="3200" baseline="30000" dirty="0">
                <a:solidFill>
                  <a:schemeClr val="tx1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</a:p>
          <a:p>
            <a:pPr marL="68580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কুলম্ব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6858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200" dirty="0">
                <a:solidFill>
                  <a:schemeClr val="tx1"/>
                </a:solidFill>
                <a:latin typeface="1NikoshBAN"/>
                <a:cs typeface="NikoshBAN" panose="02000000000000000000" pitchFamily="2" charset="0"/>
              </a:rPr>
              <a:t>1.6×10</a:t>
            </a:r>
            <a:r>
              <a:rPr lang="en-US" sz="3200" baseline="30000" dirty="0">
                <a:solidFill>
                  <a:schemeClr val="tx1"/>
                </a:solidFill>
                <a:latin typeface="1NikoshBAN"/>
                <a:cs typeface="NikoshBAN" panose="02000000000000000000" pitchFamily="2" charset="0"/>
              </a:rPr>
              <a:t>-19</a:t>
            </a:r>
            <a:r>
              <a:rPr lang="en-US" sz="3200" dirty="0">
                <a:solidFill>
                  <a:schemeClr val="tx1"/>
                </a:solidFill>
                <a:latin typeface="1NikoshBAN"/>
                <a:cs typeface="NikoshBAN" panose="02000000000000000000" pitchFamily="2" charset="0"/>
              </a:rPr>
              <a:t>C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79576" y="2636912"/>
            <a:ext cx="4176464" cy="212365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  বিষয়ঃ পদার্থ বিজ্ঞান </a:t>
            </a:r>
            <a:br>
              <a:rPr lang="bn-BD" sz="4400" dirty="0">
                <a:latin typeface="NikoshBAN" pitchFamily="2" charset="0"/>
                <a:cs typeface="NikoshBAN" pitchFamily="2" charset="0"/>
              </a:rPr>
            </a:br>
            <a:r>
              <a:rPr lang="bn-BD" sz="4400" dirty="0">
                <a:latin typeface="NikoshBAN" pitchFamily="2" charset="0"/>
                <a:cs typeface="NikoshBAN" pitchFamily="2" charset="0"/>
              </a:rPr>
              <a:t>     সময় –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3792" y="1340768"/>
            <a:ext cx="259228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শ্রেণি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988840"/>
            <a:ext cx="2592288" cy="3436288"/>
          </a:xfrm>
        </p:spPr>
      </p:pic>
    </p:spTree>
    <p:extLst>
      <p:ext uri="{BB962C8B-B14F-4D97-AF65-F5344CB8AC3E}">
        <p14:creationId xmlns:p14="http://schemas.microsoft.com/office/powerpoint/2010/main" val="15419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287688" y="764704"/>
            <a:ext cx="6408712" cy="1767576"/>
            <a:chOff x="899592" y="744484"/>
            <a:chExt cx="6181412" cy="1767576"/>
          </a:xfrm>
        </p:grpSpPr>
        <p:sp>
          <p:nvSpPr>
            <p:cNvPr id="3" name="TextBox 2"/>
            <p:cNvSpPr txBox="1"/>
            <p:nvPr/>
          </p:nvSpPr>
          <p:spPr>
            <a:xfrm>
              <a:off x="899592" y="1268760"/>
              <a:ext cx="1191081" cy="64633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রুপকল্পঃ১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257398" y="744484"/>
              <a:ext cx="952865" cy="945928"/>
            </a:xfrm>
            <a:prstGeom prst="ellips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470776" y="1059794"/>
              <a:ext cx="655095" cy="630619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768546" y="1248979"/>
              <a:ext cx="1965284" cy="1261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347864" y="1988840"/>
              <a:ext cx="2520280" cy="5232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r =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3.84×10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02303" y="1248979"/>
              <a:ext cx="541633" cy="646331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  <a:endParaRPr lang="en-US" sz="3600" dirty="0"/>
            </a:p>
          </p:txBody>
        </p:sp>
        <p:sp>
          <p:nvSpPr>
            <p:cNvPr id="23" name="Rectangle 22"/>
            <p:cNvSpPr/>
            <p:nvPr/>
          </p:nvSpPr>
          <p:spPr>
            <a:xfrm rot="21432644">
              <a:off x="6238835" y="1040453"/>
              <a:ext cx="842169" cy="523220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qC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 rot="21432644">
              <a:off x="2566425" y="1112463"/>
              <a:ext cx="842169" cy="523220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qC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063552" y="2924944"/>
            <a:ext cx="7064452" cy="1838528"/>
            <a:chOff x="1547664" y="3068960"/>
            <a:chExt cx="7064452" cy="1838528"/>
          </a:xfrm>
        </p:grpSpPr>
        <p:sp>
          <p:nvSpPr>
            <p:cNvPr id="25" name="Rectangle 24"/>
            <p:cNvSpPr/>
            <p:nvPr/>
          </p:nvSpPr>
          <p:spPr>
            <a:xfrm rot="21432644">
              <a:off x="7608473" y="3165078"/>
              <a:ext cx="1003643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 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08104" y="4445823"/>
              <a:ext cx="864096" cy="46166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2m</a:t>
              </a:r>
              <a:r>
                <a:rPr lang="en-US" sz="2400" dirty="0"/>
                <a:t> </a:t>
              </a:r>
            </a:p>
          </p:txBody>
        </p:sp>
        <p:sp>
          <p:nvSpPr>
            <p:cNvPr id="34" name="Rectangle 33"/>
            <p:cNvSpPr/>
            <p:nvPr/>
          </p:nvSpPr>
          <p:spPr>
            <a:xfrm rot="21432644">
              <a:off x="3143894" y="3228940"/>
              <a:ext cx="1141881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latin typeface="15Times New Roman"/>
                  <a:cs typeface="NikoshBAN" panose="02000000000000000000" pitchFamily="2" charset="0"/>
                </a:rPr>
                <a:t>15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  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 rot="21432644">
              <a:off x="5664256" y="3173789"/>
              <a:ext cx="1003643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7664" y="3068960"/>
              <a:ext cx="1440160" cy="584775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রুপকল্পঃ২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635896" y="3581727"/>
              <a:ext cx="648072" cy="64807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64088" y="3581727"/>
              <a:ext cx="648072" cy="648072"/>
            </a:xfrm>
            <a:prstGeom prst="ellipse">
              <a:avLst/>
            </a:prstGeom>
            <a:solidFill>
              <a:srgbClr val="46E01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380312" y="3564886"/>
              <a:ext cx="648072" cy="648072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3347864" y="3725743"/>
              <a:ext cx="576064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5004048" y="3437711"/>
              <a:ext cx="432048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7020272" y="3725743"/>
              <a:ext cx="448171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652120" y="3869759"/>
              <a:ext cx="0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740352" y="4013775"/>
              <a:ext cx="0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995936" y="4517831"/>
              <a:ext cx="381642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488820" y="3941767"/>
              <a:ext cx="864096" cy="46166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x m 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3995936" y="3941767"/>
              <a:ext cx="0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995936" y="4373815"/>
              <a:ext cx="158417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063552" y="4869160"/>
            <a:ext cx="8820472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গ) রুপকল্পঃ১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q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বিকর্ষণ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1.98 ×10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ঘ) রুপকল্পঃ২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F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= F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" name="TextBox 1"/>
          <p:cNvSpPr txBox="1"/>
          <p:nvPr/>
        </p:nvSpPr>
        <p:spPr>
          <a:xfrm rot="20228453">
            <a:off x="1530707" y="622317"/>
            <a:ext cx="272171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2272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692696"/>
            <a:ext cx="5760640" cy="576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56240" y="2132856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প্রানবন্ত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271464" y="1412776"/>
            <a:ext cx="5167271" cy="3370487"/>
            <a:chOff x="827584" y="1484784"/>
            <a:chExt cx="5167271" cy="3370487"/>
          </a:xfrm>
        </p:grpSpPr>
        <p:grpSp>
          <p:nvGrpSpPr>
            <p:cNvPr id="38" name="Group 37"/>
            <p:cNvGrpSpPr/>
            <p:nvPr/>
          </p:nvGrpSpPr>
          <p:grpSpPr>
            <a:xfrm>
              <a:off x="827584" y="1556792"/>
              <a:ext cx="5167271" cy="3298479"/>
              <a:chOff x="830444" y="1683997"/>
              <a:chExt cx="5167271" cy="3298479"/>
            </a:xfrm>
          </p:grpSpPr>
          <p:sp>
            <p:nvSpPr>
              <p:cNvPr id="40" name="Bent-Up Arrow 39"/>
              <p:cNvSpPr/>
              <p:nvPr/>
            </p:nvSpPr>
            <p:spPr>
              <a:xfrm rot="5400000">
                <a:off x="1108997" y="2493878"/>
                <a:ext cx="743426" cy="846364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Freeform 40"/>
              <p:cNvSpPr/>
              <p:nvPr/>
            </p:nvSpPr>
            <p:spPr>
              <a:xfrm>
                <a:off x="830444" y="1683997"/>
                <a:ext cx="1251492" cy="876003"/>
              </a:xfrm>
              <a:custGeom>
                <a:avLst/>
                <a:gdLst>
                  <a:gd name="connsiteX0" fmla="*/ 0 w 1251492"/>
                  <a:gd name="connsiteY0" fmla="*/ 146030 h 876003"/>
                  <a:gd name="connsiteX1" fmla="*/ 146030 w 1251492"/>
                  <a:gd name="connsiteY1" fmla="*/ 0 h 876003"/>
                  <a:gd name="connsiteX2" fmla="*/ 1105462 w 1251492"/>
                  <a:gd name="connsiteY2" fmla="*/ 0 h 876003"/>
                  <a:gd name="connsiteX3" fmla="*/ 1251492 w 1251492"/>
                  <a:gd name="connsiteY3" fmla="*/ 146030 h 876003"/>
                  <a:gd name="connsiteX4" fmla="*/ 1251492 w 1251492"/>
                  <a:gd name="connsiteY4" fmla="*/ 729973 h 876003"/>
                  <a:gd name="connsiteX5" fmla="*/ 1105462 w 1251492"/>
                  <a:gd name="connsiteY5" fmla="*/ 876003 h 876003"/>
                  <a:gd name="connsiteX6" fmla="*/ 146030 w 1251492"/>
                  <a:gd name="connsiteY6" fmla="*/ 876003 h 876003"/>
                  <a:gd name="connsiteX7" fmla="*/ 0 w 1251492"/>
                  <a:gd name="connsiteY7" fmla="*/ 729973 h 876003"/>
                  <a:gd name="connsiteX8" fmla="*/ 0 w 1251492"/>
                  <a:gd name="connsiteY8" fmla="*/ 146030 h 87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1492" h="876003">
                    <a:moveTo>
                      <a:pt x="0" y="146030"/>
                    </a:moveTo>
                    <a:cubicBezTo>
                      <a:pt x="0" y="65380"/>
                      <a:pt x="65380" y="0"/>
                      <a:pt x="146030" y="0"/>
                    </a:cubicBezTo>
                    <a:lnTo>
                      <a:pt x="1105462" y="0"/>
                    </a:lnTo>
                    <a:cubicBezTo>
                      <a:pt x="1186112" y="0"/>
                      <a:pt x="1251492" y="65380"/>
                      <a:pt x="1251492" y="146030"/>
                    </a:cubicBezTo>
                    <a:lnTo>
                      <a:pt x="1251492" y="729973"/>
                    </a:lnTo>
                    <a:cubicBezTo>
                      <a:pt x="1251492" y="810623"/>
                      <a:pt x="1186112" y="876003"/>
                      <a:pt x="1105462" y="876003"/>
                    </a:cubicBezTo>
                    <a:lnTo>
                      <a:pt x="146030" y="876003"/>
                    </a:lnTo>
                    <a:cubicBezTo>
                      <a:pt x="65380" y="876003"/>
                      <a:pt x="0" y="810623"/>
                      <a:pt x="0" y="729973"/>
                    </a:cubicBezTo>
                    <a:lnTo>
                      <a:pt x="0" y="1460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7551" tIns="187551" rIns="187551" bIns="187551" numCol="1" spcCol="1270" anchor="ctr" anchorCtr="0">
                <a:noAutofit/>
              </a:bodyPr>
              <a:lstStyle/>
              <a:p>
                <a:pPr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800" dirty="0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052441" y="1953521"/>
                <a:ext cx="2450412" cy="432801"/>
              </a:xfrm>
              <a:custGeom>
                <a:avLst/>
                <a:gdLst>
                  <a:gd name="connsiteX0" fmla="*/ 0 w 2193302"/>
                  <a:gd name="connsiteY0" fmla="*/ 0 h 432801"/>
                  <a:gd name="connsiteX1" fmla="*/ 2193302 w 2193302"/>
                  <a:gd name="connsiteY1" fmla="*/ 0 h 432801"/>
                  <a:gd name="connsiteX2" fmla="*/ 2193302 w 2193302"/>
                  <a:gd name="connsiteY2" fmla="*/ 432801 h 432801"/>
                  <a:gd name="connsiteX3" fmla="*/ 0 w 2193302"/>
                  <a:gd name="connsiteY3" fmla="*/ 432801 h 432801"/>
                  <a:gd name="connsiteX4" fmla="*/ 0 w 2193302"/>
                  <a:gd name="connsiteY4" fmla="*/ 0 h 43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3302" h="432801">
                    <a:moveTo>
                      <a:pt x="0" y="0"/>
                    </a:moveTo>
                    <a:lnTo>
                      <a:pt x="2193302" y="0"/>
                    </a:lnTo>
                    <a:lnTo>
                      <a:pt x="2193302" y="432801"/>
                    </a:lnTo>
                    <a:lnTo>
                      <a:pt x="0" y="43280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marL="0" lvl="1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সবল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নিউক্লীয়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43" name="Bent-Up Arrow 42"/>
              <p:cNvSpPr/>
              <p:nvPr/>
            </p:nvSpPr>
            <p:spPr>
              <a:xfrm rot="5400000">
                <a:off x="2372968" y="3492141"/>
                <a:ext cx="743426" cy="846364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Freeform 43"/>
              <p:cNvSpPr/>
              <p:nvPr/>
            </p:nvSpPr>
            <p:spPr>
              <a:xfrm>
                <a:off x="1597753" y="2671376"/>
                <a:ext cx="1251492" cy="876003"/>
              </a:xfrm>
              <a:custGeom>
                <a:avLst/>
                <a:gdLst>
                  <a:gd name="connsiteX0" fmla="*/ 0 w 1251492"/>
                  <a:gd name="connsiteY0" fmla="*/ 146030 h 876003"/>
                  <a:gd name="connsiteX1" fmla="*/ 146030 w 1251492"/>
                  <a:gd name="connsiteY1" fmla="*/ 0 h 876003"/>
                  <a:gd name="connsiteX2" fmla="*/ 1105462 w 1251492"/>
                  <a:gd name="connsiteY2" fmla="*/ 0 h 876003"/>
                  <a:gd name="connsiteX3" fmla="*/ 1251492 w 1251492"/>
                  <a:gd name="connsiteY3" fmla="*/ 146030 h 876003"/>
                  <a:gd name="connsiteX4" fmla="*/ 1251492 w 1251492"/>
                  <a:gd name="connsiteY4" fmla="*/ 729973 h 876003"/>
                  <a:gd name="connsiteX5" fmla="*/ 1105462 w 1251492"/>
                  <a:gd name="connsiteY5" fmla="*/ 876003 h 876003"/>
                  <a:gd name="connsiteX6" fmla="*/ 146030 w 1251492"/>
                  <a:gd name="connsiteY6" fmla="*/ 876003 h 876003"/>
                  <a:gd name="connsiteX7" fmla="*/ 0 w 1251492"/>
                  <a:gd name="connsiteY7" fmla="*/ 729973 h 876003"/>
                  <a:gd name="connsiteX8" fmla="*/ 0 w 1251492"/>
                  <a:gd name="connsiteY8" fmla="*/ 146030 h 87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1492" h="876003">
                    <a:moveTo>
                      <a:pt x="0" y="146030"/>
                    </a:moveTo>
                    <a:cubicBezTo>
                      <a:pt x="0" y="65380"/>
                      <a:pt x="65380" y="0"/>
                      <a:pt x="146030" y="0"/>
                    </a:cubicBezTo>
                    <a:lnTo>
                      <a:pt x="1105462" y="0"/>
                    </a:lnTo>
                    <a:cubicBezTo>
                      <a:pt x="1186112" y="0"/>
                      <a:pt x="1251492" y="65380"/>
                      <a:pt x="1251492" y="146030"/>
                    </a:cubicBezTo>
                    <a:lnTo>
                      <a:pt x="1251492" y="729973"/>
                    </a:lnTo>
                    <a:cubicBezTo>
                      <a:pt x="1251492" y="810623"/>
                      <a:pt x="1186112" y="876003"/>
                      <a:pt x="1105462" y="876003"/>
                    </a:cubicBezTo>
                    <a:lnTo>
                      <a:pt x="146030" y="876003"/>
                    </a:lnTo>
                    <a:cubicBezTo>
                      <a:pt x="65380" y="876003"/>
                      <a:pt x="0" y="810623"/>
                      <a:pt x="0" y="729973"/>
                    </a:cubicBezTo>
                    <a:lnTo>
                      <a:pt x="0" y="14603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7551" tIns="187551" rIns="187551" bIns="187551" numCol="1" spcCol="1270" anchor="ctr" anchorCtr="0">
                <a:noAutofit/>
              </a:bodyPr>
              <a:lstStyle/>
              <a:p>
                <a:pPr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800" dirty="0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045948" y="2927176"/>
                <a:ext cx="2951767" cy="579093"/>
              </a:xfrm>
              <a:custGeom>
                <a:avLst/>
                <a:gdLst>
                  <a:gd name="connsiteX0" fmla="*/ 0 w 2951767"/>
                  <a:gd name="connsiteY0" fmla="*/ 0 h 579093"/>
                  <a:gd name="connsiteX1" fmla="*/ 2951767 w 2951767"/>
                  <a:gd name="connsiteY1" fmla="*/ 0 h 579093"/>
                  <a:gd name="connsiteX2" fmla="*/ 2951767 w 2951767"/>
                  <a:gd name="connsiteY2" fmla="*/ 579093 h 579093"/>
                  <a:gd name="connsiteX3" fmla="*/ 0 w 2951767"/>
                  <a:gd name="connsiteY3" fmla="*/ 579093 h 579093"/>
                  <a:gd name="connsiteX4" fmla="*/ 0 w 2951767"/>
                  <a:gd name="connsiteY4" fmla="*/ 0 h 57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1767" h="579093">
                    <a:moveTo>
                      <a:pt x="0" y="0"/>
                    </a:moveTo>
                    <a:lnTo>
                      <a:pt x="2951767" y="0"/>
                    </a:lnTo>
                    <a:lnTo>
                      <a:pt x="2951767" y="579093"/>
                    </a:lnTo>
                    <a:lnTo>
                      <a:pt x="0" y="57909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marL="0" lvl="1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চৌম্বকীয়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979715" y="4005066"/>
                <a:ext cx="1567669" cy="977410"/>
              </a:xfrm>
              <a:custGeom>
                <a:avLst/>
                <a:gdLst>
                  <a:gd name="connsiteX0" fmla="*/ 0 w 1567669"/>
                  <a:gd name="connsiteY0" fmla="*/ 162934 h 977410"/>
                  <a:gd name="connsiteX1" fmla="*/ 162934 w 1567669"/>
                  <a:gd name="connsiteY1" fmla="*/ 0 h 977410"/>
                  <a:gd name="connsiteX2" fmla="*/ 1404735 w 1567669"/>
                  <a:gd name="connsiteY2" fmla="*/ 0 h 977410"/>
                  <a:gd name="connsiteX3" fmla="*/ 1567669 w 1567669"/>
                  <a:gd name="connsiteY3" fmla="*/ 162934 h 977410"/>
                  <a:gd name="connsiteX4" fmla="*/ 1567669 w 1567669"/>
                  <a:gd name="connsiteY4" fmla="*/ 814476 h 977410"/>
                  <a:gd name="connsiteX5" fmla="*/ 1404735 w 1567669"/>
                  <a:gd name="connsiteY5" fmla="*/ 977410 h 977410"/>
                  <a:gd name="connsiteX6" fmla="*/ 162934 w 1567669"/>
                  <a:gd name="connsiteY6" fmla="*/ 977410 h 977410"/>
                  <a:gd name="connsiteX7" fmla="*/ 0 w 1567669"/>
                  <a:gd name="connsiteY7" fmla="*/ 814476 h 977410"/>
                  <a:gd name="connsiteX8" fmla="*/ 0 w 1567669"/>
                  <a:gd name="connsiteY8" fmla="*/ 162934 h 97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7669" h="977410">
                    <a:moveTo>
                      <a:pt x="0" y="162934"/>
                    </a:moveTo>
                    <a:cubicBezTo>
                      <a:pt x="0" y="72948"/>
                      <a:pt x="72948" y="0"/>
                      <a:pt x="162934" y="0"/>
                    </a:cubicBezTo>
                    <a:lnTo>
                      <a:pt x="1404735" y="0"/>
                    </a:lnTo>
                    <a:cubicBezTo>
                      <a:pt x="1494721" y="0"/>
                      <a:pt x="1567669" y="72948"/>
                      <a:pt x="1567669" y="162934"/>
                    </a:cubicBezTo>
                    <a:lnTo>
                      <a:pt x="1567669" y="814476"/>
                    </a:lnTo>
                    <a:cubicBezTo>
                      <a:pt x="1567669" y="904462"/>
                      <a:pt x="1494721" y="977410"/>
                      <a:pt x="1404735" y="977410"/>
                    </a:cubicBezTo>
                    <a:lnTo>
                      <a:pt x="162934" y="977410"/>
                    </a:lnTo>
                    <a:cubicBezTo>
                      <a:pt x="72948" y="977410"/>
                      <a:pt x="0" y="904462"/>
                      <a:pt x="0" y="814476"/>
                    </a:cubicBezTo>
                    <a:lnTo>
                      <a:pt x="0" y="162934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7742" tIns="207742" rIns="207742" bIns="207742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200" dirty="0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638756" y="4492309"/>
                <a:ext cx="1822152" cy="321832"/>
              </a:xfrm>
              <a:custGeom>
                <a:avLst/>
                <a:gdLst>
                  <a:gd name="connsiteX0" fmla="*/ 0 w 1822152"/>
                  <a:gd name="connsiteY0" fmla="*/ 0 h 321832"/>
                  <a:gd name="connsiteX1" fmla="*/ 1822152 w 1822152"/>
                  <a:gd name="connsiteY1" fmla="*/ 0 h 321832"/>
                  <a:gd name="connsiteX2" fmla="*/ 1822152 w 1822152"/>
                  <a:gd name="connsiteY2" fmla="*/ 321832 h 321832"/>
                  <a:gd name="connsiteX3" fmla="*/ 0 w 1822152"/>
                  <a:gd name="connsiteY3" fmla="*/ 321832 h 321832"/>
                  <a:gd name="connsiteX4" fmla="*/ 0 w 1822152"/>
                  <a:gd name="connsiteY4" fmla="*/ 0 h 32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152" h="321832">
                    <a:moveTo>
                      <a:pt x="0" y="0"/>
                    </a:moveTo>
                    <a:lnTo>
                      <a:pt x="1822152" y="0"/>
                    </a:lnTo>
                    <a:lnTo>
                      <a:pt x="1822152" y="321832"/>
                    </a:lnTo>
                    <a:lnTo>
                      <a:pt x="0" y="32183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marL="0" lvl="1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মহাকর্ষ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43606" y="1484784"/>
              <a:ext cx="760636" cy="792088"/>
              <a:chOff x="5796136" y="2132856"/>
              <a:chExt cx="792088" cy="79208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796136" y="2204864"/>
                <a:ext cx="792088" cy="720080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+++++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321034" y="2132856"/>
                <a:ext cx="216024" cy="216024"/>
              </a:xfrm>
              <a:prstGeom prst="ellipse">
                <a:avLst/>
              </a:prstGeom>
              <a:solidFill>
                <a:srgbClr val="46E01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96138" y="2636912"/>
                <a:ext cx="216024" cy="216024"/>
              </a:xfrm>
              <a:prstGeom prst="ellipse">
                <a:avLst/>
              </a:prstGeom>
              <a:solidFill>
                <a:srgbClr val="46E01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2339752" y="4293096"/>
              <a:ext cx="691487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utoShape 2" descr="C:\Users\USER\Pictures\main-qimg-ebc25e69a2c8b68b530c3e1be0b17c7c (1).webp"/>
            <p:cNvSpPr>
              <a:spLocks noChangeAspect="1" noChangeArrowheads="1"/>
            </p:cNvSpPr>
            <p:nvPr/>
          </p:nvSpPr>
          <p:spPr bwMode="auto">
            <a:xfrm>
              <a:off x="4639343" y="2276872"/>
              <a:ext cx="292697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798" y="2492896"/>
              <a:ext cx="1368833" cy="936104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2915816" y="4077072"/>
              <a:ext cx="553190" cy="5040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Display 29"/>
            <p:cNvSpPr/>
            <p:nvPr/>
          </p:nvSpPr>
          <p:spPr>
            <a:xfrm>
              <a:off x="2123728" y="4149080"/>
              <a:ext cx="325374" cy="380956"/>
            </a:xfrm>
            <a:prstGeom prst="flowChartDispla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096000" y="620688"/>
            <a:ext cx="5472608" cy="2308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অস্পর্শ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79976" y="3212976"/>
            <a:ext cx="5904656" cy="2308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অস্পর্শ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7408" y="594928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SolaimanLipi" panose="03000609000000000000" pitchFamily="65" charset="0"/>
              </a:rPr>
              <a:t>* </a:t>
            </a:r>
            <a:r>
              <a:rPr lang="as-IN" dirty="0" smtClean="0">
                <a:solidFill>
                  <a:srgbClr val="333333"/>
                </a:solidFill>
                <a:latin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333333"/>
                </a:solidFill>
                <a:latin typeface="SolaimanLipi" panose="03000609000000000000" pitchFamily="65" charset="0"/>
              </a:rPr>
              <a:t>দুর্বল নিউক্লীয় বল তাড়িত চৌম্বক বলের তুলনায় ১০৯</a:t>
            </a:r>
            <a:r>
              <a:rPr lang="as-IN" dirty="0" smtClean="0">
                <a:solidFill>
                  <a:srgbClr val="333333"/>
                </a:solidFill>
                <a:latin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333333"/>
                </a:solidFill>
                <a:latin typeface="SolaimanLipi" panose="03000609000000000000" pitchFamily="65" charset="0"/>
              </a:rPr>
              <a:t>গুণ দুর্বল?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333333"/>
                </a:solidFill>
                <a:latin typeface="SolaimanLipi" panose="03000609000000000000" pitchFamily="65" charset="0"/>
              </a:rPr>
              <a:t> 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7408" y="56612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SolaimanLipi" panose="03000609000000000000" pitchFamily="65" charset="0"/>
              </a:rPr>
              <a:t>* </a:t>
            </a:r>
            <a:r>
              <a:rPr lang="as-IN" dirty="0" smtClean="0">
                <a:solidFill>
                  <a:srgbClr val="333333"/>
                </a:solidFill>
                <a:latin typeface="SolaimanLipi" panose="03000609000000000000" pitchFamily="65" charset="0"/>
              </a:rPr>
              <a:t>শক্তিশালী </a:t>
            </a:r>
            <a:r>
              <a:rPr lang="as-IN" dirty="0">
                <a:solidFill>
                  <a:srgbClr val="333333"/>
                </a:solidFill>
                <a:latin typeface="SolaimanLipi" panose="03000609000000000000" pitchFamily="65" charset="0"/>
              </a:rPr>
              <a:t>নিউক্লীয় বল তাড়িত চৌম্বক বলের চেয়ে </a:t>
            </a:r>
            <a:r>
              <a:rPr lang="as-IN" dirty="0" smtClean="0">
                <a:solidFill>
                  <a:srgbClr val="333333"/>
                </a:solidFill>
                <a:latin typeface="SolaimanLipi" panose="03000609000000000000" pitchFamily="65" charset="0"/>
              </a:rPr>
              <a:t>১০০ গুণ </a:t>
            </a:r>
            <a:r>
              <a:rPr lang="as-IN" dirty="0">
                <a:solidFill>
                  <a:srgbClr val="333333"/>
                </a:solidFill>
                <a:latin typeface="SolaimanLipi" panose="03000609000000000000" pitchFamily="65" charset="0"/>
              </a:rPr>
              <a:t>শক্তিশালী</a:t>
            </a:r>
            <a:r>
              <a:rPr lang="as-IN" dirty="0" smtClean="0">
                <a:solidFill>
                  <a:srgbClr val="333333"/>
                </a:solidFill>
                <a:latin typeface="SolaimanLipi" panose="03000609000000000000" pitchFamily="65" charset="0"/>
              </a:rPr>
              <a:t>?</a:t>
            </a:r>
            <a:r>
              <a:rPr lang="en-US" dirty="0" smtClean="0">
                <a:solidFill>
                  <a:srgbClr val="333333"/>
                </a:solidFill>
                <a:latin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333333"/>
                </a:solidFill>
                <a:latin typeface="SolaimanLipi" panose="03000609000000000000" pitchFamily="65" charset="0"/>
              </a:rPr>
              <a:t> 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9656" y="2060848"/>
            <a:ext cx="5760640" cy="3456384"/>
          </a:xfrm>
          <a:noFill/>
          <a:ln w="28575">
            <a:solidFill>
              <a:srgbClr val="C22818"/>
            </a:solidFill>
            <a:prstDash val="sysDash"/>
          </a:ln>
        </p:spPr>
        <p:txBody>
          <a:bodyPr>
            <a:normAutofit/>
          </a:bodyPr>
          <a:lstStyle/>
          <a:p>
            <a:pPr algn="ctr"/>
            <a:endParaRPr lang="bn-BD" sz="40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১০ম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পৃষ্ঠাঃ 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২৮৬-২৯১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5800" y="908720"/>
            <a:ext cx="288032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400" y="2132856"/>
            <a:ext cx="11017224" cy="31683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 শিক্ষার্থীরা –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পারবে।  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কুলম্বের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লব্ধি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3832" y="1052736"/>
            <a:ext cx="230425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4943872" y="26064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808137" y="35667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240016" y="2636912"/>
            <a:ext cx="1512168" cy="792088"/>
            <a:chOff x="4427984" y="2852936"/>
            <a:chExt cx="1512168" cy="792088"/>
          </a:xfrm>
        </p:grpSpPr>
        <p:grpSp>
          <p:nvGrpSpPr>
            <p:cNvPr id="53" name="Group 52"/>
            <p:cNvGrpSpPr/>
            <p:nvPr/>
          </p:nvGrpSpPr>
          <p:grpSpPr>
            <a:xfrm>
              <a:off x="4932040" y="2852936"/>
              <a:ext cx="1008112" cy="792088"/>
              <a:chOff x="5148064" y="4437112"/>
              <a:chExt cx="1008112" cy="79208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148064" y="4437112"/>
                <a:ext cx="864096" cy="7920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148064" y="4437112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_ _ _ _</a:t>
                </a:r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_ _ _ _ 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 rot="10800000" flipV="1">
              <a:off x="4427984" y="2852936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302000" y="2654727"/>
            <a:ext cx="1497856" cy="882659"/>
            <a:chOff x="2498080" y="2762365"/>
            <a:chExt cx="1497856" cy="882659"/>
          </a:xfrm>
        </p:grpSpPr>
        <p:grpSp>
          <p:nvGrpSpPr>
            <p:cNvPr id="44" name="Group 43"/>
            <p:cNvGrpSpPr/>
            <p:nvPr/>
          </p:nvGrpSpPr>
          <p:grpSpPr>
            <a:xfrm>
              <a:off x="2987824" y="2780928"/>
              <a:ext cx="1008112" cy="864096"/>
              <a:chOff x="6804248" y="4293096"/>
              <a:chExt cx="1008112" cy="864096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804248" y="4365104"/>
                <a:ext cx="864096" cy="7920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804248" y="4293096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_ _ _ _</a:t>
                </a:r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_ _ _ _ 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 rot="10626256" flipV="1">
              <a:off x="2498080" y="2762365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87688" y="1196752"/>
            <a:ext cx="1368152" cy="936104"/>
            <a:chOff x="2627784" y="1196752"/>
            <a:chExt cx="1368152" cy="936104"/>
          </a:xfrm>
        </p:grpSpPr>
        <p:grpSp>
          <p:nvGrpSpPr>
            <p:cNvPr id="47" name="Group 46"/>
            <p:cNvGrpSpPr/>
            <p:nvPr/>
          </p:nvGrpSpPr>
          <p:grpSpPr>
            <a:xfrm>
              <a:off x="3131840" y="1340768"/>
              <a:ext cx="864096" cy="792088"/>
              <a:chOff x="3131840" y="3140968"/>
              <a:chExt cx="864096" cy="79208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131840" y="3140968"/>
                <a:ext cx="864096" cy="7920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131840" y="3212976"/>
                <a:ext cx="864096" cy="646331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++++++++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627784" y="1196752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240016" y="1196752"/>
            <a:ext cx="1368152" cy="864096"/>
            <a:chOff x="4139952" y="1268760"/>
            <a:chExt cx="1368152" cy="864096"/>
          </a:xfrm>
        </p:grpSpPr>
        <p:grpSp>
          <p:nvGrpSpPr>
            <p:cNvPr id="32" name="Group 31"/>
            <p:cNvGrpSpPr/>
            <p:nvPr/>
          </p:nvGrpSpPr>
          <p:grpSpPr>
            <a:xfrm>
              <a:off x="4644008" y="1340768"/>
              <a:ext cx="864096" cy="792088"/>
              <a:chOff x="3131840" y="3140968"/>
              <a:chExt cx="864096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131840" y="3140968"/>
                <a:ext cx="864096" cy="7920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31840" y="3212976"/>
                <a:ext cx="864096" cy="646331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++++++++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139952" y="1268760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464152" y="3933056"/>
            <a:ext cx="1390202" cy="792088"/>
            <a:chOff x="4932040" y="4149080"/>
            <a:chExt cx="1390202" cy="792088"/>
          </a:xfrm>
        </p:grpSpPr>
        <p:grpSp>
          <p:nvGrpSpPr>
            <p:cNvPr id="50" name="Group 49"/>
            <p:cNvGrpSpPr/>
            <p:nvPr/>
          </p:nvGrpSpPr>
          <p:grpSpPr>
            <a:xfrm>
              <a:off x="4932040" y="4149080"/>
              <a:ext cx="864096" cy="792088"/>
              <a:chOff x="3131840" y="3140968"/>
              <a:chExt cx="864096" cy="792088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131840" y="3140968"/>
                <a:ext cx="864096" cy="7920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131840" y="3212976"/>
                <a:ext cx="864096" cy="646331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++++++++</a:t>
                </a: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5796136" y="4149080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631504" y="3789040"/>
            <a:ext cx="1653128" cy="867810"/>
            <a:chOff x="2336866" y="5229362"/>
            <a:chExt cx="1653128" cy="867810"/>
          </a:xfrm>
        </p:grpSpPr>
        <p:sp>
          <p:nvSpPr>
            <p:cNvPr id="42" name="Oval 41"/>
            <p:cNvSpPr/>
            <p:nvPr/>
          </p:nvSpPr>
          <p:spPr>
            <a:xfrm rot="21412287">
              <a:off x="2989896" y="5305084"/>
              <a:ext cx="864096" cy="7920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 rot="21412287">
              <a:off x="2981882" y="5229362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_ _ _ _</a:t>
              </a:r>
            </a:p>
            <a:p>
              <a:r>
                <a:rPr lang="en-US" b="1" dirty="0">
                  <a:solidFill>
                    <a:srgbClr val="C00000"/>
                  </a:solidFill>
                </a:rPr>
                <a:t>_ _ _ _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21563904">
              <a:off x="2336866" y="5231946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9376" y="5085184"/>
            <a:ext cx="1130525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সমধর্মী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পরষ্পর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পরষ্পরকে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বিকর্ষণ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বিপরীতধর্মী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পরষ্পর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পরষ্পরকে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8048" y="220486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সমধর্মী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পরষ্পর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পরষ্পরকে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বিকর্ষণ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9576" y="2276872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বিপরীতধর্মী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পরষ্পর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পরষ্পরকে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81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19687 0.00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27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20469 -0.021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06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0.01019 L 0.14883 0.0125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0.19687 0.00532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 animBg="1"/>
      <p:bldP spid="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9496" y="3318570"/>
            <a:ext cx="9145016" cy="35394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+q</a:t>
            </a:r>
            <a:r>
              <a:rPr lang="en-US" sz="3200" baseline="-25000" dirty="0" smtClean="0">
                <a:latin typeface="0215100Times New Roman"/>
                <a:cs typeface="NikoshBAN" panose="02000000000000000000" pitchFamily="2" charset="0"/>
              </a:rPr>
              <a:t>1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 +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baseline="-25000" dirty="0" smtClean="0">
                <a:latin typeface="0215100Times New Roman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</a:rPr>
              <a:t> </a:t>
            </a:r>
            <a:endParaRPr lang="en-US" sz="3200" dirty="0">
              <a:latin typeface="0215100Times New Roman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0215100Times New Roman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</a:rPr>
              <a:t>মধ্যবর্তী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 r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0215100Times New Roman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0215100Times New Roman"/>
                <a:cs typeface="NikoshBAN" panose="02000000000000000000" pitchFamily="2" charset="0"/>
              </a:rPr>
              <a:t>মধ্যবর্তী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</a:rPr>
              <a:t>বিকর্ষণ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0215100Times New Roman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F।</a:t>
            </a:r>
          </a:p>
          <a:p>
            <a:r>
              <a:rPr lang="en-US" sz="3200" dirty="0" err="1">
                <a:latin typeface="0215100Times New Roman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</a:rPr>
              <a:t>কুলম্বের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</a:rPr>
              <a:t>সূত্রানুসারে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                      F 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 q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 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 F 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 1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/r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   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যুক্তভাবে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, 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F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 q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/r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        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Euclid Symbol" panose="05050102010706020507" pitchFamily="18" charset="2"/>
              </a:rPr>
              <a:t>, </a:t>
            </a:r>
            <a:r>
              <a:rPr lang="en-US" sz="3200" dirty="0">
                <a:latin typeface="0215100Times New Roman"/>
                <a:cs typeface="NikoshBAN" panose="02000000000000000000" pitchFamily="2" charset="0"/>
              </a:rPr>
              <a:t>F 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  kq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/r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---------- (1) </a:t>
            </a:r>
            <a:endParaRPr lang="en-US" sz="3200" baseline="30000" dirty="0">
              <a:latin typeface="0215100Times New Roman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2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 </a:t>
            </a:r>
            <a:r>
              <a:rPr lang="en-US" sz="3200" dirty="0" err="1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যেখানে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k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একটি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সমানুপাতিক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ধ্রুবক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এবং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এর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সাংখ্যিক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মান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9×10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80376" y="1556792"/>
            <a:ext cx="93610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>
                <a:latin typeface="0215100Times New Roman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99656" y="2060848"/>
            <a:ext cx="4399780" cy="1243299"/>
            <a:chOff x="2999656" y="2060848"/>
            <a:chExt cx="4399780" cy="124329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503712" y="3212976"/>
              <a:ext cx="3456384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15880" y="2780928"/>
              <a:ext cx="36580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</a:p>
          </p:txBody>
        </p:sp>
        <p:sp>
          <p:nvSpPr>
            <p:cNvPr id="6" name="Oval 5"/>
            <p:cNvSpPr/>
            <p:nvPr/>
          </p:nvSpPr>
          <p:spPr>
            <a:xfrm rot="258890">
              <a:off x="2999656" y="2060848"/>
              <a:ext cx="1129705" cy="1081737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43672" y="2348880"/>
              <a:ext cx="762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0215100Times New Roman"/>
                </a:rPr>
                <a:t>+q</a:t>
              </a:r>
              <a:r>
                <a:rPr lang="en-US" sz="2800" baseline="-25000" dirty="0" smtClean="0">
                  <a:latin typeface="0215100Times New Roman"/>
                </a:rPr>
                <a:t>1</a:t>
              </a:r>
              <a:endParaRPr lang="en-US" sz="2800" baseline="-25000" dirty="0">
                <a:latin typeface="0215100Times New Roman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319316" y="2060848"/>
              <a:ext cx="1080120" cy="108012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84032" y="2276872"/>
              <a:ext cx="834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0215100Times New Roman"/>
                </a:rPr>
                <a:t>+q</a:t>
              </a:r>
              <a:r>
                <a:rPr lang="en-US" sz="2800" baseline="-25000" dirty="0" smtClean="0">
                  <a:latin typeface="0215100Times New Roman"/>
                </a:rPr>
                <a:t>2</a:t>
              </a:r>
              <a:endParaRPr lang="en-US" sz="2800" baseline="-25000" dirty="0">
                <a:latin typeface="0215100Times New Roman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43472" y="188640"/>
            <a:ext cx="9793088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বিকর্ষণ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চার্জদ্বয়ের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ব্যস্তানুপাতিক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38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368" y="1700808"/>
            <a:ext cx="11377264" cy="50167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(1)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নং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হতে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পাই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, </a:t>
            </a:r>
          </a:p>
          <a:p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k = Fr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/q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2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  -------------------------------- (2) </a:t>
            </a:r>
          </a:p>
          <a:p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যদি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r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কে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m (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মিটার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)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এককে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,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চার্জকে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C (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কুলম্ব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)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এককে,এবং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বলকে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N (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নিউটন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)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এককে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প্রকাশ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করা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হয়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তবে</a:t>
            </a:r>
            <a:endParaRPr lang="en-US" sz="3200" dirty="0">
              <a:latin typeface="0215100Times New Roman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K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এর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একক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= N × m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/C×C = Nm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endParaRPr lang="en-US" sz="3200" dirty="0">
              <a:latin typeface="0215100Times New Roman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যদি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k = 9×10</a:t>
            </a:r>
            <a:r>
              <a:rPr lang="en-US" sz="3200" baseline="300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Nm</a:t>
            </a:r>
            <a:r>
              <a:rPr lang="en-US" sz="3200" baseline="300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200" baseline="300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, r = 1m , q</a:t>
            </a:r>
            <a:r>
              <a:rPr lang="en-US" sz="3200" baseline="-250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 1C, q</a:t>
            </a:r>
            <a:r>
              <a:rPr lang="en-US" sz="3200" baseline="-250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 1C </a:t>
            </a:r>
            <a:r>
              <a:rPr lang="en-US" sz="3200" dirty="0" err="1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হয়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তবে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(1) </a:t>
            </a:r>
            <a:r>
              <a:rPr lang="en-US" sz="3200" dirty="0" err="1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নং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হতে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endParaRPr lang="en-US" sz="3200" dirty="0" smtClean="0">
              <a:solidFill>
                <a:srgbClr val="C00000"/>
              </a:solidFill>
              <a:latin typeface="0215100Times New Roman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</a:rPr>
              <a:t>F 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 9×10</a:t>
            </a:r>
            <a:r>
              <a:rPr lang="en-US" sz="3200" baseline="300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Nm</a:t>
            </a:r>
            <a:r>
              <a:rPr lang="en-US" sz="3200" baseline="300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C</a:t>
            </a:r>
            <a:r>
              <a:rPr lang="en-US" sz="3200" baseline="300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-2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×</a:t>
            </a:r>
            <a:r>
              <a:rPr lang="en-US" sz="3200" baseline="300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1C×1C /m</a:t>
            </a:r>
            <a:r>
              <a:rPr lang="en-US" sz="3200" baseline="300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 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বা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, 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</a:rPr>
              <a:t>F 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 9×10</a:t>
            </a:r>
            <a:r>
              <a:rPr lang="en-US" sz="3200" baseline="300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</a:t>
            </a:r>
            <a:r>
              <a:rPr lang="en-US" sz="3200" dirty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N </a:t>
            </a:r>
            <a:endParaRPr lang="en-US" sz="3200" dirty="0">
              <a:solidFill>
                <a:srgbClr val="C00000"/>
              </a:solidFill>
              <a:latin typeface="0215100Times New Roman"/>
              <a:cs typeface="NikoshBAN" panose="02000000000000000000" pitchFamily="2" charset="0"/>
              <a:sym typeface="Euclid Symbol" panose="05050102010706020507" pitchFamily="18" charset="2"/>
            </a:endParaRPr>
          </a:p>
          <a:p>
            <a:r>
              <a:rPr lang="en-US" sz="3200" dirty="0" err="1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অর্থা</a:t>
            </a:r>
            <a:r>
              <a:rPr lang="en-US" sz="3200" dirty="0" smtClean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ৎ 1কুলম্ব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আধান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বিশিষ্ট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দুটি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বস্তু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পরষ্পর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থেকে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1m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দূরে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থেকে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একে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অপরকে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9×10</a:t>
            </a:r>
            <a:r>
              <a:rPr lang="en-US" sz="32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9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N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বলে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আকর্ষণ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বা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বিকর্ষণ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r>
              <a:rPr lang="en-US" sz="3200" dirty="0" err="1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করে</a:t>
            </a:r>
            <a:r>
              <a:rPr lang="en-US" sz="32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2264" y="2564905"/>
            <a:ext cx="93610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>
                <a:latin typeface="0215100Times New Roman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07768" y="260648"/>
            <a:ext cx="3705038" cy="1290706"/>
            <a:chOff x="2228367" y="2487458"/>
            <a:chExt cx="2844387" cy="941542"/>
          </a:xfrm>
        </p:grpSpPr>
        <p:sp>
          <p:nvSpPr>
            <p:cNvPr id="6" name="Oval 5"/>
            <p:cNvSpPr/>
            <p:nvPr/>
          </p:nvSpPr>
          <p:spPr>
            <a:xfrm rot="258890">
              <a:off x="2228367" y="2510641"/>
              <a:ext cx="1001508" cy="90514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699792" y="3429000"/>
              <a:ext cx="1872208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19872" y="2905780"/>
              <a:ext cx="280832" cy="381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</a:p>
          </p:txBody>
        </p:sp>
        <p:sp>
          <p:nvSpPr>
            <p:cNvPr id="9" name="Oval 8"/>
            <p:cNvSpPr/>
            <p:nvPr/>
          </p:nvSpPr>
          <p:spPr>
            <a:xfrm rot="258890">
              <a:off x="4071246" y="2487458"/>
              <a:ext cx="1001508" cy="90514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>
              <a:endCxn id="6" idx="4"/>
            </p:cNvCxnSpPr>
            <p:nvPr/>
          </p:nvCxnSpPr>
          <p:spPr>
            <a:xfrm flipH="1">
              <a:off x="2695071" y="2996952"/>
              <a:ext cx="4721" cy="41755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2996952"/>
              <a:ext cx="1" cy="43139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11760" y="2492896"/>
              <a:ext cx="576064" cy="38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0215100Times New Roman"/>
                </a:rPr>
                <a:t>q</a:t>
              </a:r>
              <a:r>
                <a:rPr lang="en-US" sz="2800" baseline="-25000" dirty="0">
                  <a:latin typeface="0215100Times New Roman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27984" y="2564904"/>
              <a:ext cx="576064" cy="38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0215100Times New Roman"/>
                </a:rPr>
                <a:t>q</a:t>
              </a:r>
              <a:r>
                <a:rPr lang="en-US" sz="2800" baseline="-25000" dirty="0">
                  <a:latin typeface="0215100Times New Roman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328248" y="620688"/>
            <a:ext cx="2789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0215100Times New Roman"/>
                <a:cs typeface="NikoshBAN" panose="02000000000000000000" pitchFamily="2" charset="0"/>
              </a:rPr>
              <a:t>F 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=  kq</a:t>
            </a:r>
            <a:r>
              <a:rPr lang="en-US" sz="36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1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q</a:t>
            </a:r>
            <a:r>
              <a:rPr lang="en-US" sz="3600" baseline="-25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/r</a:t>
            </a:r>
            <a:r>
              <a:rPr lang="en-US" sz="3600" baseline="300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2</a:t>
            </a:r>
            <a:r>
              <a:rPr lang="en-US" sz="3600" dirty="0">
                <a:latin typeface="0215100Times New Roman"/>
                <a:cs typeface="NikoshBAN" panose="02000000000000000000" pitchFamily="2" charset="0"/>
                <a:sym typeface="Euclid Symbol" panose="05050102010706020507" pitchFamily="18" charset="2"/>
              </a:rPr>
              <a:t> 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479376" y="69269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চার্জদ্বয়ের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পৃষ্ঠতল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212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9892</TotalTime>
  <Words>2186</Words>
  <Application>Microsoft Office PowerPoint</Application>
  <PresentationFormat>Widescreen</PresentationFormat>
  <Paragraphs>334</Paragraphs>
  <Slides>31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0215100Times New Roman</vt:lpstr>
      <vt:lpstr>10215100Times New Roman</vt:lpstr>
      <vt:lpstr>120215100Times New Roman</vt:lpstr>
      <vt:lpstr>15Times New Roman</vt:lpstr>
      <vt:lpstr>1NikoshBAN</vt:lpstr>
      <vt:lpstr>1Times New Roman</vt:lpstr>
      <vt:lpstr>20215100Times New Roman</vt:lpstr>
      <vt:lpstr>215100Times New Roman</vt:lpstr>
      <vt:lpstr>2Times New Roman</vt:lpstr>
      <vt:lpstr>Arial</vt:lpstr>
      <vt:lpstr>Calibri</vt:lpstr>
      <vt:lpstr>Calibri Light</vt:lpstr>
      <vt:lpstr>Euclid Symbol</vt:lpstr>
      <vt:lpstr>Modern No. 20</vt:lpstr>
      <vt:lpstr>NikoshBAN</vt:lpstr>
      <vt:lpstr>SolaimanLipi</vt:lpstr>
      <vt:lpstr>Symbol</vt:lpstr>
      <vt:lpstr>Times New Roman</vt:lpstr>
      <vt:lpstr>Vrinda</vt:lpstr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939</cp:revision>
  <dcterms:created xsi:type="dcterms:W3CDTF">2014-08-23T08:40:46Z</dcterms:created>
  <dcterms:modified xsi:type="dcterms:W3CDTF">2020-11-08T05:58:16Z</dcterms:modified>
</cp:coreProperties>
</file>