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4"/>
  </p:notesMasterIdLst>
  <p:sldIdLst>
    <p:sldId id="285" r:id="rId2"/>
    <p:sldId id="261" r:id="rId3"/>
    <p:sldId id="262" r:id="rId4"/>
    <p:sldId id="265" r:id="rId5"/>
    <p:sldId id="280" r:id="rId6"/>
    <p:sldId id="268" r:id="rId7"/>
    <p:sldId id="281" r:id="rId8"/>
    <p:sldId id="282" r:id="rId9"/>
    <p:sldId id="283" r:id="rId10"/>
    <p:sldId id="284" r:id="rId11"/>
    <p:sldId id="278" r:id="rId12"/>
    <p:sldId id="27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E8D63-27BE-4C31-B021-19BD510E1ED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9E5CE-C64A-45FB-90F1-E3DF11096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31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9" name="Google Shape;1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14658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3EA6-F648-40EC-ACF1-135131E3389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09C-1CB4-4435-AFDD-19ABDB5E1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4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3EA6-F648-40EC-ACF1-135131E3389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09C-1CB4-4435-AFDD-19ABDB5E1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61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3EA6-F648-40EC-ACF1-135131E3389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09C-1CB4-4435-AFDD-19ABDB5E137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1615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3EA6-F648-40EC-ACF1-135131E3389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09C-1CB4-4435-AFDD-19ABDB5E1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7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3EA6-F648-40EC-ACF1-135131E3389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09C-1CB4-4435-AFDD-19ABDB5E137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1750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3EA6-F648-40EC-ACF1-135131E3389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09C-1CB4-4435-AFDD-19ABDB5E1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05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3EA6-F648-40EC-ACF1-135131E3389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09C-1CB4-4435-AFDD-19ABDB5E1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78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3EA6-F648-40EC-ACF1-135131E3389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09C-1CB4-4435-AFDD-19ABDB5E1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4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3EA6-F648-40EC-ACF1-135131E3389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09C-1CB4-4435-AFDD-19ABDB5E1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8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3EA6-F648-40EC-ACF1-135131E3389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09C-1CB4-4435-AFDD-19ABDB5E1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8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3EA6-F648-40EC-ACF1-135131E3389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09C-1CB4-4435-AFDD-19ABDB5E1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3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3EA6-F648-40EC-ACF1-135131E3389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09C-1CB4-4435-AFDD-19ABDB5E1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0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3EA6-F648-40EC-ACF1-135131E3389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09C-1CB4-4435-AFDD-19ABDB5E1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5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3EA6-F648-40EC-ACF1-135131E3389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09C-1CB4-4435-AFDD-19ABDB5E1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1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3EA6-F648-40EC-ACF1-135131E3389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09C-1CB4-4435-AFDD-19ABDB5E1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3EA6-F648-40EC-ACF1-135131E3389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09C-1CB4-4435-AFDD-19ABDB5E1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1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13EA6-F648-40EC-ACF1-135131E3389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439509C-1CB4-4435-AFDD-19ABDB5E1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Google Shape;202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685734"/>
            <a:ext cx="12192000" cy="3172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32" descr="C:\SharedFolderSarverPC\School logo and Pad\Logo 3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886899" y="583375"/>
            <a:ext cx="1961178" cy="219605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32"/>
          <p:cNvSpPr txBox="1"/>
          <p:nvPr/>
        </p:nvSpPr>
        <p:spPr>
          <a:xfrm>
            <a:off x="3465706" y="1544093"/>
            <a:ext cx="6632456" cy="2310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rgbClr val="000000"/>
              </a:buClr>
              <a:buSzPts val="2800"/>
            </a:pPr>
            <a:r>
              <a:rPr lang="en-US" sz="4000" dirty="0" err="1">
                <a:latin typeface="Kalpurush" panose="02000600000000000000" pitchFamily="2" charset="0"/>
                <a:cs typeface="Kalpurush" panose="02000600000000000000" pitchFamily="2" charset="0"/>
              </a:rPr>
              <a:t>মোঃ</a:t>
            </a:r>
            <a:r>
              <a:rPr lang="en-US" sz="40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>
                <a:latin typeface="Kalpurush" panose="02000600000000000000" pitchFamily="2" charset="0"/>
                <a:cs typeface="Kalpurush" panose="02000600000000000000" pitchFamily="2" charset="0"/>
              </a:rPr>
              <a:t>সাজ্জাদুল</a:t>
            </a:r>
            <a:r>
              <a:rPr lang="en-US" sz="40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>
                <a:latin typeface="Kalpurush" panose="02000600000000000000" pitchFamily="2" charset="0"/>
                <a:cs typeface="Kalpurush" panose="02000600000000000000" pitchFamily="2" charset="0"/>
              </a:rPr>
              <a:t>ইসলাম</a:t>
            </a:r>
            <a:r>
              <a:rPr lang="en-US" sz="4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6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বিএসসি</a:t>
            </a:r>
            <a:r>
              <a:rPr lang="en-US" sz="16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6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সম্মান</a:t>
            </a:r>
            <a:r>
              <a:rPr lang="en-US" sz="16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), </a:t>
            </a:r>
            <a:r>
              <a:rPr lang="en-US" sz="16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এমএসসি</a:t>
            </a:r>
            <a:r>
              <a:rPr lang="en-US" sz="16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6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রসায়ন</a:t>
            </a:r>
            <a:r>
              <a:rPr lang="en-US" sz="16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lang="en-US" sz="16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Clr>
                <a:srgbClr val="000000"/>
              </a:buClr>
              <a:buSzPts val="2800"/>
            </a:pP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সহকারি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পরীক্ষা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নিয়ন্ত্রক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24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lvl="0">
              <a:buClr>
                <a:srgbClr val="000000"/>
              </a:buClr>
              <a:buSzPts val="2800"/>
            </a:pPr>
            <a:endParaRPr lang="en-US" sz="24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lvl="0">
              <a:buClr>
                <a:srgbClr val="000000"/>
              </a:buClr>
              <a:buSzPts val="2800"/>
            </a:pPr>
            <a:r>
              <a:rPr lang="en-US" sz="20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ওমর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কিন্ডারগার্টেন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স্কুল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ও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ওমর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গার্টেন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একাডেমি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।</a:t>
            </a:r>
          </a:p>
          <a:p>
            <a:pPr lvl="0">
              <a:buClr>
                <a:srgbClr val="000000"/>
              </a:buClr>
              <a:buSzPts val="2800"/>
            </a:pPr>
            <a:r>
              <a:rPr lang="en-US" sz="20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কালাই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জয়পুরহাট</a:t>
            </a:r>
            <a:r>
              <a:rPr lang="en-US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। </a:t>
            </a:r>
            <a:endParaRPr lang="en-US" sz="20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32"/>
          <p:cNvSpPr txBox="1"/>
          <p:nvPr/>
        </p:nvSpPr>
        <p:spPr>
          <a:xfrm flipH="1">
            <a:off x="4346916" y="505959"/>
            <a:ext cx="3331469" cy="907775"/>
          </a:xfrm>
          <a:prstGeom prst="rect">
            <a:avLst/>
          </a:prstGeom>
          <a:gradFill>
            <a:gsLst>
              <a:gs pos="0">
                <a:srgbClr val="00B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lang="en-US" sz="6000" b="1" i="0" u="none" strike="noStrike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/>
                <a:ea typeface="Arial"/>
                <a:cs typeface="Arial"/>
                <a:sym typeface="Arial"/>
              </a:rPr>
              <a:t>পরিচিতি</a:t>
            </a:r>
            <a:endParaRPr sz="1400" b="1" i="0" u="none" strike="noStrike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32"/>
          <p:cNvSpPr txBox="1"/>
          <p:nvPr/>
        </p:nvSpPr>
        <p:spPr>
          <a:xfrm flipH="1">
            <a:off x="2301835" y="375600"/>
            <a:ext cx="4895100" cy="2053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lang="en-US" sz="8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8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32"/>
          <p:cNvSpPr txBox="1"/>
          <p:nvPr/>
        </p:nvSpPr>
        <p:spPr>
          <a:xfrm>
            <a:off x="0" y="0"/>
            <a:ext cx="12635400" cy="7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Creativity                                                       Morality                                              Patriotism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947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আয়নিক</a:t>
            </a:r>
            <a:r>
              <a:rPr lang="en-US" dirty="0" smtClean="0"/>
              <a:t> </a:t>
            </a:r>
            <a:r>
              <a:rPr lang="en-US" dirty="0" err="1" smtClean="0"/>
              <a:t>বন্ধন</a:t>
            </a:r>
            <a:r>
              <a:rPr lang="en-US" dirty="0" smtClean="0"/>
              <a:t> </a:t>
            </a:r>
            <a:r>
              <a:rPr lang="en-US" dirty="0" err="1" smtClean="0"/>
              <a:t>গঠনের</a:t>
            </a:r>
            <a:r>
              <a:rPr lang="en-US" dirty="0" smtClean="0"/>
              <a:t> </a:t>
            </a:r>
            <a:r>
              <a:rPr lang="en-US" dirty="0" err="1" smtClean="0"/>
              <a:t>শর্তসমূহ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ধাতু</a:t>
            </a:r>
            <a:r>
              <a:rPr lang="en-US" sz="3600" dirty="0" smtClean="0"/>
              <a:t> ও </a:t>
            </a:r>
            <a:r>
              <a:rPr lang="en-US" sz="3600" dirty="0" err="1" smtClean="0"/>
              <a:t>অধাতু</a:t>
            </a:r>
            <a:r>
              <a:rPr lang="en-US" sz="3600" dirty="0" smtClean="0"/>
              <a:t> </a:t>
            </a:r>
            <a:r>
              <a:rPr lang="en-US" sz="3600" dirty="0" err="1" smtClean="0"/>
              <a:t>হতে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হবে</a:t>
            </a:r>
            <a:endParaRPr lang="en-US" sz="3600" dirty="0" smtClean="0"/>
          </a:p>
          <a:p>
            <a:r>
              <a:rPr lang="en-US" sz="3600" dirty="0" err="1" smtClean="0"/>
              <a:t>ধাতুর</a:t>
            </a:r>
            <a:r>
              <a:rPr lang="en-US" sz="3600" dirty="0" smtClean="0"/>
              <a:t> </a:t>
            </a:r>
            <a:r>
              <a:rPr lang="en-US" sz="3600" dirty="0" err="1" smtClean="0"/>
              <a:t>আয়নিকরণ</a:t>
            </a:r>
            <a:r>
              <a:rPr lang="en-US" sz="3600" dirty="0" smtClean="0"/>
              <a:t> </a:t>
            </a:r>
            <a:r>
              <a:rPr lang="en-US" sz="3600" dirty="0" err="1" smtClean="0"/>
              <a:t>শক্তির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মান</a:t>
            </a:r>
            <a:r>
              <a:rPr lang="en-US" sz="3600" dirty="0" smtClean="0"/>
              <a:t> </a:t>
            </a:r>
            <a:r>
              <a:rPr lang="en-US" sz="3600" dirty="0" err="1" smtClean="0"/>
              <a:t>কম</a:t>
            </a:r>
            <a:r>
              <a:rPr lang="en-US" sz="3600" dirty="0" smtClean="0"/>
              <a:t> </a:t>
            </a:r>
            <a:r>
              <a:rPr lang="en-US" sz="3600" dirty="0" err="1" smtClean="0"/>
              <a:t>হতে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হবে</a:t>
            </a:r>
            <a:endParaRPr lang="en-US" sz="3600" dirty="0" smtClean="0"/>
          </a:p>
          <a:p>
            <a:r>
              <a:rPr lang="en-US" sz="3600" dirty="0" err="1" smtClean="0"/>
              <a:t>অধাতুর</a:t>
            </a:r>
            <a:r>
              <a:rPr lang="en-US" sz="3600" dirty="0" smtClean="0"/>
              <a:t> </a:t>
            </a:r>
            <a:r>
              <a:rPr lang="en-US" sz="3600" dirty="0" err="1" smtClean="0"/>
              <a:t>ইলেকট্রন</a:t>
            </a:r>
            <a:r>
              <a:rPr lang="en-US" sz="3600" dirty="0" smtClean="0"/>
              <a:t> </a:t>
            </a:r>
            <a:r>
              <a:rPr lang="en-US" sz="3600" dirty="0" err="1" smtClean="0"/>
              <a:t>আসক্তির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মান</a:t>
            </a:r>
            <a:r>
              <a:rPr lang="en-US" sz="3600" dirty="0" smtClean="0"/>
              <a:t> </a:t>
            </a:r>
            <a:r>
              <a:rPr lang="en-US" sz="3600" dirty="0" err="1" smtClean="0"/>
              <a:t>বেশি</a:t>
            </a:r>
            <a:r>
              <a:rPr lang="en-US" sz="3600" dirty="0" smtClean="0"/>
              <a:t> </a:t>
            </a:r>
            <a:r>
              <a:rPr lang="en-US" sz="3600" dirty="0" err="1" smtClean="0"/>
              <a:t>হতে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হবে</a:t>
            </a:r>
            <a:endParaRPr lang="en-US" sz="3600" dirty="0" smtClean="0"/>
          </a:p>
          <a:p>
            <a:r>
              <a:rPr lang="en-US" sz="3600" dirty="0" err="1" smtClean="0"/>
              <a:t>তড়ি</a:t>
            </a:r>
            <a:r>
              <a:rPr lang="en-US" sz="3600" dirty="0" smtClean="0"/>
              <a:t>ৎ </a:t>
            </a:r>
            <a:r>
              <a:rPr lang="en-US" sz="3600" dirty="0" err="1" smtClean="0"/>
              <a:t>ঋনাত্বকতার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পার্থক্য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বেশি</a:t>
            </a:r>
            <a:r>
              <a:rPr lang="en-US" sz="3600" dirty="0" smtClean="0"/>
              <a:t> </a:t>
            </a:r>
            <a:r>
              <a:rPr lang="en-US" sz="3600" dirty="0" err="1" smtClean="0"/>
              <a:t>হতে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হবে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42608" y="45720"/>
            <a:ext cx="9756019" cy="4838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৫ম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অধ্যায়ঃ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রাসায়নিক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বন্ধন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(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আয়নিক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বন্ধন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  <a:endParaRPr lang="en-US" sz="2800" dirty="0">
              <a:solidFill>
                <a:srgbClr val="0070C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255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39783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প্রশ্নোত্তর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পর্ব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সময়ঃ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10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মিনিট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নিজের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শিখনকে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পরিপক্ক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প্রশ্ন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করুন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b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en-US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HE WHO ASKS A QUESTION IS A FOOL FOR FIVE MINUTES; HE WHO DOES NOT ASK A QUESTION REMAINS A FOOL FOREVER 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</a:br>
            <a:endParaRPr lang="en-US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26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596572" y="174172"/>
            <a:ext cx="6299200" cy="5283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7030A0"/>
                </a:solidFill>
              </a:rPr>
              <a:t>ধন্যবাদ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31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896" y="1331040"/>
            <a:ext cx="10515600" cy="2761989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বিষয়ঃ</a:t>
            </a:r>
            <a:r>
              <a:rPr lang="en-US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রসায়ন</a:t>
            </a:r>
            <a:r>
              <a:rPr lang="en-US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en-US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শ্রেণিঃ</a:t>
            </a:r>
            <a:r>
              <a:rPr lang="en-US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নবম-দশম</a:t>
            </a:r>
            <a:r>
              <a:rPr lang="en-US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en-US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৫ম </a:t>
            </a:r>
            <a:r>
              <a:rPr lang="en-US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অধ্যায়ঃ</a:t>
            </a:r>
            <a:r>
              <a:rPr lang="en-US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রাসায়নিক</a:t>
            </a:r>
            <a:r>
              <a:rPr lang="en-US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বন্ধন</a:t>
            </a:r>
            <a:r>
              <a:rPr lang="en-US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en-US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পাঠঃ</a:t>
            </a:r>
            <a:r>
              <a:rPr lang="en-US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আয়নিক</a:t>
            </a:r>
            <a:r>
              <a:rPr lang="en-US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বন্ধন</a:t>
            </a:r>
            <a:endParaRPr lang="en-US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3195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9471" y="988110"/>
            <a:ext cx="2611147" cy="483809"/>
          </a:xfrm>
          <a:gradFill flip="none" rotWithShape="1">
            <a:gsLst>
              <a:gs pos="0">
                <a:srgbClr val="92D050"/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শিখন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ফল</a:t>
            </a:r>
            <a:endParaRPr lang="en-US" sz="2800" dirty="0">
              <a:solidFill>
                <a:srgbClr val="0070C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08947" y="2100114"/>
            <a:ext cx="7766936" cy="2767722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আয়নিক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বন্ধন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কী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l"/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কার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কার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মধ্যে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গঠিত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l"/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কীভাবে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গঠিত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l"/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চিত্র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কেমন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হবে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2608" y="45720"/>
            <a:ext cx="9756019" cy="4838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৫ম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অধ্যায়ঃ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রাসায়নিক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বন্ধন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(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আয়নিক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বন্ধন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  <a:endParaRPr lang="en-US" sz="2800" dirty="0">
              <a:solidFill>
                <a:srgbClr val="0070C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249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916748" y="1322494"/>
            <a:ext cx="8947574" cy="1646302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rgbClr val="7030A0"/>
                </a:solidFill>
              </a:rPr>
              <a:t>ধাতু</a:t>
            </a:r>
            <a:r>
              <a:rPr lang="en-US" dirty="0" smtClean="0">
                <a:solidFill>
                  <a:srgbClr val="7030A0"/>
                </a:solidFill>
              </a:rPr>
              <a:t> + </a:t>
            </a:r>
            <a:r>
              <a:rPr lang="en-US" dirty="0" err="1" smtClean="0">
                <a:solidFill>
                  <a:srgbClr val="7030A0"/>
                </a:solidFill>
              </a:rPr>
              <a:t>অধাতু</a:t>
            </a:r>
            <a:r>
              <a:rPr lang="en-US" dirty="0" smtClean="0">
                <a:solidFill>
                  <a:srgbClr val="7030A0"/>
                </a:solidFill>
              </a:rPr>
              <a:t> = </a:t>
            </a:r>
            <a:r>
              <a:rPr lang="en-US" dirty="0" err="1" smtClean="0">
                <a:solidFill>
                  <a:srgbClr val="7030A0"/>
                </a:solidFill>
              </a:rPr>
              <a:t>আয়নিক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বন্ধন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2608" y="45720"/>
            <a:ext cx="9756019" cy="4838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৫ম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অধ্যায়ঃ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রাসায়নিক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বন্ধন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(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আয়নিক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বন্ধন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  <a:endParaRPr lang="en-US" sz="2800" dirty="0">
              <a:solidFill>
                <a:srgbClr val="0070C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18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ধাতু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সর্বশেষ</a:t>
            </a:r>
            <a:r>
              <a:rPr lang="en-US" dirty="0" smtClean="0"/>
              <a:t> </a:t>
            </a:r>
            <a:r>
              <a:rPr lang="en-US" dirty="0" err="1" smtClean="0"/>
              <a:t>কক্ষপথে</a:t>
            </a:r>
            <a:r>
              <a:rPr lang="en-US" dirty="0"/>
              <a:t> </a:t>
            </a:r>
            <a:r>
              <a:rPr lang="en-US" dirty="0" err="1" smtClean="0"/>
              <a:t>ইলেকট্রন</a:t>
            </a:r>
            <a:r>
              <a:rPr lang="en-US" dirty="0" smtClean="0"/>
              <a:t> 1-3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42608" y="45720"/>
            <a:ext cx="9756019" cy="4838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৫ম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অধ্যায়ঃ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রাসায়নিক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বন্ধন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(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আয়নিক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বন্ধন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  <a:endParaRPr lang="en-US" sz="2800" dirty="0">
              <a:solidFill>
                <a:srgbClr val="0070C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2886266" y="819385"/>
            <a:ext cx="1714037" cy="7620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20"/>
          <a:stretch/>
        </p:blipFill>
        <p:spPr>
          <a:xfrm>
            <a:off x="6618507" y="1581385"/>
            <a:ext cx="5225142" cy="501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58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অধাতু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সর্বশেষ</a:t>
            </a:r>
            <a:r>
              <a:rPr lang="en-US" dirty="0"/>
              <a:t> </a:t>
            </a:r>
            <a:r>
              <a:rPr lang="en-US" dirty="0" err="1"/>
              <a:t>কক্ষপথে</a:t>
            </a:r>
            <a:r>
              <a:rPr lang="en-US" dirty="0"/>
              <a:t> </a:t>
            </a:r>
            <a:r>
              <a:rPr lang="en-US" dirty="0" err="1"/>
              <a:t>ইলেকট্রন</a:t>
            </a:r>
            <a:r>
              <a:rPr lang="en-US" dirty="0"/>
              <a:t> </a:t>
            </a:r>
            <a:r>
              <a:rPr lang="en-US" dirty="0" smtClean="0"/>
              <a:t>5-7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2608" y="45720"/>
            <a:ext cx="9756019" cy="4838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৫ম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অধ্যায়ঃ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রাসায়নিক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বন্ধন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(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আয়নিক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বন্ধন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  <a:endParaRPr lang="en-US" sz="2800" dirty="0">
              <a:solidFill>
                <a:srgbClr val="0070C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517637" y="1528181"/>
            <a:ext cx="1714037" cy="7620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14"/>
          <a:stretch/>
        </p:blipFill>
        <p:spPr>
          <a:xfrm>
            <a:off x="6683829" y="1270906"/>
            <a:ext cx="5225142" cy="520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682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514" y="609600"/>
            <a:ext cx="5703488" cy="13208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NaCl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এর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বন্ধন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গঠন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প্রক্রিয়া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ও </a:t>
            </a:r>
            <a:r>
              <a:rPr lang="en-US" dirty="0" err="1" smtClean="0">
                <a:solidFill>
                  <a:schemeClr val="tx1"/>
                </a:solidFill>
              </a:rPr>
              <a:t>চিত্র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42608" y="45720"/>
            <a:ext cx="9756019" cy="4838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৫ম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অধ্যায়ঃ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রাসায়নিক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বন্ধন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(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আয়নিক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বন্ধন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  <a:endParaRPr lang="en-US" sz="2800" dirty="0">
              <a:solidFill>
                <a:srgbClr val="0070C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83"/>
          <a:stretch/>
        </p:blipFill>
        <p:spPr>
          <a:xfrm>
            <a:off x="945923" y="1948721"/>
            <a:ext cx="10157506" cy="4669793"/>
          </a:xfrm>
        </p:spPr>
      </p:pic>
      <p:sp>
        <p:nvSpPr>
          <p:cNvPr id="3" name="TextBox 2"/>
          <p:cNvSpPr txBox="1"/>
          <p:nvPr/>
        </p:nvSpPr>
        <p:spPr>
          <a:xfrm>
            <a:off x="2622176" y="2783541"/>
            <a:ext cx="524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e</a:t>
            </a:r>
            <a:r>
              <a:rPr lang="en-US" baseline="30000" dirty="0" smtClean="0">
                <a:solidFill>
                  <a:srgbClr val="002060"/>
                </a:solidFill>
              </a:rPr>
              <a:t>-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461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-8.33333E-7 -4.07407E-6 C 0.00182 -0.00463 0.00338 -0.00972 0.00547 -0.01389 C 0.00638 -0.01551 0.00768 -0.0162 0.00872 -0.01782 C 0.0099 -0.01944 0.01081 -0.02176 0.01211 -0.02361 C 0.01302 -0.02523 0.01432 -0.02592 0.01536 -0.02754 C 0.01732 -0.03055 0.01836 -0.03657 0.02083 -0.03727 C 0.02305 -0.03796 0.02526 -0.03865 0.02747 -0.03935 C 0.03125 -0.04051 0.03854 -0.04328 0.03854 -0.04328 C 0.04661 -0.05277 0.03646 -0.0412 0.04622 -0.05115 C 0.0474 -0.05231 0.04831 -0.05393 0.04961 -0.05486 C 0.05169 -0.05671 0.05612 -0.05879 0.05612 -0.05879 C 0.05729 -0.06018 0.05833 -0.0618 0.0595 -0.06273 C 0.06133 -0.06435 0.06549 -0.06574 0.06719 -0.06666 C 0.0694 -0.06782 0.07383 -0.0706 0.07383 -0.0706 C 0.07487 -0.07199 0.07591 -0.07361 0.07708 -0.07453 C 0.07812 -0.07546 0.0793 -0.07569 0.08047 -0.07662 C 0.08229 -0.07777 0.08411 -0.07916 0.08594 -0.08032 C 0.09258 -0.07986 0.09922 -0.08009 0.10573 -0.07847 C 0.10742 -0.07801 0.10872 -0.07569 0.11016 -0.07453 C 0.11654 -0.06967 0.11042 -0.07615 0.1168 -0.06875 C 0.11758 -0.06666 0.11823 -0.06481 0.11901 -0.06273 C 0.12005 -0.06018 0.1224 -0.05486 0.1224 -0.05486 L 0.1224 -0.05486 L 0.11797 -0.04907 L 0.11797 -0.04907 " pathEditMode="relative" ptsTypes="AAAAAAAAAAAAAAAAAAAAA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0229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MgCl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এর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বন্ধন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গঠন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প্রক্রিয়া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ও </a:t>
            </a:r>
            <a:r>
              <a:rPr lang="en-US" sz="2000" dirty="0" err="1">
                <a:solidFill>
                  <a:schemeClr val="tx1"/>
                </a:solidFill>
              </a:rPr>
              <a:t>চিত্র</a:t>
            </a:r>
            <a:endParaRPr lang="en-US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0"/>
          <a:stretch/>
        </p:blipFill>
        <p:spPr>
          <a:xfrm>
            <a:off x="677334" y="1429900"/>
            <a:ext cx="9572017" cy="2561528"/>
          </a:xfr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042608" y="45720"/>
            <a:ext cx="9756019" cy="4838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৫ম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অধ্যায়ঃ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রাসায়নিক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বন্ধন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(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আয়নিক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বন্ধন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  <a:endParaRPr lang="en-US" sz="2800" dirty="0">
              <a:solidFill>
                <a:srgbClr val="0070C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09" y="4071498"/>
            <a:ext cx="10256762" cy="27865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34871" y="4987840"/>
            <a:ext cx="578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e-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34871" y="5252576"/>
            <a:ext cx="443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89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107 0.00648 0.00886 0.00787 0.02084 0.00393 C 0.02318 0.00301 0.02526 0.00116 0.02748 0 L 0.03086 -0.00209 C 0.03516 -0.00972 0.0306 -0.00278 0.03633 -0.00787 C 0.0375 -0.0088 0.03841 -0.01065 0.03959 -0.01181 C 0.0444 -0.01597 0.05456 -0.01528 0.05729 -0.01574 C 0.06224 -0.02153 0.05873 -0.01829 0.06498 -0.02153 C 0.06615 -0.02199 0.06836 -0.02338 0.06836 -0.02338 L 0.06836 -0.02338 " pathEditMode="relative" ptsTypes="AAAAAA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5.92593E-6 L 1.45833E-6 5.92593E-6 C 0.00651 -0.00045 0.01315 -0.00069 0.01979 -0.00184 C 0.02096 -0.00208 0.022 -0.0037 0.02317 -0.0037 C 0.02604 -0.0037 0.02903 -0.00254 0.0319 -0.00184 C 0.04401 0.00533 0.02604 -0.0067 0.0375 0.00603 C 0.03945 0.00811 0.04192 0.00857 0.04414 0.00996 C 0.05507 0.01644 0.04622 0.01181 0.07174 0.0139 L 0.07838 0.0257 L 0.07838 0.0257 " pathEditMode="relative" ptsTypes="AAAAAAA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Mg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বন্ধন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গঠন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প্রক্রিয়া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ও </a:t>
            </a:r>
            <a:r>
              <a:rPr lang="en-US" dirty="0" err="1">
                <a:solidFill>
                  <a:schemeClr val="tx1"/>
                </a:solidFill>
              </a:rPr>
              <a:t>চিত্র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1676401"/>
            <a:ext cx="4736182" cy="4463142"/>
          </a:xfr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042608" y="45720"/>
            <a:ext cx="9756019" cy="4838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৫ম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অধ্যায়ঃ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রাসায়নিক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বন্ধন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(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আয়নিক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বন্ধন</a:t>
            </a:r>
            <a:r>
              <a:rPr lang="en-US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  <a:endParaRPr lang="en-US" sz="2800" dirty="0">
              <a:solidFill>
                <a:srgbClr val="0070C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59"/>
          <a:stretch/>
        </p:blipFill>
        <p:spPr>
          <a:xfrm>
            <a:off x="239487" y="1930400"/>
            <a:ext cx="4484914" cy="3882571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5338483" y="2977471"/>
            <a:ext cx="255494" cy="199601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92870" y="3174968"/>
            <a:ext cx="255494" cy="199601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55841" y="3572284"/>
            <a:ext cx="255494" cy="199601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792870" y="3808171"/>
            <a:ext cx="255494" cy="199601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73199" y="4167097"/>
            <a:ext cx="255494" cy="199601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92871" y="4441370"/>
            <a:ext cx="255494" cy="199601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3497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7037E-7 L -4.375E-6 3.7037E-7 C 0.00182 -0.00463 0.00235 -0.01227 0.00547 -0.01366 C 0.0155 -0.01805 0.02604 -0.01458 0.03633 -0.01574 C 0.03985 -0.01597 0.04388 -0.01805 0.0474 -0.01944 C 0.05182 -0.01898 0.05625 -0.01875 0.06068 -0.01759 C 0.06185 -0.01736 0.06276 -0.0162 0.06393 -0.01574 C 0.06537 -0.01481 0.06693 -0.01435 0.06836 -0.01366 C 0.06953 -0.01319 0.07057 -0.01227 0.07162 -0.0118 C 0.07318 -0.01088 0.07461 -0.01042 0.07604 -0.00972 C 0.08711 -0.00417 0.07005 -0.01204 0.08386 -0.00579 C 0.08854 -0.00648 0.09336 -0.00694 0.09818 -0.00787 C 0.10078 -0.00833 0.10326 -0.00972 0.10586 -0.00972 C 0.11732 -0.00972 0.12865 -0.00856 0.14011 -0.00787 C 0.15222 -0.00069 0.13386 -0.01204 0.14675 -0.00185 C 0.14883 -0.00023 0.15117 0.0007 0.15339 0.00208 C 0.15443 0.00255 0.15547 0.00347 0.15664 0.00394 C 0.16289 0.00671 0.15951 0.00532 0.16654 0.00787 C 0.17044 0.0125 0.17331 0.01667 0.17761 0.01968 L 0.1875 0.02546 C 0.18867 0.02616 0.18985 0.02639 0.19089 0.02755 C 0.19193 0.0287 0.1931 0.02986 0.19414 0.03148 C 0.19675 0.03495 0.19623 0.03681 0.19974 0.03935 C 0.20039 0.03982 0.20117 0.03935 0.20195 0.03935 L 0.20195 0.03935 L 0.20195 0.03935 " pathEditMode="relative" ptsTypes="AAAAAAAAAAAAAAAAAAAAA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44444E-6 L -3.125E-6 -4.44444E-6 C 0.00326 -0.00069 0.00651 -0.00093 0.0099 -0.00185 C 0.01133 -0.00231 0.01276 -0.00347 0.01432 -0.00393 C 0.0168 -0.00463 0.0194 -0.00509 0.02201 -0.00579 C 0.03867 -0.01574 0.0263 -0.00995 0.06055 -0.00787 C 0.06471 -0.00671 0.06875 -0.00555 0.07279 -0.00393 C 0.07565 -0.00278 0.07852 -0.00046 0.08151 -4.44444E-6 C 0.0849 0.0007 0.08815 0.00116 0.09154 0.00208 C 0.12044 0.00926 0.09102 0.00324 0.11458 0.00787 C 0.11836 0.01042 0.12305 0.01412 0.12682 0.01574 C 0.12826 0.01644 0.12969 0.01736 0.13125 0.01759 C 0.13451 0.01852 0.13776 0.01898 0.14115 0.01968 C 0.14857 0.02407 0.13945 0.01898 0.15104 0.02361 C 0.15221 0.02407 0.15326 0.025 0.1543 0.02546 C 0.1569 0.02639 0.15951 0.02685 0.16211 0.02755 L 0.16875 0.03935 L 0.16654 0.03935 " pathEditMode="relative" ptsTypes="AAAAAAAAAAAAAAAA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-0.00023 L -0.00078 -0.00023 C 0.00208 -0.00232 0.00495 -0.0044 0.00794 -0.00625 C 0.00977 -0.00718 0.01172 -0.00741 0.01354 -0.00811 C 0.01458 -0.00857 0.01562 -0.00949 0.0168 -0.01019 C 0.02044 -0.01204 0.02292 -0.01273 0.02669 -0.01389 L 0.15352 -0.01204 C 0.16602 -0.01181 0.17852 -0.01181 0.19102 -0.01019 C 0.19284 -0.00973 0.19661 -0.00162 0.19753 -0.00023 C 0.20104 0.00486 0.20273 0.00486 0.20755 0.00764 C 0.2112 0.00972 0.20964 0.00949 0.21198 0.00949 L 0.21198 0.00949 " pathEditMode="relative" ptsTypes="AAAAAAAAAA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4.44444E-6 L -4.375E-6 -4.44444E-6 C 0.00768 0.00185 0.01563 0.00139 0.02305 0.00579 C 0.02422 0.00648 0.02526 0.00718 0.02643 0.00764 C 0.03607 0.01273 0.02617 0.00695 0.03412 0.01158 C 0.03516 0.01296 0.0362 0.01459 0.03737 0.01551 C 0.04076 0.01852 0.04649 0.01875 0.04948 0.01945 C 0.05508 0.02269 0.05313 0.02199 0.06172 0.02338 C 0.07123 0.02477 0.08073 0.0257 0.09037 0.02732 C 0.0944 0.02801 0.10039 0.02917 0.10469 0.03125 C 0.10573 0.03171 0.10677 0.03287 0.10794 0.0331 C 0.11081 0.03403 0.1138 0.03449 0.1168 0.03519 C 0.12956 0.04074 0.1211 0.03773 0.14766 0.03519 C 0.15169 0.03472 0.15573 0.03403 0.15977 0.0331 C 0.16198 0.03264 0.16419 0.03148 0.16641 0.03125 C 0.16927 0.03079 0.17227 0.03125 0.17526 0.03125 L 0.17526 0.03125 " pathEditMode="relative" ptsTypes="AAAAAAAAAAAAAAA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1.11111E-6 L 6.66667E-6 1.11111E-6 C 0.00326 0.00185 0.00652 0.00417 0.0099 0.00579 C 0.01198 0.00671 0.01433 0.00695 0.01654 0.00764 C 0.01836 0.00833 0.02019 0.00903 0.02201 0.00972 C 0.02461 0.01042 0.02722 0.01088 0.02969 0.01158 C 0.03152 0.01204 0.03334 0.01296 0.03529 0.01343 C 0.04376 0.0162 0.03933 0.01389 0.04519 0.01736 C 0.08438 0.01505 0.08295 0.01412 0.12787 0.01736 C 0.12904 0.01759 0.13008 0.01898 0.13126 0.01945 C 0.13529 0.02037 0.13933 0.0206 0.14336 0.0213 C 0.1448 0.02199 0.14623 0.02338 0.14779 0.02338 C 0.16693 0.02338 0.20521 0.0213 0.20521 0.0213 L 0.20404 0.0213 " pathEditMode="relative" ptsTypes="AAAAAAAAAAAA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-8.33333E-7 -2.59259E-6 C 0.03828 0.00486 -8.33333E-7 -0.00069 0.02304 0.0037 C 0.04271 0.00764 0.02838 0.0037 0.04179 0.00764 C 0.04765 0.01458 0.04258 0.00972 0.05065 0.01366 C 0.05221 0.01435 0.05924 0.01921 0.06172 0.01944 C 0.07422 0.0213 0.08672 0.02199 0.09922 0.02338 C 0.1039 0.02384 0.10872 0.02477 0.11354 0.02546 C 0.13073 0.02477 0.14804 0.02523 0.16536 0.02338 C 0.16771 0.02315 0.16992 0.0213 0.172 0.01944 C 0.17344 0.01806 0.17487 0.0169 0.1763 0.01551 C 0.17747 0.01435 0.17838 0.0125 0.17969 0.01157 C 0.18789 0.00556 0.18633 0.00579 0.19075 0.00579 L 0.19075 0.00579 " pathEditMode="relative" ptsTypes="AAAAAAAAAAAA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173</TotalTime>
  <Words>176</Words>
  <Application>Microsoft Office PowerPoint</Application>
  <PresentationFormat>Widescreen</PresentationFormat>
  <Paragraphs>39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Kalpurush</vt:lpstr>
      <vt:lpstr>Trebuchet MS</vt:lpstr>
      <vt:lpstr>Wingdings 3</vt:lpstr>
      <vt:lpstr>Facet</vt:lpstr>
      <vt:lpstr>PowerPoint Presentation</vt:lpstr>
      <vt:lpstr>বিষয়ঃ রসায়ন শ্রেণিঃ নবম-দশম ৫ম অধ্যায়ঃ রাসায়নিক বন্ধন পাঠঃ আয়নিক বন্ধন</vt:lpstr>
      <vt:lpstr>শিখন ফল</vt:lpstr>
      <vt:lpstr>ধাতু + অধাতু = আয়নিক বন্ধন</vt:lpstr>
      <vt:lpstr>ধাতু সর্বশেষ কক্ষপথে ইলেকট্রন 1-3 </vt:lpstr>
      <vt:lpstr>  অধাতু সর্বশেষ কক্ষপথে ইলেকট্রন 5-7</vt:lpstr>
      <vt:lpstr>NaCl এর বন্ধন গঠন প্রক্রিয়া ও চিত্র</vt:lpstr>
      <vt:lpstr>MgCl2 এর বন্ধন গঠন প্রক্রিয়া ও চিত্র</vt:lpstr>
      <vt:lpstr>Mg3N2 এর বন্ধন গঠন প্রক্রিয়া ও চিত্র</vt:lpstr>
      <vt:lpstr>আয়নিক বন্ধন গঠনের শর্তসমূহ</vt:lpstr>
      <vt:lpstr>প্রশ্নোত্তর পর্ব সময়ঃ 10 মিনিট নিজের শিখনকে পরিপক্ক করতে প্রশ্ন করুন     HE WHO ASKS A QUESTION IS A FOOL FOR FIVE MINUTES; HE WHO DOES NOT ASK A QUESTION REMAINS A FOOL FOREVER  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শিক্ষক প্রশিক্ষন ক্লাস প্লে-৫ম</dc:title>
  <dc:creator>Omar</dc:creator>
  <cp:lastModifiedBy>Rozi</cp:lastModifiedBy>
  <cp:revision>40</cp:revision>
  <dcterms:created xsi:type="dcterms:W3CDTF">2018-12-24T05:09:57Z</dcterms:created>
  <dcterms:modified xsi:type="dcterms:W3CDTF">2020-11-08T06:48:48Z</dcterms:modified>
</cp:coreProperties>
</file>