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815" r:id="rId2"/>
    <p:sldMasterId id="2147483827" r:id="rId3"/>
    <p:sldMasterId id="2147483845" r:id="rId4"/>
    <p:sldMasterId id="2147483881" r:id="rId5"/>
  </p:sldMasterIdLst>
  <p:sldIdLst>
    <p:sldId id="256" r:id="rId6"/>
    <p:sldId id="257" r:id="rId7"/>
    <p:sldId id="269" r:id="rId8"/>
    <p:sldId id="258" r:id="rId9"/>
    <p:sldId id="270" r:id="rId10"/>
    <p:sldId id="271" r:id="rId11"/>
    <p:sldId id="259" r:id="rId12"/>
    <p:sldId id="260" r:id="rId13"/>
    <p:sldId id="262" r:id="rId14"/>
    <p:sldId id="272" r:id="rId15"/>
    <p:sldId id="263" r:id="rId16"/>
    <p:sldId id="264" r:id="rId17"/>
    <p:sldId id="261" r:id="rId18"/>
    <p:sldId id="273" r:id="rId19"/>
    <p:sldId id="265" r:id="rId20"/>
    <p:sldId id="274" r:id="rId21"/>
    <p:sldId id="266" r:id="rId22"/>
    <p:sldId id="26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6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8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50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85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2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53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8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9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19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7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1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74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76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7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86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2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12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4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11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1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65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6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7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02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12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5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37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347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125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61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87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53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86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457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95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96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43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63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172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8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7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373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25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873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81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36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10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64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07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763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020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553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698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510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048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596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864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53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35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122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0469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3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37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73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3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626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99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0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7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5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2D037-5246-4D62-BDCC-A576DEB7D909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EB12-6805-42C6-A5A9-3DCBCBE5D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7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736979" y="1869647"/>
            <a:ext cx="5663821" cy="1774209"/>
          </a:xfrm>
          <a:prstGeom prst="flowChartMulti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স্বাগতম</a:t>
            </a:r>
            <a:endParaRPr lang="en-US" sz="72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299987"/>
            <a:ext cx="11818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</a:rPr>
              <a:t>মাল্টিমিডিয়া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</a:rPr>
              <a:t>ক্লাসরুমে</a:t>
            </a:r>
            <a:endParaRPr lang="en-US" sz="9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74" y="1924111"/>
            <a:ext cx="5170086" cy="49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5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" t="-17056" r="-672" b="18156"/>
          <a:stretch/>
        </p:blipFill>
        <p:spPr>
          <a:xfrm>
            <a:off x="1350498" y="0"/>
            <a:ext cx="7729251" cy="61733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39" y="197627"/>
            <a:ext cx="10038071" cy="61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183" y="163773"/>
            <a:ext cx="11450472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/>
              <a:t>প্রথম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রাজবংশের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শাসন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আমল</a:t>
            </a:r>
            <a:r>
              <a:rPr lang="en-US" sz="3600" dirty="0" smtClean="0"/>
              <a:t> </a:t>
            </a:r>
            <a:r>
              <a:rPr lang="en-US" sz="3600" dirty="0" err="1" smtClean="0"/>
              <a:t>শুরু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 ৩২০০ </a:t>
            </a:r>
            <a:r>
              <a:rPr lang="en-US" sz="3600" dirty="0" err="1" smtClean="0"/>
              <a:t>খ্রিষ্টপূর্বাব্দে</a:t>
            </a:r>
            <a:r>
              <a:rPr lang="en-US" sz="3600" dirty="0" smtClean="0"/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/>
              <a:t>মিশরের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প্রথম</a:t>
            </a:r>
            <a:r>
              <a:rPr lang="en-US" sz="3600" dirty="0" smtClean="0"/>
              <a:t> </a:t>
            </a:r>
            <a:r>
              <a:rPr lang="en-US" sz="3600" dirty="0" err="1" smtClean="0"/>
              <a:t>নরপতি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পুর</a:t>
            </a:r>
            <a:r>
              <a:rPr lang="en-US" sz="3600" dirty="0" err="1"/>
              <a:t>ো</a:t>
            </a:r>
            <a:r>
              <a:rPr lang="en-US" sz="3600" dirty="0" err="1" smtClean="0"/>
              <a:t>হিত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হন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নারমার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মেনেস</a:t>
            </a:r>
            <a:r>
              <a:rPr lang="en-US" sz="3600" dirty="0" smtClean="0"/>
              <a:t> 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/>
              <a:t>তিনিই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প্রথম</a:t>
            </a:r>
            <a:r>
              <a:rPr lang="en-US" sz="3600" dirty="0" smtClean="0"/>
              <a:t>  </a:t>
            </a:r>
            <a:r>
              <a:rPr lang="en-US" sz="3600" dirty="0" err="1" smtClean="0"/>
              <a:t>ফারাও</a:t>
            </a:r>
            <a:r>
              <a:rPr lang="en-US" sz="3600" dirty="0" smtClean="0"/>
              <a:t> –</a:t>
            </a: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মর্যাদা</a:t>
            </a:r>
            <a:r>
              <a:rPr lang="en-US" sz="3600" dirty="0" smtClean="0"/>
              <a:t> </a:t>
            </a:r>
            <a:r>
              <a:rPr lang="en-US" sz="3600" dirty="0" err="1" smtClean="0"/>
              <a:t>লাভ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করেন</a:t>
            </a:r>
            <a:r>
              <a:rPr lang="en-US" sz="3600" dirty="0" smtClean="0"/>
              <a:t> 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/>
              <a:t>এর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প্রাচীন</a:t>
            </a:r>
            <a:r>
              <a:rPr lang="en-US" sz="3600" dirty="0" smtClean="0"/>
              <a:t> </a:t>
            </a:r>
            <a:r>
              <a:rPr lang="en-US" sz="3600" dirty="0" err="1" smtClean="0"/>
              <a:t>মিশর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বিশ্বসভ্যতার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অগ্রগতিতে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এক</a:t>
            </a:r>
            <a:r>
              <a:rPr lang="en-US" sz="3600" dirty="0" smtClean="0"/>
              <a:t> </a:t>
            </a:r>
            <a:r>
              <a:rPr lang="en-US" sz="3600" dirty="0" err="1" smtClean="0"/>
              <a:t>উল্লেখযোগ্য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      </a:t>
            </a:r>
            <a:r>
              <a:rPr lang="en-US" sz="3600" dirty="0" err="1" smtClean="0"/>
              <a:t>অবদান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রাখতে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সক্ষম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/>
              <a:t>মিশরীয়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সভ্যতা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তিন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হাজার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বছর</a:t>
            </a:r>
            <a:r>
              <a:rPr lang="en-US" sz="3600" dirty="0" smtClean="0"/>
              <a:t> </a:t>
            </a:r>
            <a:r>
              <a:rPr lang="en-US" sz="3600" dirty="0" err="1" smtClean="0"/>
              <a:t>ধরে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স্বমহিমায়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উজ্জ্বল</a:t>
            </a:r>
            <a:r>
              <a:rPr lang="en-US" sz="3600" dirty="0" smtClean="0"/>
              <a:t> </a:t>
            </a:r>
            <a:r>
              <a:rPr lang="en-US" sz="3600" dirty="0" err="1" smtClean="0"/>
              <a:t>ছিল</a:t>
            </a:r>
            <a:r>
              <a:rPr lang="en-US" sz="3600" dirty="0" smtClean="0"/>
              <a:t>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/>
              <a:t> </a:t>
            </a:r>
            <a:r>
              <a:rPr lang="en-US" sz="3600" dirty="0" smtClean="0"/>
              <a:t>৫২৫ </a:t>
            </a:r>
            <a:r>
              <a:rPr lang="en-US" sz="3600" dirty="0" err="1" smtClean="0"/>
              <a:t>খ্রিষ্টপূর্বাব্দে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পারস্য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মিশর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দখল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প্রাচীন</a:t>
            </a:r>
            <a:r>
              <a:rPr lang="en-US" sz="3600" dirty="0" smtClean="0"/>
              <a:t> </a:t>
            </a:r>
            <a:r>
              <a:rPr lang="en-US" sz="3600" dirty="0" err="1" smtClean="0"/>
              <a:t>মিশরের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সভ্যতার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সূর্য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অস্তমিত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</a:t>
            </a:r>
          </a:p>
          <a:p>
            <a:endParaRPr lang="en-US" sz="3600" dirty="0"/>
          </a:p>
          <a:p>
            <a:endParaRPr lang="en-US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852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41696" y="150125"/>
            <a:ext cx="4080680" cy="1214651"/>
          </a:xfrm>
          <a:prstGeom prst="horizontalScroll">
            <a:avLst/>
          </a:prstGeom>
          <a:solidFill>
            <a:schemeClr val="bg2"/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3898" y="1842448"/>
            <a:ext cx="11559654" cy="4339988"/>
          </a:xfrm>
          <a:prstGeom prst="roundRect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tx1"/>
                </a:solidFill>
              </a:rPr>
              <a:t>মিশরীয়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সভ্যতার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উত্থান</a:t>
            </a:r>
            <a:r>
              <a:rPr lang="en-US" sz="4000" b="1" i="1" dirty="0" smtClean="0">
                <a:solidFill>
                  <a:schemeClr val="tx1"/>
                </a:solidFill>
              </a:rPr>
              <a:t> -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পতনের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একটি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ধারাবিহিক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চার্ট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তৈরি</a:t>
            </a:r>
            <a:r>
              <a:rPr lang="en-US" sz="4000" b="1" i="1" dirty="0" smtClean="0">
                <a:solidFill>
                  <a:schemeClr val="tx1"/>
                </a:solidFill>
              </a:rPr>
              <a:t>  </a:t>
            </a:r>
            <a:r>
              <a:rPr lang="en-US" sz="4000" b="1" i="1" dirty="0" err="1" smtClean="0">
                <a:solidFill>
                  <a:schemeClr val="tx1"/>
                </a:solidFill>
              </a:rPr>
              <a:t>কর</a:t>
            </a:r>
            <a:r>
              <a:rPr lang="en-US" sz="4000" b="1" i="1" dirty="0" smtClean="0">
                <a:solidFill>
                  <a:schemeClr val="tx1"/>
                </a:solidFill>
              </a:rPr>
              <a:t>। </a:t>
            </a:r>
            <a:endParaRPr lang="en-US" sz="4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46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69" y="1119116"/>
            <a:ext cx="7788677" cy="46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266" y="332586"/>
            <a:ext cx="1057533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/>
              <a:t>মিশরের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নীল</a:t>
            </a:r>
            <a:r>
              <a:rPr lang="en-US" sz="4400" dirty="0" smtClean="0"/>
              <a:t> </a:t>
            </a:r>
            <a:r>
              <a:rPr lang="en-US" sz="4400" dirty="0" err="1" smtClean="0"/>
              <a:t>নদের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উৎপত্তি</a:t>
            </a:r>
            <a:r>
              <a:rPr lang="en-US" sz="4400" dirty="0" smtClean="0"/>
              <a:t> </a:t>
            </a:r>
            <a:r>
              <a:rPr lang="en-US" sz="4400" dirty="0" err="1" smtClean="0"/>
              <a:t>আফ্রিকার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ভিক্টোরিয়া</a:t>
            </a:r>
            <a:r>
              <a:rPr lang="en-US" sz="4400" dirty="0" smtClean="0"/>
              <a:t> </a:t>
            </a:r>
            <a:r>
              <a:rPr lang="en-US" sz="4400" dirty="0" err="1" smtClean="0"/>
              <a:t>লেক</a:t>
            </a:r>
            <a:r>
              <a:rPr lang="en-US" sz="4400" dirty="0" smtClean="0"/>
              <a:t> </a:t>
            </a:r>
            <a:r>
              <a:rPr lang="en-US" sz="4400" dirty="0" err="1" smtClean="0"/>
              <a:t>থেকে</a:t>
            </a:r>
            <a:endParaRPr lang="en-US" sz="44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/>
              <a:t>নদ</a:t>
            </a:r>
            <a:r>
              <a:rPr lang="en-US" sz="4400" dirty="0" smtClean="0"/>
              <a:t> </a:t>
            </a:r>
            <a:r>
              <a:rPr lang="en-US" sz="4400" dirty="0" err="1" smtClean="0"/>
              <a:t>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নানা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দেশ</a:t>
            </a:r>
            <a:r>
              <a:rPr lang="en-US" sz="4400" dirty="0" smtClean="0"/>
              <a:t> </a:t>
            </a:r>
            <a:r>
              <a:rPr lang="en-US" sz="4400" dirty="0" err="1" smtClean="0"/>
              <a:t>হয়ে</a:t>
            </a:r>
            <a:r>
              <a:rPr lang="en-US" sz="4400" dirty="0" smtClean="0"/>
              <a:t> </a:t>
            </a:r>
            <a:r>
              <a:rPr lang="en-US" sz="4400" dirty="0" err="1" smtClean="0"/>
              <a:t>মিশরের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মদ্ধদিয়ে</a:t>
            </a:r>
            <a:r>
              <a:rPr lang="en-US" sz="4400" dirty="0" smtClean="0"/>
              <a:t> </a:t>
            </a:r>
            <a:r>
              <a:rPr lang="en-US" sz="4400" dirty="0" err="1" smtClean="0"/>
              <a:t>ভূমধ্য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সাগরে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পরেছে</a:t>
            </a:r>
            <a:endParaRPr lang="en-US" sz="44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/>
              <a:t>ইতিহাসের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জনক</a:t>
            </a:r>
            <a:r>
              <a:rPr lang="en-US" sz="4400" dirty="0" smtClean="0"/>
              <a:t> </a:t>
            </a:r>
            <a:r>
              <a:rPr lang="en-US" sz="4400" dirty="0" err="1" smtClean="0"/>
              <a:t>হেরোডোটাস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বলেছেন</a:t>
            </a:r>
            <a:r>
              <a:rPr lang="en-US" sz="4400" dirty="0" smtClean="0"/>
              <a:t> </a:t>
            </a:r>
            <a:r>
              <a:rPr lang="en-US" sz="4400" dirty="0" err="1" smtClean="0"/>
              <a:t>মিশর</a:t>
            </a:r>
            <a:r>
              <a:rPr lang="en-US" sz="4400" dirty="0" smtClean="0"/>
              <a:t> </a:t>
            </a:r>
            <a:r>
              <a:rPr lang="en-US" sz="4400" dirty="0" err="1" smtClean="0"/>
              <a:t>নীলনদের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দান</a:t>
            </a:r>
            <a:r>
              <a:rPr lang="en-US" sz="4400" dirty="0" smtClean="0"/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/>
              <a:t>নীলনদ</a:t>
            </a:r>
            <a:r>
              <a:rPr lang="en-US" sz="4400" dirty="0" smtClean="0"/>
              <a:t> </a:t>
            </a:r>
            <a:r>
              <a:rPr lang="en-US" sz="4400" dirty="0" err="1" smtClean="0"/>
              <a:t>না</a:t>
            </a:r>
            <a:r>
              <a:rPr lang="en-US" sz="4400" dirty="0" smtClean="0"/>
              <a:t> </a:t>
            </a:r>
            <a:r>
              <a:rPr lang="en-US" sz="4400" dirty="0" err="1" smtClean="0"/>
              <a:t>থাকলে</a:t>
            </a:r>
            <a:r>
              <a:rPr lang="en-US" sz="4400" dirty="0" smtClean="0"/>
              <a:t> </a:t>
            </a:r>
            <a:r>
              <a:rPr lang="en-US" sz="4400" dirty="0" err="1" smtClean="0"/>
              <a:t>মিশর</a:t>
            </a:r>
            <a:r>
              <a:rPr lang="en-US" sz="4400" dirty="0" smtClean="0"/>
              <a:t> </a:t>
            </a:r>
            <a:r>
              <a:rPr lang="en-US" sz="4400" dirty="0" err="1" smtClean="0"/>
              <a:t>মরুভূমি</a:t>
            </a:r>
            <a:r>
              <a:rPr lang="en-US" sz="4400" dirty="0" smtClean="0"/>
              <a:t> </a:t>
            </a:r>
            <a:r>
              <a:rPr lang="en-US" sz="4400" dirty="0" err="1" smtClean="0"/>
              <a:t>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পরিনত</a:t>
            </a:r>
            <a:r>
              <a:rPr lang="en-US" sz="4400" dirty="0" smtClean="0"/>
              <a:t> </a:t>
            </a:r>
            <a:r>
              <a:rPr lang="en-US" sz="4400" dirty="0" err="1" smtClean="0"/>
              <a:t>হতো</a:t>
            </a:r>
            <a:r>
              <a:rPr lang="en-US" sz="4400" dirty="0" smtClean="0"/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/>
              <a:t>প্রাচীনকালে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প্রতিবছর</a:t>
            </a:r>
            <a:r>
              <a:rPr lang="en-US" sz="4400" dirty="0" smtClean="0"/>
              <a:t> </a:t>
            </a:r>
            <a:r>
              <a:rPr lang="en-US" sz="4400" dirty="0" err="1" smtClean="0"/>
              <a:t>নীলনদে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বন্যা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হতো</a:t>
            </a:r>
            <a:r>
              <a:rPr lang="en-US" sz="4400" dirty="0" smtClean="0"/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/>
              <a:t>পানি</a:t>
            </a:r>
            <a:r>
              <a:rPr lang="en-US" sz="4400" dirty="0" smtClean="0"/>
              <a:t> </a:t>
            </a:r>
            <a:r>
              <a:rPr lang="en-US" sz="4400" dirty="0" err="1" smtClean="0"/>
              <a:t>সরে</a:t>
            </a:r>
            <a:r>
              <a:rPr lang="en-US" sz="4400" dirty="0" smtClean="0"/>
              <a:t> </a:t>
            </a:r>
            <a:r>
              <a:rPr lang="en-US" sz="4400" dirty="0" err="1" smtClean="0"/>
              <a:t>গেলে</a:t>
            </a:r>
            <a:r>
              <a:rPr lang="en-US" sz="4400" dirty="0" smtClean="0"/>
              <a:t> </a:t>
            </a:r>
            <a:r>
              <a:rPr lang="en-US" sz="4400" dirty="0" err="1" smtClean="0"/>
              <a:t>দুইতিরে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পলিমাটি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পরে</a:t>
            </a:r>
            <a:r>
              <a:rPr lang="en-US" sz="4400" dirty="0" smtClean="0"/>
              <a:t> </a:t>
            </a:r>
            <a:r>
              <a:rPr lang="en-US" sz="4400" dirty="0" err="1" smtClean="0"/>
              <a:t>জমি</a:t>
            </a:r>
            <a:r>
              <a:rPr lang="en-US" sz="4400" dirty="0" smtClean="0"/>
              <a:t> </a:t>
            </a:r>
            <a:r>
              <a:rPr lang="en-US" sz="4400" dirty="0" err="1" smtClean="0"/>
              <a:t>উর্বর</a:t>
            </a:r>
            <a:r>
              <a:rPr lang="en-US" sz="4400" dirty="0" smtClean="0"/>
              <a:t> </a:t>
            </a:r>
            <a:r>
              <a:rPr lang="en-US" sz="4400" dirty="0" err="1" smtClean="0"/>
              <a:t>হতো</a:t>
            </a:r>
            <a:endParaRPr lang="en-US" sz="4400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 smtClean="0"/>
              <a:t>পলিমাটিতে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জন্মাত</a:t>
            </a:r>
            <a:r>
              <a:rPr lang="en-US" sz="4400" dirty="0" smtClean="0"/>
              <a:t> </a:t>
            </a:r>
            <a:r>
              <a:rPr lang="en-US" sz="4400" dirty="0" err="1" smtClean="0"/>
              <a:t>নানা</a:t>
            </a:r>
            <a:r>
              <a:rPr lang="en-US" sz="4400" dirty="0" smtClean="0"/>
              <a:t> </a:t>
            </a:r>
            <a:r>
              <a:rPr lang="en-US" sz="4400" dirty="0" err="1" smtClean="0"/>
              <a:t>ধরনের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ফসলা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53364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0251" y="232013"/>
            <a:ext cx="3535680" cy="1316918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দলীয় কাজ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6663" y="1951630"/>
            <a:ext cx="9567080" cy="4053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মিশরকে</a:t>
            </a:r>
            <a:r>
              <a:rPr lang="en-US" sz="4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নীল</a:t>
            </a:r>
            <a:r>
              <a:rPr lang="en-US" sz="4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নদের</a:t>
            </a:r>
            <a:r>
              <a:rPr lang="en-US" sz="4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দান</a:t>
            </a:r>
            <a:r>
              <a:rPr lang="en-US" sz="4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বলা</a:t>
            </a:r>
            <a:r>
              <a:rPr lang="en-US" sz="4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হয়</a:t>
            </a:r>
            <a:r>
              <a:rPr lang="en-US" sz="4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কেন</a:t>
            </a:r>
            <a:r>
              <a:rPr lang="en-US" sz="4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</a:t>
            </a:r>
            <a:endParaRPr lang="en-US" sz="4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56" y="102269"/>
            <a:ext cx="6837814" cy="28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7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6" y="2224586"/>
            <a:ext cx="10890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/>
              <a:t>প্রাক-রাজবংশীয়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যুগে</a:t>
            </a:r>
            <a:r>
              <a:rPr lang="en-US" sz="4000" dirty="0" smtClean="0"/>
              <a:t> </a:t>
            </a:r>
            <a:r>
              <a:rPr lang="en-US" sz="4000" dirty="0" err="1" smtClean="0"/>
              <a:t>মিশর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কতক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গুলোছোট</a:t>
            </a:r>
            <a:r>
              <a:rPr lang="en-US" sz="4000" dirty="0" smtClean="0"/>
              <a:t> </a:t>
            </a:r>
            <a:r>
              <a:rPr lang="en-US" sz="4000" dirty="0" err="1" smtClean="0"/>
              <a:t>নগর</a:t>
            </a:r>
            <a:r>
              <a:rPr lang="en-US" sz="4000" dirty="0" smtClean="0"/>
              <a:t> </a:t>
            </a:r>
            <a:r>
              <a:rPr lang="en-US" sz="4000" dirty="0" err="1" smtClean="0"/>
              <a:t>রাষ্ট্রে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বিভক্ত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ছিল</a:t>
            </a:r>
            <a:endParaRPr lang="en-US" sz="40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/>
              <a:t>এগুলোকে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নোম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হতো</a:t>
            </a:r>
            <a:endParaRPr lang="en-US" sz="40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/>
              <a:t>এগুলর</a:t>
            </a:r>
            <a:r>
              <a:rPr lang="en-US" sz="4000" dirty="0" smtClean="0"/>
              <a:t> </a:t>
            </a:r>
            <a:r>
              <a:rPr lang="en-US" sz="4000" dirty="0" err="1" smtClean="0"/>
              <a:t>শাসক</a:t>
            </a:r>
            <a:r>
              <a:rPr lang="en-US" sz="4000" dirty="0" smtClean="0"/>
              <a:t> </a:t>
            </a:r>
            <a:r>
              <a:rPr lang="en-US" sz="4000" dirty="0" err="1" smtClean="0"/>
              <a:t>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হতো</a:t>
            </a:r>
            <a:r>
              <a:rPr lang="en-US" sz="4000" dirty="0" smtClean="0"/>
              <a:t> </a:t>
            </a:r>
            <a:r>
              <a:rPr lang="en-US" sz="4000" dirty="0" err="1" smtClean="0"/>
              <a:t>রাজা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ফারাও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09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82" y="295011"/>
            <a:ext cx="10209094" cy="65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52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864575" y="259306"/>
            <a:ext cx="3860058" cy="1064525"/>
          </a:xfrm>
          <a:prstGeom prst="bevel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86" y="2074460"/>
            <a:ext cx="11450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      </a:t>
            </a:r>
            <a:r>
              <a:rPr lang="en-US" sz="4000" dirty="0" err="1" smtClean="0"/>
              <a:t>ভূমধ্যসাগরের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উপকূলে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সভ্যতাটির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ক) </a:t>
            </a:r>
            <a:r>
              <a:rPr lang="en-US" sz="4000" dirty="0" err="1" smtClean="0"/>
              <a:t>রোমান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সভ্যতা</a:t>
            </a:r>
            <a:r>
              <a:rPr lang="en-US" sz="4000" dirty="0" smtClean="0"/>
              <a:t>                               খ) </a:t>
            </a:r>
            <a:r>
              <a:rPr lang="en-US" sz="4000" dirty="0" err="1" smtClean="0"/>
              <a:t>গ্রিক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সভ্যতা</a:t>
            </a:r>
            <a:endParaRPr lang="en-US" sz="4000" dirty="0" smtClean="0"/>
          </a:p>
          <a:p>
            <a:r>
              <a:rPr lang="en-US" sz="4000" dirty="0" smtClean="0"/>
              <a:t>গ) </a:t>
            </a:r>
            <a:r>
              <a:rPr lang="en-US" sz="4000" dirty="0" err="1" smtClean="0"/>
              <a:t>সিন্ধুসভ্যতা</a:t>
            </a:r>
            <a:r>
              <a:rPr lang="en-US" sz="4000" dirty="0" smtClean="0"/>
              <a:t>                                    ঘ) </a:t>
            </a:r>
            <a:r>
              <a:rPr lang="en-US" sz="4000" dirty="0" err="1" smtClean="0"/>
              <a:t>মিশরীয়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সভ্যতা</a:t>
            </a:r>
            <a:r>
              <a:rPr lang="en-US" sz="4000" dirty="0" smtClean="0"/>
              <a:t> </a:t>
            </a:r>
          </a:p>
          <a:p>
            <a:endParaRPr lang="en-US" sz="4000" dirty="0"/>
          </a:p>
          <a:p>
            <a:r>
              <a:rPr lang="en-US" sz="4000" dirty="0" err="1" smtClean="0"/>
              <a:t>মিশরের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নগররাষ্ট্রসমূহ</a:t>
            </a:r>
            <a:r>
              <a:rPr lang="en-US" sz="4000" dirty="0" smtClean="0"/>
              <a:t>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নামে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পরিচিত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ছিল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   ক)</a:t>
            </a:r>
            <a:r>
              <a:rPr lang="en-US" sz="4000" dirty="0"/>
              <a:t> </a:t>
            </a:r>
            <a:r>
              <a:rPr lang="en-US" sz="4000" dirty="0" err="1" smtClean="0"/>
              <a:t>নোম</a:t>
            </a:r>
            <a:r>
              <a:rPr lang="en-US" sz="4000" dirty="0" smtClean="0"/>
              <a:t>                                         খ) </a:t>
            </a:r>
            <a:r>
              <a:rPr lang="en-US" sz="4000" dirty="0" err="1" smtClean="0"/>
              <a:t>স্টেট</a:t>
            </a:r>
            <a:endParaRPr lang="en-US" sz="4000" dirty="0" smtClean="0"/>
          </a:p>
          <a:p>
            <a:r>
              <a:rPr lang="en-US" sz="4000" dirty="0" smtClean="0"/>
              <a:t>   গ) </a:t>
            </a:r>
            <a:r>
              <a:rPr lang="en-US" sz="4000" dirty="0" err="1" smtClean="0"/>
              <a:t>সিটি</a:t>
            </a:r>
            <a:r>
              <a:rPr lang="en-US" sz="4000" dirty="0" smtClean="0"/>
              <a:t>                                           ঘ)  </a:t>
            </a:r>
            <a:r>
              <a:rPr lang="en-US" sz="4000" dirty="0" err="1" smtClean="0"/>
              <a:t>কিংডম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Sun 3"/>
          <p:cNvSpPr/>
          <p:nvPr/>
        </p:nvSpPr>
        <p:spPr>
          <a:xfrm>
            <a:off x="6346209" y="3193576"/>
            <a:ext cx="832513" cy="83251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395786" y="5049672"/>
            <a:ext cx="914399" cy="655091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65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0" y="79610"/>
            <a:ext cx="5909481" cy="6602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91068" y="2189412"/>
            <a:ext cx="589583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ধন্যবাদ</a:t>
            </a:r>
            <a:endParaRPr lang="en-US" sz="115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94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3111690" y="259306"/>
            <a:ext cx="4872250" cy="1201003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পরিচিতি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753435" y="1985752"/>
            <a:ext cx="5779829" cy="4872248"/>
          </a:xfrm>
          <a:prstGeom prst="frame">
            <a:avLst>
              <a:gd name="adj1" fmla="val 72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1691" y="2690336"/>
            <a:ext cx="4872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</a:rPr>
              <a:t>কানিজ তানজিলা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</a:rPr>
              <a:t>সহকারী শিক্ষক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</a:rPr>
              <a:t>মঙ্গলবাড়ী সিরাজিয়া উচ্চ বিদ্যালয়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</a:rPr>
              <a:t>ধামুইরহাট,</a:t>
            </a:r>
          </a:p>
          <a:p>
            <a:pPr algn="ctr"/>
            <a:r>
              <a:rPr lang="bn-IN" sz="4000" dirty="0">
                <a:solidFill>
                  <a:schemeClr val="bg1"/>
                </a:solidFill>
              </a:rPr>
              <a:t> নওগাঁ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36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0"/>
            <a:ext cx="11778017" cy="656457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2"/>
                </a:solidFill>
              </a:rPr>
              <a:t>শ্রেণিঃ</a:t>
            </a:r>
            <a:r>
              <a:rPr lang="en-US" sz="6600" dirty="0" smtClean="0">
                <a:solidFill>
                  <a:schemeClr val="tx2"/>
                </a:solidFill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</a:rPr>
              <a:t>নবম</a:t>
            </a:r>
            <a:endParaRPr lang="en-US" sz="6600" dirty="0" smtClean="0">
              <a:solidFill>
                <a:schemeClr val="tx2"/>
              </a:solidFill>
            </a:endParaRPr>
          </a:p>
          <a:p>
            <a:pPr algn="ctr"/>
            <a:r>
              <a:rPr lang="en-US" sz="6600" dirty="0" err="1" smtClean="0">
                <a:solidFill>
                  <a:schemeClr val="tx2"/>
                </a:solidFill>
              </a:rPr>
              <a:t>বিষয়ঃ</a:t>
            </a:r>
            <a:r>
              <a:rPr lang="en-US" sz="6600" dirty="0" smtClean="0">
                <a:solidFill>
                  <a:schemeClr val="tx2"/>
                </a:solidFill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</a:rPr>
              <a:t>বাংলাদেশের</a:t>
            </a:r>
            <a:r>
              <a:rPr lang="en-US" sz="6600" dirty="0" smtClean="0">
                <a:solidFill>
                  <a:schemeClr val="tx2"/>
                </a:solidFill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</a:rPr>
              <a:t>ইতিহাস</a:t>
            </a:r>
            <a:r>
              <a:rPr lang="en-US" sz="6600" dirty="0" smtClean="0">
                <a:solidFill>
                  <a:schemeClr val="tx2"/>
                </a:solidFill>
              </a:rPr>
              <a:t> ও </a:t>
            </a:r>
            <a:r>
              <a:rPr lang="en-US" sz="6600" dirty="0" err="1" smtClean="0">
                <a:solidFill>
                  <a:schemeClr val="tx2"/>
                </a:solidFill>
              </a:rPr>
              <a:t>বিশ্বসভ্যতা</a:t>
            </a:r>
            <a:r>
              <a:rPr lang="en-US" sz="66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6600" dirty="0" err="1" smtClean="0">
                <a:solidFill>
                  <a:schemeClr val="tx2"/>
                </a:solidFill>
              </a:rPr>
              <a:t>অধ্যায়ঃ</a:t>
            </a:r>
            <a:r>
              <a:rPr lang="en-US" sz="6600" dirty="0" smtClean="0">
                <a:solidFill>
                  <a:schemeClr val="tx2"/>
                </a:solidFill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</a:rPr>
              <a:t>দ্বিতীয়</a:t>
            </a:r>
            <a:endParaRPr lang="en-US" sz="6600" dirty="0" smtClean="0">
              <a:solidFill>
                <a:schemeClr val="tx2"/>
              </a:solidFill>
            </a:endParaRPr>
          </a:p>
          <a:p>
            <a:pPr algn="ctr"/>
            <a:r>
              <a:rPr lang="en-US" sz="6600" dirty="0" err="1" smtClean="0">
                <a:solidFill>
                  <a:schemeClr val="tx2"/>
                </a:solidFill>
              </a:rPr>
              <a:t>পাঠঃ</a:t>
            </a:r>
            <a:r>
              <a:rPr lang="en-US" sz="6600" dirty="0" smtClean="0">
                <a:solidFill>
                  <a:schemeClr val="tx2"/>
                </a:solidFill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</a:rPr>
              <a:t>মিশরীয়</a:t>
            </a:r>
            <a:r>
              <a:rPr lang="en-US" sz="6600" dirty="0" smtClean="0">
                <a:solidFill>
                  <a:schemeClr val="tx2"/>
                </a:solidFill>
              </a:rPr>
              <a:t> </a:t>
            </a:r>
            <a:r>
              <a:rPr lang="en-US" sz="6600" dirty="0" err="1" smtClean="0">
                <a:solidFill>
                  <a:schemeClr val="tx2"/>
                </a:solidFill>
              </a:rPr>
              <a:t>সভ্যতা</a:t>
            </a:r>
            <a:r>
              <a:rPr lang="en-US" sz="6600" dirty="0" smtClean="0">
                <a:solidFill>
                  <a:schemeClr val="tx2"/>
                </a:solidFill>
              </a:rPr>
              <a:t> </a:t>
            </a:r>
            <a:endParaRPr lang="en-US" sz="6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6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3507475" y="122830"/>
            <a:ext cx="4981433" cy="968991"/>
          </a:xfrm>
          <a:prstGeom prst="cube">
            <a:avLst>
              <a:gd name="adj" fmla="val 1232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ছবিগুলো লক্ষ করো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8" b="14815"/>
          <a:stretch/>
        </p:blipFill>
        <p:spPr>
          <a:xfrm>
            <a:off x="1296537" y="1241946"/>
            <a:ext cx="10167582" cy="53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4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" y="818866"/>
            <a:ext cx="5604183" cy="4817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1" y="818866"/>
            <a:ext cx="5150040" cy="48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3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3" b="17134"/>
          <a:stretch/>
        </p:blipFill>
        <p:spPr>
          <a:xfrm>
            <a:off x="508875" y="382137"/>
            <a:ext cx="11187256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5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593074" y="369130"/>
            <a:ext cx="4353635" cy="995646"/>
          </a:xfrm>
          <a:prstGeom prst="bevel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 পাঠ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105" y="1637731"/>
            <a:ext cx="10181230" cy="435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/>
              <a:t>মিশরীও</a:t>
            </a:r>
            <a:r>
              <a:rPr lang="en-US" sz="9600" dirty="0" smtClean="0"/>
              <a:t> </a:t>
            </a:r>
            <a:r>
              <a:rPr lang="en-US" sz="9600" dirty="0" err="1" smtClean="0"/>
              <a:t>সভ্যতা</a:t>
            </a:r>
            <a:r>
              <a:rPr lang="en-US" sz="9600" dirty="0" smtClean="0"/>
              <a:t>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4017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678674" y="109182"/>
            <a:ext cx="2947917" cy="1023582"/>
          </a:xfrm>
          <a:prstGeom prst="bevel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শিখনফল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8674" y="1323832"/>
            <a:ext cx="5363571" cy="55955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এই পাঠ শেষে শিক্ষার্থীরা---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37230" y="2074459"/>
            <a:ext cx="10454185" cy="468118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Font typeface="+mj-lt"/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</a:rPr>
              <a:t>প্রাচীন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মিশরীয়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সভ্যতার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ক্রমবিকশের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ধারা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বর্ণনা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</a:rPr>
              <a:t>নীলনদের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অবদান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উল্লেখ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পারবে</a:t>
            </a:r>
            <a:endParaRPr lang="en-US" sz="3600" dirty="0" smtClean="0">
              <a:solidFill>
                <a:schemeClr val="bg1"/>
              </a:solidFill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n-US" sz="3600" dirty="0" err="1" smtClean="0">
                <a:solidFill>
                  <a:schemeClr val="bg1"/>
                </a:solidFill>
              </a:rPr>
              <a:t>মিশরের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রাষ্ট্র</a:t>
            </a:r>
            <a:r>
              <a:rPr lang="en-US" sz="3600" dirty="0" smtClean="0">
                <a:solidFill>
                  <a:schemeClr val="bg1"/>
                </a:solidFill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</a:rPr>
              <a:t>সমাজের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বর্ণনা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করতে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পারবে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6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91821"/>
            <a:ext cx="12021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আফ্রিকা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মহাদেশের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উত্তর-পূর্ব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অংশে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অবস্থিত,বর্তমানে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যে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দেশটির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নাম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ইজিপ্ট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।</a:t>
            </a:r>
          </a:p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সেই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দেশটির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ই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প্রাচীন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নাম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ছিল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মিশর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।</a:t>
            </a:r>
          </a:p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এই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সমৃদ্ধ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জনপদের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উদ্ভব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হয়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–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খ্রিষ্টপূর্ব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৫০০০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থেকে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৩২০০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অব্দ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পর্যন্ত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নীল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নদের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অববাহিকায়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।</a:t>
            </a:r>
          </a:p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এশিয়া,আফ্রিকা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ও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ইউরোপ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দ্বারা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পরিবেষ্টিত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মিশর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ভূমধ্যসাগরের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উপকূলে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অবস্থিত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।</a:t>
            </a:r>
          </a:p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আয়তন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–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প্রায়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চার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লক্ষ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বর্গকিলোমিটার</a:t>
            </a:r>
            <a:r>
              <a:rPr lang="en-US" sz="36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।</a:t>
            </a:r>
          </a:p>
          <a:p>
            <a:pPr marL="742950" indent="-742950">
              <a:buFont typeface="Wingdings" panose="05000000000000000000" pitchFamily="2" charset="2"/>
              <a:buChar char="v"/>
            </a:pPr>
            <a:endParaRPr lang="en-US" sz="3600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073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326</Words>
  <Application>Microsoft Office PowerPoint</Application>
  <PresentationFormat>Widescreen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Century Gothic</vt:lpstr>
      <vt:lpstr>Narkisim</vt:lpstr>
      <vt:lpstr>Rockwell</vt:lpstr>
      <vt:lpstr>Tw Cen MT</vt:lpstr>
      <vt:lpstr>Vrinda</vt:lpstr>
      <vt:lpstr>Wingdings</vt:lpstr>
      <vt:lpstr>Wingdings 3</vt:lpstr>
      <vt:lpstr>Office Theme</vt:lpstr>
      <vt:lpstr>1_Office Theme</vt:lpstr>
      <vt:lpstr>Ion Boardroom</vt:lpstr>
      <vt:lpstr>Droplet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101</cp:revision>
  <dcterms:created xsi:type="dcterms:W3CDTF">2020-10-07T09:57:15Z</dcterms:created>
  <dcterms:modified xsi:type="dcterms:W3CDTF">2020-11-09T06:38:53Z</dcterms:modified>
</cp:coreProperties>
</file>