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8" r:id="rId2"/>
    <p:sldId id="258" r:id="rId3"/>
    <p:sldId id="260" r:id="rId4"/>
    <p:sldId id="279" r:id="rId5"/>
    <p:sldId id="271" r:id="rId6"/>
    <p:sldId id="276" r:id="rId7"/>
    <p:sldId id="263" r:id="rId8"/>
    <p:sldId id="280" r:id="rId9"/>
    <p:sldId id="272" r:id="rId10"/>
    <p:sldId id="281" r:id="rId11"/>
    <p:sldId id="282" r:id="rId12"/>
    <p:sldId id="285" r:id="rId13"/>
    <p:sldId id="283" r:id="rId14"/>
    <p:sldId id="284" r:id="rId15"/>
    <p:sldId id="268" r:id="rId16"/>
    <p:sldId id="274" r:id="rId17"/>
    <p:sldId id="266" r:id="rId18"/>
    <p:sldId id="265" r:id="rId19"/>
    <p:sldId id="286" r:id="rId20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FFFF"/>
    <a:srgbClr val="CCFF66"/>
    <a:srgbClr val="DDFFDD"/>
    <a:srgbClr val="644300"/>
    <a:srgbClr val="996600"/>
    <a:srgbClr val="0000CC"/>
    <a:srgbClr val="FAE5FF"/>
    <a:srgbClr val="F8E0FC"/>
    <a:srgbClr val="BDF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660" y="42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09386-DC09-4AC2-B6C5-CD5113BD35F1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DB2B0-9DE2-4442-B2A3-913E3AE19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1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32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26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 ৫ মিনিট দেয়া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04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0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87681" y="395021"/>
            <a:ext cx="13651288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3085"/>
          </a:p>
        </p:txBody>
      </p:sp>
      <p:sp>
        <p:nvSpPr>
          <p:cNvPr id="10" name="Rounded Rectangle 9"/>
          <p:cNvSpPr/>
          <p:nvPr/>
        </p:nvSpPr>
        <p:spPr>
          <a:xfrm>
            <a:off x="669755" y="520994"/>
            <a:ext cx="13290894" cy="3730752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3085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55802" y="2184247"/>
            <a:ext cx="12435840" cy="2194560"/>
          </a:xfrm>
        </p:spPr>
        <p:txBody>
          <a:bodyPr lIns="45720" rIns="45720" bIns="45720"/>
          <a:lstStyle>
            <a:lvl1pPr algn="r">
              <a:defRPr sz="54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155802" y="4422038"/>
            <a:ext cx="12435840" cy="1097280"/>
          </a:xfrm>
        </p:spPr>
        <p:txBody>
          <a:bodyPr lIns="182880" tIns="0"/>
          <a:lstStyle>
            <a:lvl1pPr marL="43891" indent="0" algn="r">
              <a:spcBef>
                <a:spcPts val="0"/>
              </a:spcBef>
              <a:buNone/>
              <a:defRPr sz="2400">
                <a:solidFill>
                  <a:schemeClr val="bg2">
                    <a:shade val="25000"/>
                  </a:schemeClr>
                </a:solidFill>
              </a:defRPr>
            </a:lvl1pPr>
            <a:lvl2pPr marL="548640" indent="0" algn="ctr">
              <a:buNone/>
            </a:lvl2pPr>
            <a:lvl3pPr marL="1097280" indent="0" algn="ctr">
              <a:buNone/>
            </a:lvl3pPr>
            <a:lvl4pPr marL="1645920" indent="0" algn="ctr">
              <a:buNone/>
            </a:lvl4pPr>
            <a:lvl5pPr marL="2194560" indent="0" algn="ctr">
              <a:buNone/>
            </a:lvl5pPr>
            <a:lvl6pPr marL="2743200" indent="0" algn="ctr">
              <a:buNone/>
            </a:lvl6pPr>
            <a:lvl7pPr marL="3291840" indent="0" algn="ctr">
              <a:buNone/>
            </a:lvl7pPr>
            <a:lvl8pPr marL="3840480" indent="0" algn="ctr">
              <a:buNone/>
            </a:lvl8pPr>
            <a:lvl9pPr marL="438912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5980176"/>
            <a:ext cx="13094208" cy="126187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672" y="636423"/>
            <a:ext cx="13094208" cy="502554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640085"/>
            <a:ext cx="3169920" cy="630935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3440" y="640083"/>
            <a:ext cx="9509760" cy="630936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5980176"/>
            <a:ext cx="13094208" cy="126187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636423"/>
            <a:ext cx="13094208" cy="502554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87681" y="395021"/>
            <a:ext cx="13651288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3085"/>
          </a:p>
        </p:txBody>
      </p:sp>
      <p:sp>
        <p:nvSpPr>
          <p:cNvPr id="11" name="Rounded Rectangle 10"/>
          <p:cNvSpPr/>
          <p:nvPr/>
        </p:nvSpPr>
        <p:spPr>
          <a:xfrm>
            <a:off x="669755" y="520995"/>
            <a:ext cx="13290894" cy="5209595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308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50" y="5914339"/>
            <a:ext cx="13094208" cy="811987"/>
          </a:xfrm>
        </p:spPr>
        <p:txBody>
          <a:bodyPr lIns="91440" bIns="0" anchor="b"/>
          <a:lstStyle>
            <a:lvl1pPr algn="l">
              <a:buNone/>
              <a:defRPr sz="432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350" y="6749381"/>
            <a:ext cx="13094208" cy="504749"/>
          </a:xfrm>
        </p:spPr>
        <p:txBody>
          <a:bodyPr lIns="118872" tIns="0" anchor="t"/>
          <a:lstStyle>
            <a:lvl1pPr marL="0" marR="43891" indent="0" algn="l"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3" y="636422"/>
            <a:ext cx="6291072" cy="5266944"/>
          </a:xfrm>
        </p:spPr>
        <p:txBody>
          <a:bodyPr/>
          <a:lstStyle>
            <a:lvl1pPr>
              <a:defRPr sz="3120"/>
            </a:lvl1pPr>
            <a:lvl2pPr>
              <a:defRPr sz="264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08576" y="636422"/>
            <a:ext cx="6291072" cy="5266944"/>
          </a:xfrm>
        </p:spPr>
        <p:txBody>
          <a:bodyPr/>
          <a:lstStyle>
            <a:lvl1pPr>
              <a:defRPr sz="3120"/>
            </a:lvl1pPr>
            <a:lvl2pPr>
              <a:defRPr sz="264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5980176"/>
            <a:ext cx="13094208" cy="1261872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8" y="695326"/>
            <a:ext cx="6291072" cy="950594"/>
          </a:xfrm>
        </p:spPr>
        <p:txBody>
          <a:bodyPr lIns="146304" anchor="ctr"/>
          <a:lstStyle>
            <a:lvl1pPr marL="0" indent="0" algn="l">
              <a:buNone/>
              <a:defRPr sz="2880" b="1">
                <a:solidFill>
                  <a:schemeClr val="tx1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60" b="1"/>
            </a:lvl3pPr>
            <a:lvl4pPr>
              <a:buNone/>
              <a:defRPr sz="1920" b="1"/>
            </a:lvl4pPr>
            <a:lvl5pPr>
              <a:buNone/>
              <a:defRPr sz="192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443470" y="695326"/>
            <a:ext cx="6291072" cy="950594"/>
          </a:xfrm>
        </p:spPr>
        <p:txBody>
          <a:bodyPr lIns="137160" anchor="ctr"/>
          <a:lstStyle>
            <a:lvl1pPr marL="0" indent="0" algn="l">
              <a:buNone/>
              <a:defRPr sz="2880" b="1">
                <a:solidFill>
                  <a:schemeClr val="tx1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60" b="1"/>
            </a:lvl3pPr>
            <a:lvl4pPr>
              <a:buNone/>
              <a:defRPr sz="1920" b="1"/>
            </a:lvl4pPr>
            <a:lvl5pPr>
              <a:buNone/>
              <a:defRPr sz="192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971558" y="1737360"/>
            <a:ext cx="6291072" cy="4187952"/>
          </a:xfrm>
        </p:spPr>
        <p:txBody>
          <a:bodyPr anchor="t"/>
          <a:lstStyle>
            <a:lvl1pPr algn="l">
              <a:defRPr sz="2880"/>
            </a:lvl1pPr>
            <a:lvl2pPr algn="l">
              <a:defRPr sz="2400"/>
            </a:lvl2pPr>
            <a:lvl3pPr algn="l">
              <a:defRPr sz="2160"/>
            </a:lvl3pPr>
            <a:lvl4pPr algn="l">
              <a:defRPr sz="1920"/>
            </a:lvl4pPr>
            <a:lvl5pPr algn="l">
              <a:defRPr sz="192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43470" y="1737360"/>
            <a:ext cx="6291072" cy="4187952"/>
          </a:xfrm>
        </p:spPr>
        <p:txBody>
          <a:bodyPr anchor="t"/>
          <a:lstStyle>
            <a:lvl1pPr algn="l">
              <a:defRPr sz="2880"/>
            </a:lvl1pPr>
            <a:lvl2pPr algn="l">
              <a:defRPr sz="2400"/>
            </a:lvl2pPr>
            <a:lvl3pPr algn="l">
              <a:defRPr sz="2160"/>
            </a:lvl3pPr>
            <a:lvl4pPr algn="l">
              <a:defRPr sz="1920"/>
            </a:lvl4pPr>
            <a:lvl5pPr algn="l">
              <a:defRPr sz="192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87681" y="395021"/>
            <a:ext cx="13651288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3085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2054" y="640080"/>
            <a:ext cx="4754880" cy="1097280"/>
          </a:xfrm>
        </p:spPr>
        <p:txBody>
          <a:bodyPr anchor="b"/>
          <a:lstStyle>
            <a:lvl1pPr algn="l">
              <a:buNone/>
              <a:defRPr sz="264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862155" y="1737363"/>
            <a:ext cx="4754880" cy="5047334"/>
          </a:xfrm>
        </p:spPr>
        <p:txBody>
          <a:bodyPr lIns="91440"/>
          <a:lstStyle>
            <a:lvl1pPr marL="21946" marR="21946" indent="0">
              <a:spcBef>
                <a:spcPts val="0"/>
              </a:spcBef>
              <a:buNone/>
              <a:defRPr sz="1680">
                <a:solidFill>
                  <a:schemeClr val="tx1"/>
                </a:solidFill>
              </a:defRPr>
            </a:lvl1pPr>
            <a:lvl2pPr>
              <a:buNone/>
              <a:defRPr sz="1440">
                <a:solidFill>
                  <a:schemeClr val="tx1"/>
                </a:solidFill>
              </a:defRPr>
            </a:lvl2pPr>
            <a:lvl3pPr>
              <a:buNone/>
              <a:defRPr sz="1200">
                <a:solidFill>
                  <a:schemeClr val="tx1"/>
                </a:solidFill>
              </a:defRPr>
            </a:lvl3pPr>
            <a:lvl4pPr>
              <a:buNone/>
              <a:defRPr sz="1080">
                <a:solidFill>
                  <a:schemeClr val="tx1"/>
                </a:solidFill>
              </a:defRPr>
            </a:lvl4pPr>
            <a:lvl5pPr>
              <a:buNone/>
              <a:defRPr sz="108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8196" y="1116173"/>
            <a:ext cx="7401854" cy="5669282"/>
          </a:xfrm>
        </p:spPr>
        <p:txBody>
          <a:bodyPr/>
          <a:lstStyle>
            <a:lvl1pPr>
              <a:defRPr sz="3360">
                <a:solidFill>
                  <a:schemeClr val="tx1"/>
                </a:solidFill>
              </a:defRPr>
            </a:lvl1pPr>
            <a:lvl2pPr>
              <a:defRPr sz="3120">
                <a:solidFill>
                  <a:schemeClr val="tx1"/>
                </a:solidFill>
              </a:defRPr>
            </a:lvl2pPr>
            <a:lvl3pPr>
              <a:defRPr sz="288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87681" y="395021"/>
            <a:ext cx="13651288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3085"/>
          </a:p>
        </p:txBody>
      </p:sp>
      <p:sp>
        <p:nvSpPr>
          <p:cNvPr id="11" name="Round Single Corner Rectangle 10"/>
          <p:cNvSpPr/>
          <p:nvPr/>
        </p:nvSpPr>
        <p:spPr>
          <a:xfrm>
            <a:off x="10241281" y="520994"/>
            <a:ext cx="3719368" cy="521208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308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6014467"/>
            <a:ext cx="13167360" cy="1261872"/>
          </a:xfrm>
        </p:spPr>
        <p:txBody>
          <a:bodyPr anchor="t"/>
          <a:lstStyle>
            <a:lvl1pPr algn="l">
              <a:buNone/>
              <a:defRPr sz="432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0340339" y="640080"/>
            <a:ext cx="3584448" cy="5053776"/>
          </a:xfrm>
        </p:spPr>
        <p:txBody>
          <a:bodyPr lIns="91440"/>
          <a:lstStyle>
            <a:lvl1pPr marL="54864" indent="0" algn="l">
              <a:spcBef>
                <a:spcPts val="0"/>
              </a:spcBef>
              <a:buNone/>
              <a:defRPr sz="1680">
                <a:solidFill>
                  <a:srgbClr val="FFFFFF"/>
                </a:solidFill>
              </a:defRPr>
            </a:lvl1pPr>
            <a:lvl2pPr>
              <a:defRPr sz="1440">
                <a:solidFill>
                  <a:srgbClr val="FFFFFF"/>
                </a:solidFill>
              </a:defRPr>
            </a:lvl2pPr>
            <a:lvl3pPr>
              <a:defRPr sz="1200">
                <a:solidFill>
                  <a:srgbClr val="FFFFFF"/>
                </a:solidFill>
              </a:defRPr>
            </a:lvl3pPr>
            <a:lvl4pPr>
              <a:defRPr sz="1080">
                <a:solidFill>
                  <a:srgbClr val="FFFFFF"/>
                </a:solidFill>
              </a:defRPr>
            </a:lvl4pPr>
            <a:lvl5pPr>
              <a:defRPr sz="108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4368" y="522922"/>
            <a:ext cx="9480499" cy="521208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84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87681" y="395021"/>
            <a:ext cx="13651288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3085"/>
          </a:p>
        </p:txBody>
      </p:sp>
      <p:sp>
        <p:nvSpPr>
          <p:cNvPr id="9" name="Rounded Rectangle 8"/>
          <p:cNvSpPr/>
          <p:nvPr/>
        </p:nvSpPr>
        <p:spPr>
          <a:xfrm>
            <a:off x="669755" y="520994"/>
            <a:ext cx="13290894" cy="658368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3085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04672" y="5982708"/>
            <a:ext cx="13094208" cy="1261872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04672" y="636423"/>
            <a:ext cx="13094208" cy="502554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6042125" y="7334251"/>
            <a:ext cx="3657600" cy="43815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9699725" y="7334251"/>
            <a:ext cx="3657600" cy="43815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3357325" y="7334251"/>
            <a:ext cx="731520" cy="43815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432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18211" indent="-318211" algn="l" rtl="0" eaLnBrk="1" latinLnBrk="0" hangingPunct="1">
        <a:spcBef>
          <a:spcPts val="300"/>
        </a:spcBef>
        <a:buClr>
          <a:schemeClr val="accent1"/>
        </a:buClr>
        <a:buSzPct val="80000"/>
        <a:buFont typeface="Wingdings 2"/>
        <a:buChar char=""/>
        <a:defRPr kumimoji="0" sz="336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58368" indent="-241402" algn="l" rtl="0" eaLnBrk="1" latinLnBrk="0" hangingPunct="1">
        <a:spcBef>
          <a:spcPts val="300"/>
        </a:spcBef>
        <a:buClr>
          <a:schemeClr val="accent1"/>
        </a:buClr>
        <a:buSzPct val="100000"/>
        <a:buFont typeface="Verdana"/>
        <a:buChar char="◦"/>
        <a:defRPr kumimoji="0"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943661" indent="-219456" algn="l" rtl="0" eaLnBrk="1" latinLnBrk="0" hangingPunct="1">
        <a:spcBef>
          <a:spcPts val="30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1228954" indent="-219456" algn="l" rtl="0" eaLnBrk="1" latinLnBrk="0" hangingPunct="1">
        <a:spcBef>
          <a:spcPts val="276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28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92" indent="-219456" algn="l" rtl="0" eaLnBrk="1" latinLnBrk="0" hangingPunct="1">
        <a:spcBef>
          <a:spcPts val="30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1788566" indent="-219456" algn="l" rtl="0" eaLnBrk="1" latinLnBrk="0" hangingPunct="1">
        <a:spcBef>
          <a:spcPts val="30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04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40941" indent="-219456" algn="l" rtl="0" eaLnBrk="1" latinLnBrk="0" hangingPunct="1">
        <a:spcBef>
          <a:spcPts val="306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04288" indent="-219456" algn="l" rtl="0" eaLnBrk="1" latinLnBrk="0" hangingPunct="1">
        <a:spcBef>
          <a:spcPts val="308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578608" indent="-219456" algn="l" rtl="0" eaLnBrk="1" latinLnBrk="0" hangingPunct="1">
        <a:spcBef>
          <a:spcPts val="306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1188720"/>
            <a:ext cx="8503920" cy="58521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01661" y="3840481"/>
            <a:ext cx="4259499" cy="221599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13563600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7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13487400" cy="7391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4052504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13639800" cy="7315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9558945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548640"/>
            <a:ext cx="4124957" cy="2651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4220" y="4090730"/>
            <a:ext cx="2308109" cy="7571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320" dirty="0">
                <a:latin typeface="NikoshBAN" pitchFamily="2" charset="0"/>
                <a:cs typeface="NikoshBAN" pitchFamily="2" charset="0"/>
              </a:rPr>
              <a:t>বিক্রয়মূল্য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2400" r="2300" b="50000"/>
          <a:stretch/>
        </p:blipFill>
        <p:spPr>
          <a:xfrm>
            <a:off x="2357955" y="1809664"/>
            <a:ext cx="2274374" cy="117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960" y="578220"/>
            <a:ext cx="2274374" cy="1118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673" y="3004090"/>
            <a:ext cx="2323768" cy="1086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t="1821" r="1520" b="52603"/>
          <a:stretch/>
        </p:blipFill>
        <p:spPr>
          <a:xfrm>
            <a:off x="9966960" y="1737360"/>
            <a:ext cx="2255572" cy="1123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066" y="657867"/>
            <a:ext cx="2274374" cy="11185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960" y="2834640"/>
            <a:ext cx="2286000" cy="12730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58400" y="4206240"/>
            <a:ext cx="2139192" cy="7571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320" dirty="0">
                <a:latin typeface="NikoshBAN" pitchFamily="2" charset="0"/>
                <a:cs typeface="NikoshBAN" pitchFamily="2" charset="0"/>
              </a:rPr>
              <a:t>লাভ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t="6885" r="5106" b="11032"/>
          <a:stretch/>
        </p:blipFill>
        <p:spPr>
          <a:xfrm>
            <a:off x="2377440" y="5120640"/>
            <a:ext cx="2308109" cy="13907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4846320" y="5669280"/>
            <a:ext cx="570039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43600" y="3657600"/>
            <a:ext cx="2834640" cy="14219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32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4320" dirty="0">
                <a:latin typeface="NikoshBAN" pitchFamily="2" charset="0"/>
                <a:cs typeface="NikoshBAN" pitchFamily="2" charset="0"/>
              </a:rPr>
              <a:t>ক্রয়মূল্য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3840480"/>
            <a:ext cx="853440" cy="5486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789920" y="5120641"/>
            <a:ext cx="6367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72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37760" y="6217920"/>
            <a:ext cx="7315200" cy="73152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3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6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3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6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শর্তানুসারে</a:t>
            </a:r>
            <a:r>
              <a:rPr lang="en-US" sz="33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6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সমাধানটি</a:t>
            </a:r>
            <a:r>
              <a:rPr lang="en-US" sz="33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6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3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6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চেষ্টাকর</a:t>
            </a:r>
            <a:r>
              <a:rPr lang="en-US" sz="336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23760" y="4114801"/>
            <a:ext cx="6367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72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1336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16" grpId="0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13487400" cy="7391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ectangle 2"/>
          <p:cNvSpPr/>
          <p:nvPr/>
        </p:nvSpPr>
        <p:spPr>
          <a:xfrm>
            <a:off x="8686800" y="5303520"/>
            <a:ext cx="3291840" cy="256032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439207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74320"/>
            <a:ext cx="13563600" cy="75895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9189449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0320" y="4937761"/>
            <a:ext cx="9509760" cy="2677656"/>
          </a:xfrm>
          <a:prstGeom prst="rect">
            <a:avLst/>
          </a:prstGeom>
          <a:solidFill>
            <a:srgbClr val="EFE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দ্রবের ক্রয় মূল্য ১</a:t>
            </a:r>
            <a:r>
              <a:rPr lang="en-US" sz="336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360" dirty="0">
                <a:latin typeface="NikoshBAN" panose="02000000000000000000" pitchFamily="2" charset="0"/>
                <a:cs typeface="NikoshBAN" panose="02000000000000000000" pitchFamily="2" charset="0"/>
              </a:rPr>
              <a:t>০ টাকা ও বিক্রয় মূল্য </a:t>
            </a:r>
            <a:r>
              <a:rPr lang="en-US" sz="3360" dirty="0">
                <a:latin typeface="NikoshBAN" panose="02000000000000000000" pitchFamily="2" charset="0"/>
                <a:cs typeface="NikoshBAN" panose="02000000000000000000" pitchFamily="2" charset="0"/>
              </a:rPr>
              <a:t>200</a:t>
            </a:r>
            <a:r>
              <a:rPr lang="bn-BD" sz="3360" dirty="0">
                <a:latin typeface="NikoshBAN" panose="02000000000000000000" pitchFamily="2" charset="0"/>
                <a:cs typeface="NikoshBAN" panose="02000000000000000000" pitchFamily="2" charset="0"/>
              </a:rPr>
              <a:t> টাকা  এবং</a:t>
            </a:r>
          </a:p>
          <a:p>
            <a:r>
              <a:rPr lang="bn-BD" sz="3360" dirty="0">
                <a:latin typeface="NikoshBAN" panose="02000000000000000000" pitchFamily="2" charset="0"/>
                <a:cs typeface="NikoshBAN" panose="02000000000000000000" pitchFamily="2" charset="0"/>
              </a:rPr>
              <a:t> ভ্যাটের হার ৫%।</a:t>
            </a:r>
          </a:p>
          <a:p>
            <a:r>
              <a:rPr lang="bn-BD" sz="3360" dirty="0">
                <a:latin typeface="NikoshBAN" panose="02000000000000000000" pitchFamily="2" charset="0"/>
                <a:cs typeface="NikoshBAN" panose="02000000000000000000" pitchFamily="2" charset="0"/>
              </a:rPr>
              <a:t>ক. ক্রয় ও বিক্রয়মূল্যের পার্থক্য কত?</a:t>
            </a:r>
          </a:p>
          <a:p>
            <a:r>
              <a:rPr lang="bn-BD" sz="3360" dirty="0">
                <a:latin typeface="NikoshBAN" panose="02000000000000000000" pitchFamily="2" charset="0"/>
                <a:cs typeface="NikoshBAN" panose="02000000000000000000" pitchFamily="2" charset="0"/>
              </a:rPr>
              <a:t>খ. লাভের শতকরা হার কত?</a:t>
            </a:r>
          </a:p>
          <a:p>
            <a:r>
              <a:rPr lang="bn-BD" sz="3360" dirty="0">
                <a:latin typeface="NikoshBAN" panose="02000000000000000000" pitchFamily="2" charset="0"/>
                <a:cs typeface="NikoshBAN" panose="02000000000000000000" pitchFamily="2" charset="0"/>
              </a:rPr>
              <a:t>গ.  ভ্যাট ও লাভের অনুপাত কত?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0320" y="457200"/>
            <a:ext cx="9326880" cy="978729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760" dirty="0" err="1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57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6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7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6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57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60" dirty="0" err="1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57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6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57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60" dirty="0" err="1">
                <a:latin typeface="NikoshBAN" pitchFamily="2" charset="0"/>
                <a:cs typeface="NikoshBAN" pitchFamily="2" charset="0"/>
              </a:rPr>
              <a:t>করি</a:t>
            </a:r>
            <a:endParaRPr lang="en-US" sz="576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60" y="1645920"/>
            <a:ext cx="9555480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1115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8881" y="731521"/>
            <a:ext cx="9509759" cy="978729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76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7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8485" y="2377439"/>
            <a:ext cx="4507965" cy="757130"/>
          </a:xfrm>
          <a:prstGeom prst="rect">
            <a:avLst/>
          </a:prstGeom>
          <a:solidFill>
            <a:srgbClr val="DDFFDD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320" dirty="0">
                <a:latin typeface="NikoshBAN" pitchFamily="2" charset="0"/>
                <a:cs typeface="NikoshBAN" pitchFamily="2" charset="0"/>
              </a:rPr>
              <a:t>১।লাভ এর সম্পর্কটি কি ?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92562" y="2377439"/>
            <a:ext cx="4121641" cy="757130"/>
          </a:xfrm>
          <a:prstGeom prst="rect">
            <a:avLst/>
          </a:prstGeom>
          <a:solidFill>
            <a:srgbClr val="DDFFDD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320" dirty="0">
                <a:latin typeface="NikoshBAN" pitchFamily="2" charset="0"/>
                <a:cs typeface="NikoshBAN" pitchFamily="2" charset="0"/>
              </a:rPr>
              <a:t>১। বিক্রয়মূল্য - ক্রয়মূল্য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8485" y="3884558"/>
            <a:ext cx="4621778" cy="757130"/>
          </a:xfrm>
          <a:prstGeom prst="rect">
            <a:avLst/>
          </a:prstGeom>
          <a:solidFill>
            <a:srgbClr val="CCFF66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320" dirty="0">
                <a:latin typeface="NikoshBAN" pitchFamily="2" charset="0"/>
                <a:cs typeface="NikoshBAN" pitchFamily="2" charset="0"/>
              </a:rPr>
              <a:t>১।ক্ষতি এর সম্পর্কটি কি ?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2562" y="3895385"/>
            <a:ext cx="4121641" cy="757130"/>
          </a:xfrm>
          <a:prstGeom prst="rect">
            <a:avLst/>
          </a:prstGeom>
          <a:solidFill>
            <a:srgbClr val="CCFF66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320" dirty="0">
                <a:latin typeface="NikoshBAN" pitchFamily="2" charset="0"/>
                <a:cs typeface="NikoshBAN" pitchFamily="2" charset="0"/>
              </a:rPr>
              <a:t>১। ক্রয়মূল্য - বিক্রয়মূল্য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0048" y="5303521"/>
            <a:ext cx="6868272" cy="7571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320" dirty="0">
                <a:latin typeface="NikoshBAN" pitchFamily="2" charset="0"/>
                <a:cs typeface="NikoshBAN" pitchFamily="2" charset="0"/>
              </a:rPr>
              <a:t>১।বিনিয়োগে টাকা বৃদ্ধি পেলে কি হয় ?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22967" y="5303520"/>
            <a:ext cx="2555672" cy="7571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320" dirty="0">
                <a:latin typeface="NikoshBAN" pitchFamily="2" charset="0"/>
                <a:cs typeface="NikoshBAN" pitchFamily="2" charset="0"/>
              </a:rPr>
              <a:t>১। লাভ হয়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8485" y="6766560"/>
            <a:ext cx="6768199" cy="7571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320" dirty="0">
                <a:latin typeface="NikoshBAN" pitchFamily="2" charset="0"/>
                <a:cs typeface="NikoshBAN" pitchFamily="2" charset="0"/>
              </a:rPr>
              <a:t>১।বিনিয়োগে টাকা কমে গেলে কি হয় ?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22967" y="6766560"/>
            <a:ext cx="2613380" cy="7571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320" dirty="0">
                <a:latin typeface="NikoshBAN" pitchFamily="2" charset="0"/>
                <a:cs typeface="NikoshBAN" pitchFamily="2" charset="0"/>
              </a:rPr>
              <a:t>১। ক্ষতি হয়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1586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68881" y="1828800"/>
            <a:ext cx="9509760" cy="5394960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2" name="TextBox 1"/>
          <p:cNvSpPr txBox="1"/>
          <p:nvPr/>
        </p:nvSpPr>
        <p:spPr>
          <a:xfrm>
            <a:off x="2560320" y="1995606"/>
            <a:ext cx="9326880" cy="16435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8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360" dirty="0">
                <a:latin typeface="NikoshBAN" pitchFamily="2" charset="0"/>
                <a:cs typeface="NikoshBAN" pitchFamily="2" charset="0"/>
              </a:rPr>
              <a:t>প্রতি মিটার কাপড় ২০০ টাকা দরে ৫ মিটার কাপড় কিনে ২৩০ টাকা</a:t>
            </a:r>
          </a:p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 দরে বিক্রয় করলে কত লাভ হবে ?</a:t>
            </a:r>
          </a:p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   ক</a:t>
            </a:r>
            <a:r>
              <a:rPr lang="en-US" sz="336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336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 </a:t>
            </a:r>
            <a:r>
              <a:rPr lang="bn-BD" sz="3360" dirty="0">
                <a:latin typeface="NikoshBAN" pitchFamily="2" charset="0"/>
                <a:cs typeface="NikoshBAN" pitchFamily="2" charset="0"/>
              </a:rPr>
              <a:t>৫০ টাকা    খ</a:t>
            </a:r>
            <a:r>
              <a:rPr lang="en-US" sz="336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3360" dirty="0">
                <a:latin typeface="NikoshBAN" pitchFamily="2" charset="0"/>
                <a:cs typeface="NikoshBAN" pitchFamily="2" charset="0"/>
              </a:rPr>
              <a:t>  ১০০ টাকা     গ</a:t>
            </a:r>
            <a:r>
              <a:rPr lang="en-US" sz="336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3360" dirty="0">
                <a:latin typeface="NikoshBAN" pitchFamily="2" charset="0"/>
                <a:cs typeface="NikoshBAN" pitchFamily="2" charset="0"/>
              </a:rPr>
              <a:t>  ১৫০ টাকা    ঘ</a:t>
            </a:r>
            <a:r>
              <a:rPr lang="en-US" sz="336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3360" dirty="0">
                <a:latin typeface="NikoshBAN" pitchFamily="2" charset="0"/>
                <a:cs typeface="NikoshBAN" pitchFamily="2" charset="0"/>
              </a:rPr>
              <a:t>  ২০০ টাকা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0320" y="3641526"/>
            <a:ext cx="9326880" cy="17173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8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360" dirty="0">
                <a:latin typeface="NikoshBAN" pitchFamily="2" charset="0"/>
                <a:cs typeface="NikoshBAN" pitchFamily="2" charset="0"/>
              </a:rPr>
              <a:t>একটি শাড়ীর দাম ২০০০ টাকা। ভ্যাটের হার ৫ টাকা  হলে, মোট</a:t>
            </a:r>
          </a:p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কত টাকা ভ্যাট দিতে হবে ?</a:t>
            </a:r>
          </a:p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   ক</a:t>
            </a:r>
            <a:r>
              <a:rPr lang="en-US" sz="336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3360" dirty="0">
                <a:latin typeface="NikoshBAN" pitchFamily="2" charset="0"/>
                <a:cs typeface="NikoshBAN" pitchFamily="2" charset="0"/>
              </a:rPr>
              <a:t>  ৪০ টাকা    খ </a:t>
            </a:r>
            <a:r>
              <a:rPr lang="en-US" sz="336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3360" dirty="0">
                <a:latin typeface="NikoshBAN" pitchFamily="2" charset="0"/>
                <a:cs typeface="NikoshBAN" pitchFamily="2" charset="0"/>
              </a:rPr>
              <a:t>  ৬০ টাকা     গ</a:t>
            </a:r>
            <a:r>
              <a:rPr lang="en-US" sz="336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3360" dirty="0">
                <a:latin typeface="NikoshBAN" pitchFamily="2" charset="0"/>
                <a:cs typeface="NikoshBAN" pitchFamily="2" charset="0"/>
              </a:rPr>
              <a:t>  ৮০ টাকা     ঘ</a:t>
            </a:r>
            <a:r>
              <a:rPr lang="en-US" sz="336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3360" dirty="0">
                <a:latin typeface="NikoshBAN" pitchFamily="2" charset="0"/>
                <a:cs typeface="NikoshBAN" pitchFamily="2" charset="0"/>
              </a:rPr>
              <a:t>  ১০০ টাকা</a:t>
            </a:r>
            <a:r>
              <a:rPr lang="bn-BD" sz="3840" dirty="0">
                <a:latin typeface="NikoshBAN" pitchFamily="2" charset="0"/>
                <a:cs typeface="NikoshBAN" pitchFamily="2" charset="0"/>
              </a:rPr>
              <a:t>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0321" y="5378886"/>
            <a:ext cx="9326880" cy="16435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80" dirty="0">
                <a:latin typeface="NikoshBAN" pitchFamily="2" charset="0"/>
                <a:cs typeface="NikoshBAN" pitchFamily="2" charset="0"/>
              </a:rPr>
              <a:t>  ৩। </a:t>
            </a:r>
            <a:r>
              <a:rPr lang="bn-BD" sz="3360" dirty="0">
                <a:latin typeface="NikoshBAN" pitchFamily="2" charset="0"/>
                <a:cs typeface="NikoshBAN" pitchFamily="2" charset="0"/>
              </a:rPr>
              <a:t>প্রতিটি কমলা ২৫ টাকা দরে ক্রয় করে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360" dirty="0">
                <a:latin typeface="NikoshBAN" pitchFamily="2" charset="0"/>
                <a:cs typeface="NikoshBAN" pitchFamily="2" charset="0"/>
              </a:rPr>
              <a:t>২৭ টাকা দরে বিক্রয় করলে</a:t>
            </a:r>
          </a:p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তার ৫০ টাকা লাভ হয়। সে কতটি কমলা ক্রয় করেছিল ?</a:t>
            </a:r>
          </a:p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  ক.    ২০টি        খ.    ২৫টি          গ.    ৩০টি         ঘ.    ৩৫টি  </a:t>
            </a:r>
            <a:endParaRPr lang="en-US" sz="288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8882" y="731521"/>
            <a:ext cx="9509759" cy="978729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76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7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23762" y="3089243"/>
            <a:ext cx="2194559" cy="552283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9" name="Rounded Rectangle 8"/>
          <p:cNvSpPr/>
          <p:nvPr/>
        </p:nvSpPr>
        <p:spPr>
          <a:xfrm>
            <a:off x="9390888" y="4777740"/>
            <a:ext cx="2130552" cy="552283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10" name="Rounded Rectangle 9"/>
          <p:cNvSpPr/>
          <p:nvPr/>
        </p:nvSpPr>
        <p:spPr>
          <a:xfrm>
            <a:off x="4846320" y="6400800"/>
            <a:ext cx="2011680" cy="552283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</p:spTree>
    <p:extLst>
      <p:ext uri="{BB962C8B-B14F-4D97-AF65-F5344CB8AC3E}">
        <p14:creationId xmlns:p14="http://schemas.microsoft.com/office/powerpoint/2010/main" val="3536594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build="p"/>
      <p:bldP spid="3" grpId="0" build="p"/>
      <p:bldP spid="4" grpId="0" build="p"/>
      <p:bldP spid="5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2863" y="4193453"/>
            <a:ext cx="9488658" cy="3194721"/>
          </a:xfrm>
          <a:prstGeom prst="rect">
            <a:avLst/>
          </a:prstGeom>
          <a:solidFill>
            <a:srgbClr val="F8E0F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360" u="sng" dirty="0">
                <a:latin typeface="NikoshBAN" pitchFamily="2" charset="0"/>
                <a:cs typeface="NikoshBAN" pitchFamily="2" charset="0"/>
              </a:rPr>
              <a:t>সমস্যাঃ</a:t>
            </a:r>
            <a:r>
              <a:rPr lang="bn-BD" sz="3360" dirty="0">
                <a:latin typeface="NikoshBAN" pitchFamily="2" charset="0"/>
                <a:cs typeface="NikoshBAN" pitchFamily="2" charset="0"/>
              </a:rPr>
              <a:t> নাবিল মিষ্টির দোকান থেকে ৪৫০ টাকা দরে ২ কেজি সন্দেশ</a:t>
            </a:r>
          </a:p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ক্রয় করে ৫% হারে ভ্যাট প্রদান করল। সন্দেশ ক্রয় বাবদ সে</a:t>
            </a:r>
          </a:p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দোকানদারকে ১০০০ টাকার নোট দিল।</a:t>
            </a:r>
          </a:p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ক.মিষ্টির প্রকৃত বিক্রয়মূল্য কত?</a:t>
            </a:r>
          </a:p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খ. বিক্রেতা তাকে কত টাকা ফেরত দিল?</a:t>
            </a:r>
          </a:p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গ. বিক্রেতা ১০% লাভ করলে প্রতি কেজি মিষ্টির তৈরি মূল্য কত?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/>
          <a:stretch/>
        </p:blipFill>
        <p:spPr>
          <a:xfrm>
            <a:off x="2672863" y="1373492"/>
            <a:ext cx="4825218" cy="2741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1371601"/>
            <a:ext cx="4572000" cy="27383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52160" y="457200"/>
            <a:ext cx="3291840" cy="8494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</p:spTree>
    <p:extLst>
      <p:ext uri="{BB962C8B-B14F-4D97-AF65-F5344CB8AC3E}">
        <p14:creationId xmlns:p14="http://schemas.microsoft.com/office/powerpoint/2010/main" val="8230964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13487400" cy="7223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982200" y="533400"/>
            <a:ext cx="3840480" cy="3291840"/>
          </a:xfrm>
          <a:prstGeom prst="rect">
            <a:avLst/>
          </a:prstGeom>
          <a:noFill/>
        </p:spPr>
        <p:txBody>
          <a:bodyPr wrap="none" rtlCol="0">
            <a:prstTxWarp prst="textCirclePour">
              <a:avLst/>
            </a:prstTxWarp>
            <a:spAutoFit/>
          </a:bodyPr>
          <a:lstStyle/>
          <a:p>
            <a:r>
              <a:rPr lang="bn-BD" sz="1152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2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908125" cy="92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885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978144" y="2703024"/>
            <a:ext cx="0" cy="4069912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8297189" y="3358849"/>
            <a:ext cx="0" cy="2693323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7716248" y="3373137"/>
            <a:ext cx="29926" cy="2693323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81200" y="6096000"/>
            <a:ext cx="4493531" cy="2326790"/>
          </a:xfrm>
          <a:prstGeom prst="rect">
            <a:avLst/>
          </a:prstGeom>
          <a:noFill/>
          <a:effectLst>
            <a:glow rad="723900">
              <a:srgbClr val="66FFFF">
                <a:alpha val="53000"/>
              </a:srgbClr>
            </a:glow>
            <a:outerShdw blurRad="266700" dist="50800" dir="5400000" algn="ctr" rotWithShape="0">
              <a:schemeClr val="accent4">
                <a:lumMod val="60000"/>
                <a:lumOff val="40000"/>
                <a:alpha val="56000"/>
              </a:schemeClr>
            </a:outerShdw>
            <a:reflection stA="98000" endPos="28000" dist="50800" dir="5400000" sy="-100000" algn="bl" rotWithShape="0"/>
          </a:effectLst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32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রতন</a:t>
            </a:r>
            <a:r>
              <a:rPr lang="en-US" sz="432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2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হাওলাদার</a:t>
            </a:r>
            <a:endParaRPr lang="en-US" sz="432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36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36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6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36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6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36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36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360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সাপলেজা</a:t>
            </a:r>
            <a:r>
              <a:rPr lang="en-US" sz="3360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60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3360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60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endParaRPr lang="en-US" sz="3360" dirty="0">
              <a:solidFill>
                <a:srgbClr val="7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360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মঠবাড়িয়া,পিরোজপুর</a:t>
            </a:r>
            <a:r>
              <a:rPr lang="en-US" sz="3360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360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360" dirty="0">
              <a:solidFill>
                <a:srgbClr val="7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4389121" y="457201"/>
            <a:ext cx="5315353" cy="65306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1752600"/>
            <a:ext cx="1489553" cy="17017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3" descr="C:\Users\ratan\Desktop\3603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447800"/>
            <a:ext cx="2214970" cy="266010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143000" y="6400800"/>
            <a:ext cx="6583680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52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ratanhowlader</a:t>
            </a:r>
            <a:r>
              <a:rPr lang="en-US" sz="252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en-US" sz="252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252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971321" cy="9217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77400" y="4343400"/>
            <a:ext cx="3502523" cy="1749755"/>
          </a:xfrm>
          <a:prstGeom prst="rect">
            <a:avLst/>
          </a:prstGeom>
          <a:noFill/>
        </p:spPr>
        <p:txBody>
          <a:bodyPr wrap="square" rtlCol="0">
            <a:prstTxWarp prst="textFadeUp">
              <a:avLst/>
            </a:prstTxWarp>
            <a:spAutoFit/>
          </a:bodyPr>
          <a:lstStyle/>
          <a:p>
            <a:pPr algn="ctr"/>
            <a:r>
              <a:rPr lang="bn-BD" sz="168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</a:p>
          <a:p>
            <a:pPr algn="ctr"/>
            <a:r>
              <a:rPr lang="bn-BD" sz="168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৭ম-শ্রেণি </a:t>
            </a:r>
          </a:p>
          <a:p>
            <a:pPr algn="ctr"/>
            <a:r>
              <a:rPr lang="bn-BD" sz="168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</a:t>
            </a:r>
            <a:r>
              <a:rPr lang="bn-BD" sz="1680" dirty="0">
                <a:latin typeface="NikoshBAN" pitchFamily="2" charset="0"/>
                <a:cs typeface="NikoshBAN" pitchFamily="2" charset="0"/>
              </a:rPr>
              <a:t>দ্বিতীয়</a:t>
            </a:r>
            <a:endParaRPr lang="bn-BD" sz="168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68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অনুশীলনী-</a:t>
            </a:r>
            <a:r>
              <a:rPr lang="en-US" sz="168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172200" y="1295400"/>
            <a:ext cx="28346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7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18901499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596646"/>
            <a:ext cx="4937760" cy="354494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619846" y="3513725"/>
            <a:ext cx="2658100" cy="609398"/>
          </a:xfrm>
          <a:prstGeom prst="rect">
            <a:avLst/>
          </a:prstGeom>
          <a:solidFill>
            <a:srgbClr val="CC00FF"/>
          </a:solidFill>
        </p:spPr>
        <p:txBody>
          <a:bodyPr wrap="none" rtlCol="0">
            <a:spAutoFit/>
          </a:bodyPr>
          <a:lstStyle/>
          <a:p>
            <a:r>
              <a:rPr lang="bn-BD" sz="3360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বিক্রয় বৃদ্ধি পেয়েছে</a:t>
            </a:r>
            <a:endParaRPr lang="en-US" sz="336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83" name="Picture 1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057" y="596646"/>
            <a:ext cx="4994910" cy="709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439400" y="3581400"/>
            <a:ext cx="1828800" cy="609398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r>
              <a:rPr lang="bn-BD" sz="3360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মূল্য কমেছে</a:t>
            </a:r>
            <a:endParaRPr lang="en-US" sz="336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11247120" y="4192513"/>
            <a:ext cx="581558" cy="729713"/>
          </a:xfrm>
          <a:prstGeom prst="downArrow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14" name="Down Arrow 13"/>
          <p:cNvSpPr/>
          <p:nvPr/>
        </p:nvSpPr>
        <p:spPr>
          <a:xfrm flipV="1">
            <a:off x="6583680" y="2745007"/>
            <a:ext cx="581558" cy="729713"/>
          </a:xfrm>
          <a:prstGeom prst="downArrow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1" y="4206241"/>
            <a:ext cx="4892682" cy="3459882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96000" y="6858000"/>
            <a:ext cx="6172200" cy="830997"/>
          </a:xfrm>
          <a:prstGeom prst="rect">
            <a:avLst/>
          </a:prstGeom>
          <a:solidFill>
            <a:srgbClr val="B7FFB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দোকানে বিক্রয়ের পরিমান কেমন?মালিককে খুশি দেখাচ্ছে কেন? সোনার মূল্যের কী পরিবর্তন হল? মালিক চিন্তিতি কেন?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1613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2" grpId="0" animBg="1"/>
      <p:bldP spid="14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"/>
          <a:stretch/>
        </p:blipFill>
        <p:spPr bwMode="auto">
          <a:xfrm>
            <a:off x="2377441" y="3529584"/>
            <a:ext cx="4389120" cy="424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0" y="3291841"/>
            <a:ext cx="3657601" cy="438911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Down Arrow Callout 6"/>
          <p:cNvSpPr/>
          <p:nvPr/>
        </p:nvSpPr>
        <p:spPr>
          <a:xfrm>
            <a:off x="5852160" y="548640"/>
            <a:ext cx="3383280" cy="2286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280" dirty="0">
                <a:latin typeface="NikoshBAN" pitchFamily="2" charset="0"/>
                <a:cs typeface="NikoshBAN" pitchFamily="2" charset="0"/>
              </a:rPr>
              <a:t>আজকের পাঠ  </a:t>
            </a:r>
            <a:r>
              <a:rPr lang="bn-BD" sz="3085" dirty="0">
                <a:latin typeface="NikoshBAN" pitchFamily="2" charset="0"/>
                <a:cs typeface="NikoshBAN" pitchFamily="2" charset="0"/>
              </a:rPr>
              <a:t>                     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5486400" y="4480560"/>
            <a:ext cx="1188720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760" dirty="0">
                <a:latin typeface="NikoshBAN" pitchFamily="2" charset="0"/>
                <a:cs typeface="NikoshBAN" pitchFamily="2" charset="0"/>
              </a:rPr>
              <a:t>লাভ</a:t>
            </a:r>
            <a:endParaRPr lang="en-US" sz="5760" dirty="0"/>
          </a:p>
        </p:txBody>
      </p:sp>
      <p:sp>
        <p:nvSpPr>
          <p:cNvPr id="9" name="Rectangle 8"/>
          <p:cNvSpPr/>
          <p:nvPr/>
        </p:nvSpPr>
        <p:spPr>
          <a:xfrm>
            <a:off x="10789920" y="4572000"/>
            <a:ext cx="1188720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ক্ষতি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949440" y="4846320"/>
            <a:ext cx="137160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971321" cy="92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48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7440" y="1645920"/>
            <a:ext cx="9875520" cy="6001643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5760" dirty="0">
              <a:latin typeface="NikoshBAN" pitchFamily="2" charset="0"/>
              <a:cs typeface="NikoshBAN" pitchFamily="2" charset="0"/>
            </a:endParaRPr>
          </a:p>
          <a:p>
            <a:r>
              <a:rPr lang="bn-BD" sz="5760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5760" dirty="0">
                <a:latin typeface="NikoshBAN" pitchFamily="2" charset="0"/>
                <a:cs typeface="NikoshBAN" pitchFamily="2" charset="0"/>
              </a:rPr>
              <a:t>….</a:t>
            </a:r>
            <a:r>
              <a:rPr lang="bn-BD" sz="5760" dirty="0">
                <a:latin typeface="NikoshBAN" pitchFamily="2" charset="0"/>
                <a:cs typeface="NikoshBAN" pitchFamily="2" charset="0"/>
              </a:rPr>
              <a:t>   </a:t>
            </a:r>
            <a:endParaRPr lang="en-US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48640" indent="-548640">
              <a:buFont typeface="Wingdings" panose="05000000000000000000" pitchFamily="2" charset="2"/>
              <a:buChar char="v"/>
            </a:pP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লাভ ও ক্ষতি সংক্রান্ত তথ্য ব্যাখ্যা করতে পারবে</a:t>
            </a:r>
            <a:r>
              <a:rPr lang="en-US" sz="384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48640" indent="-548640">
              <a:buFont typeface="Wingdings" panose="05000000000000000000" pitchFamily="2" charset="2"/>
              <a:buChar char="v"/>
            </a:pP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 লাভ ও ক্ষতি নির্ণয় করতে পারবে</a:t>
            </a:r>
            <a:r>
              <a:rPr lang="en-US" sz="384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48640" indent="-548640">
              <a:buFont typeface="Wingdings" panose="05000000000000000000" pitchFamily="2" charset="2"/>
              <a:buChar char="v"/>
            </a:pP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 লাভ ও ক্ষতির শতকরা হার নির্ণয় করতে পারবে</a:t>
            </a:r>
            <a:r>
              <a:rPr lang="en-US" sz="384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48640" indent="-548640">
              <a:buFont typeface="Wingdings" panose="05000000000000000000" pitchFamily="2" charset="2"/>
              <a:buChar char="v"/>
            </a:pP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লাভ ও ক্ষতি সংক্রান্ত সমস্যার সমাধান করতে পারবে। </a:t>
            </a:r>
            <a:endParaRPr lang="en-US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7440" y="457201"/>
            <a:ext cx="9875520" cy="1089529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480" dirty="0">
                <a:latin typeface="NikoshBAN" pitchFamily="2" charset="0"/>
                <a:cs typeface="NikoshBAN" pitchFamily="2" charset="0"/>
              </a:rPr>
              <a:t>লাভ-ক্ষতি</a:t>
            </a:r>
          </a:p>
        </p:txBody>
      </p:sp>
    </p:spTree>
    <p:extLst>
      <p:ext uri="{BB962C8B-B14F-4D97-AF65-F5344CB8AC3E}">
        <p14:creationId xmlns:p14="http://schemas.microsoft.com/office/powerpoint/2010/main" val="36800138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1" y="822960"/>
            <a:ext cx="8035290" cy="3291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6081" y="4327469"/>
            <a:ext cx="3214341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840" dirty="0">
                <a:latin typeface="NikoshBAN" pitchFamily="2" charset="0"/>
                <a:cs typeface="NikoshBAN" pitchFamily="2" charset="0"/>
              </a:rPr>
              <a:t>ক্রয়মূল্য = ৬০ টাকা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1556" y="4319156"/>
            <a:ext cx="3494867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840" dirty="0">
                <a:latin typeface="NikoshBAN" pitchFamily="2" charset="0"/>
                <a:cs typeface="NikoshBAN" pitchFamily="2" charset="0"/>
              </a:rPr>
              <a:t>বিক্রয়মূল্য = ৭২ টাকা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6173" y="5508217"/>
            <a:ext cx="946451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840" dirty="0">
                <a:latin typeface="NikoshBAN" pitchFamily="2" charset="0"/>
                <a:cs typeface="NikoshBAN" pitchFamily="2" charset="0"/>
              </a:rPr>
              <a:t>কোনো জিনিস যে মূল্যে ক্রয় করা হয় তাকে ক্রয়মূল্য বলে।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6174" y="6583679"/>
            <a:ext cx="9398727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840" dirty="0">
                <a:latin typeface="NikoshBAN" pitchFamily="2" charset="0"/>
                <a:cs typeface="NikoshBAN" pitchFamily="2" charset="0"/>
              </a:rPr>
              <a:t>কোনো জিনিস যে মূল্যে বিক্রয় করা হয় তাকে বিক্রয়মূল্য বলে।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709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200401"/>
            <a:ext cx="4389120" cy="1274195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৩ মাস আগে 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12000 </a:t>
            </a:r>
            <a:r>
              <a:rPr lang="bn-IN" sz="3840" dirty="0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bn-BD" sz="3840" dirty="0">
                <a:latin typeface="NikoshBAN" pitchFamily="2" charset="0"/>
                <a:cs typeface="NikoshBAN" pitchFamily="2" charset="0"/>
              </a:rPr>
              <a:t> ক্রয়</a:t>
            </a:r>
            <a:r>
              <a:rPr lang="bn-IN" sz="3840" dirty="0">
                <a:latin typeface="NikoshBAN" pitchFamily="2" charset="0"/>
                <a:cs typeface="NikoshBAN" pitchFamily="2" charset="0"/>
              </a:rPr>
              <a:t> করা হল।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89520" y="3200401"/>
            <a:ext cx="4480560" cy="1274195"/>
          </a:xfrm>
          <a:prstGeom prst="rect">
            <a:avLst/>
          </a:prstGeom>
          <a:solidFill>
            <a:srgbClr val="F8D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৩ মাস পরে </a:t>
            </a:r>
            <a:r>
              <a:rPr lang="bn-IN" sz="3840" dirty="0">
                <a:latin typeface="NikoshBAN" pitchFamily="2" charset="0"/>
                <a:cs typeface="NikoshBAN" pitchFamily="2" charset="0"/>
              </a:rPr>
              <a:t>১৫০০০ টাকায়</a:t>
            </a:r>
            <a:r>
              <a:rPr lang="bn-BD" sz="3840" dirty="0">
                <a:latin typeface="NikoshBAN" pitchFamily="2" charset="0"/>
                <a:cs typeface="NikoshBAN" pitchFamily="2" charset="0"/>
              </a:rPr>
              <a:t> বিক্রয়</a:t>
            </a:r>
            <a:r>
              <a:rPr lang="bn-IN" sz="3840" dirty="0">
                <a:latin typeface="NikoshBAN" pitchFamily="2" charset="0"/>
                <a:cs typeface="NikoshBAN" pitchFamily="2" charset="0"/>
              </a:rPr>
              <a:t> করা হল।</a:t>
            </a:r>
            <a:r>
              <a:rPr lang="bn-BD" sz="3840" dirty="0">
                <a:latin typeface="NikoshBAN" pitchFamily="2" charset="0"/>
                <a:cs typeface="NikoshBAN" pitchFamily="2" charset="0"/>
              </a:rPr>
              <a:t>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49" y="548640"/>
            <a:ext cx="4444444" cy="24688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20" t="1" b="-15590"/>
          <a:stretch/>
        </p:blipFill>
        <p:spPr>
          <a:xfrm flipH="1">
            <a:off x="2377440" y="548640"/>
            <a:ext cx="4297680" cy="256032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286000" y="5852160"/>
            <a:ext cx="9875520" cy="683264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ক্রয়মূল্য অপেক্ষা বিক্রয়মূল্য</a:t>
            </a:r>
            <a:r>
              <a:rPr lang="bn-IN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840" dirty="0">
                <a:latin typeface="NikoshBAN" pitchFamily="2" charset="0"/>
                <a:cs typeface="NikoshBAN" pitchFamily="2" charset="0"/>
              </a:rPr>
              <a:t>বেশি হলে লাভ হয়।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4846320"/>
            <a:ext cx="9875520" cy="683264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ক্রয়মূল্য </a:t>
            </a:r>
            <a:r>
              <a:rPr lang="bn-IN" sz="3840" dirty="0">
                <a:latin typeface="NikoshBAN" pitchFamily="2" charset="0"/>
                <a:cs typeface="NikoshBAN" pitchFamily="2" charset="0"/>
              </a:rPr>
              <a:t>বেশি না</a:t>
            </a:r>
            <a:r>
              <a:rPr lang="bn-BD" sz="3840" dirty="0">
                <a:latin typeface="NikoshBAN" pitchFamily="2" charset="0"/>
                <a:cs typeface="NikoshBAN" pitchFamily="2" charset="0"/>
              </a:rPr>
              <a:t> বিক্রয়মূল্য</a:t>
            </a:r>
            <a:r>
              <a:rPr lang="bn-IN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840" dirty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bn-IN" sz="3840" dirty="0">
                <a:latin typeface="NikoshBAN" pitchFamily="2" charset="0"/>
                <a:cs typeface="NikoshBAN" pitchFamily="2" charset="0"/>
              </a:rPr>
              <a:t> ?</a:t>
            </a:r>
            <a:r>
              <a:rPr lang="bn-BD" sz="384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0" y="6675120"/>
            <a:ext cx="9875520" cy="683264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ক্রয়মূল্য অপেক্ষা</a:t>
            </a:r>
            <a:r>
              <a:rPr lang="bn-IN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840" dirty="0">
                <a:latin typeface="NikoshBAN" pitchFamily="2" charset="0"/>
                <a:cs typeface="NikoshBAN" pitchFamily="2" charset="0"/>
              </a:rPr>
              <a:t>বিক্রয়মূল্য ক</a:t>
            </a:r>
            <a:r>
              <a:rPr lang="bn-IN" sz="3840" dirty="0">
                <a:latin typeface="NikoshBAN" pitchFamily="2" charset="0"/>
                <a:cs typeface="NikoshBAN" pitchFamily="2" charset="0"/>
              </a:rPr>
              <a:t>ম </a:t>
            </a:r>
            <a:r>
              <a:rPr lang="bn-BD" sz="3840" dirty="0">
                <a:latin typeface="NikoshBAN" pitchFamily="2" charset="0"/>
                <a:cs typeface="NikoshBAN" pitchFamily="2" charset="0"/>
              </a:rPr>
              <a:t>হলে ক্ষতি হয়।</a:t>
            </a:r>
          </a:p>
        </p:txBody>
      </p:sp>
    </p:spTree>
    <p:extLst>
      <p:ext uri="{BB962C8B-B14F-4D97-AF65-F5344CB8AC3E}">
        <p14:creationId xmlns:p14="http://schemas.microsoft.com/office/powerpoint/2010/main" val="16275764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4708" y="640081"/>
            <a:ext cx="5117672" cy="683264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840" dirty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840" dirty="0">
                <a:latin typeface="NikoshBAN" pitchFamily="2" charset="0"/>
                <a:cs typeface="NikoshBAN" pitchFamily="2" charset="0"/>
                <a:sym typeface="Wingdings"/>
              </a:rPr>
              <a:t> লাভ = বিক্রয়মূল্য - ক্রয়মুল্য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08422" y="1925846"/>
            <a:ext cx="5041765" cy="683264"/>
          </a:xfrm>
          <a:prstGeom prst="rect">
            <a:avLst/>
          </a:prstGeom>
          <a:solidFill>
            <a:srgbClr val="DDFFDD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840" dirty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840" dirty="0">
                <a:latin typeface="NikoshBAN" pitchFamily="2" charset="0"/>
                <a:cs typeface="NikoshBAN" pitchFamily="2" charset="0"/>
                <a:sym typeface="Wingdings"/>
              </a:rPr>
              <a:t> বিক্রয়মূল্য = ক্রয়মূল্য + লাভ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16366" y="3108961"/>
            <a:ext cx="5117672" cy="683264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840" dirty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840" dirty="0">
                <a:latin typeface="NikoshBAN" pitchFamily="2" charset="0"/>
                <a:cs typeface="NikoshBAN" pitchFamily="2" charset="0"/>
                <a:sym typeface="Wingdings"/>
              </a:rPr>
              <a:t> ক্রয়মূল্য = বিক্রয়মূল্য - লাভ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640081"/>
            <a:ext cx="4206240" cy="317061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651760" y="2865465"/>
            <a:ext cx="3200400" cy="792136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33868" y="4053150"/>
            <a:ext cx="3421129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840" dirty="0">
                <a:latin typeface="NikoshBAN" pitchFamily="2" charset="0"/>
                <a:cs typeface="NikoshBAN" pitchFamily="2" charset="0"/>
              </a:rPr>
              <a:t>বিক্রয়মূল্য= ৮০ টাকা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5878" y="4023360"/>
            <a:ext cx="3094117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840" dirty="0">
                <a:latin typeface="NikoshBAN" pitchFamily="2" charset="0"/>
                <a:cs typeface="NikoshBAN" pitchFamily="2" charset="0"/>
              </a:rPr>
              <a:t>ক্রয়মূল্য= ৬০ টাকা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0720" y="5212080"/>
            <a:ext cx="2646878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840" dirty="0">
                <a:latin typeface="NikoshBAN" pitchFamily="2" charset="0"/>
                <a:cs typeface="NikoshBAN" pitchFamily="2" charset="0"/>
              </a:rPr>
              <a:t>লাভ = ২০ টাকা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7053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835541" y="852751"/>
            <a:ext cx="5154931" cy="683264"/>
          </a:xfrm>
          <a:prstGeom prst="rect">
            <a:avLst/>
          </a:prstGeom>
          <a:solidFill>
            <a:srgbClr val="DDFFD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840" dirty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840" dirty="0">
                <a:latin typeface="NikoshBAN" pitchFamily="2" charset="0"/>
                <a:cs typeface="NikoshBAN" pitchFamily="2" charset="0"/>
                <a:sym typeface="Wingdings"/>
              </a:rPr>
              <a:t> ক্ষতি = ক্রয়মূল্য - বিক্রয়মূল্য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7890" y="2041470"/>
            <a:ext cx="5144357" cy="683264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840" dirty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840" dirty="0">
                <a:latin typeface="NikoshBAN" pitchFamily="2" charset="0"/>
                <a:cs typeface="NikoshBAN" pitchFamily="2" charset="0"/>
                <a:sym typeface="Wingdings"/>
              </a:rPr>
              <a:t> ক্রয়মূল্য = বিক্রয়মূল্য + ক্ষতি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64173" y="3230191"/>
            <a:ext cx="5205907" cy="683264"/>
          </a:xfrm>
          <a:prstGeom prst="rect">
            <a:avLst/>
          </a:prstGeom>
          <a:solidFill>
            <a:srgbClr val="DDFFD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840" dirty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840" dirty="0">
                <a:latin typeface="NikoshBAN" pitchFamily="2" charset="0"/>
                <a:cs typeface="NikoshBAN" pitchFamily="2" charset="0"/>
                <a:sym typeface="Wingdings"/>
              </a:rPr>
              <a:t> বিক্রয়মূল্য = ক্রয়মূল্য - ক্ষতি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32" y="914401"/>
            <a:ext cx="4154053" cy="301751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18" name="Straight Arrow Connector 17"/>
          <p:cNvCxnSpPr/>
          <p:nvPr/>
        </p:nvCxnSpPr>
        <p:spPr>
          <a:xfrm>
            <a:off x="2870420" y="3657600"/>
            <a:ext cx="3786815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41521" y="4206240"/>
            <a:ext cx="3421129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840" dirty="0">
                <a:latin typeface="NikoshBAN" pitchFamily="2" charset="0"/>
                <a:cs typeface="NikoshBAN" pitchFamily="2" charset="0"/>
              </a:rPr>
              <a:t>বিক্রয়মূল্য= ৮০ টাকা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17532" y="4206240"/>
            <a:ext cx="3254417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840" dirty="0">
                <a:latin typeface="NikoshBAN" pitchFamily="2" charset="0"/>
                <a:cs typeface="NikoshBAN" pitchFamily="2" charset="0"/>
              </a:rPr>
              <a:t>ক্রয়মূল্য= ১২০ টাকা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95348" y="5212079"/>
            <a:ext cx="2749471" cy="6832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840" dirty="0">
                <a:latin typeface="NikoshBAN" pitchFamily="2" charset="0"/>
                <a:cs typeface="NikoshBAN" pitchFamily="2" charset="0"/>
              </a:rPr>
              <a:t>ক্ষতি = ২০ টাকা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17532" y="5212080"/>
            <a:ext cx="3421129" cy="6832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840" dirty="0">
                <a:latin typeface="NikoshBAN" pitchFamily="2" charset="0"/>
                <a:cs typeface="NikoshBAN" pitchFamily="2" charset="0"/>
              </a:rPr>
              <a:t>বিক্রয়মূল্য= ৮০ টাকা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28835" y="4180012"/>
            <a:ext cx="1701107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840" dirty="0">
                <a:latin typeface="NikoshBAN" pitchFamily="2" charset="0"/>
                <a:cs typeface="NikoshBAN" pitchFamily="2" charset="0"/>
              </a:rPr>
              <a:t>ক্ষতি = ?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99871" y="5212080"/>
            <a:ext cx="2130711" cy="6832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840" dirty="0">
                <a:latin typeface="NikoshBAN" pitchFamily="2" charset="0"/>
                <a:cs typeface="NikoshBAN" pitchFamily="2" charset="0"/>
              </a:rPr>
              <a:t>ক্রয়মুল্য = ?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61163" y="6400800"/>
            <a:ext cx="3065263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840" dirty="0">
                <a:latin typeface="NikoshBAN" pitchFamily="2" charset="0"/>
                <a:cs typeface="NikoshBAN" pitchFamily="2" charset="0"/>
              </a:rPr>
              <a:t>ক্রয়মূল্য= ৯০ টাকা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95348" y="6413862"/>
            <a:ext cx="2759089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840" dirty="0">
                <a:latin typeface="NikoshBAN" pitchFamily="2" charset="0"/>
                <a:cs typeface="NikoshBAN" pitchFamily="2" charset="0"/>
              </a:rPr>
              <a:t>ক্ষতি = ৫০ টাকা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552100" y="6413861"/>
            <a:ext cx="246253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840" dirty="0">
                <a:latin typeface="NikoshBAN" pitchFamily="2" charset="0"/>
                <a:cs typeface="NikoshBAN" pitchFamily="2" charset="0"/>
              </a:rPr>
              <a:t>বিক্রয়মুল্য = ?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00400" y="7132320"/>
            <a:ext cx="8686800" cy="64008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8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4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38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4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8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4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8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4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অংকের</a:t>
            </a:r>
            <a:r>
              <a:rPr lang="en-US" sz="38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40" dirty="0" err="1">
                <a:latin typeface="NikoshBAN" panose="02000000000000000000" pitchFamily="2" charset="0"/>
                <a:cs typeface="NikoshBAN" panose="02000000000000000000" pitchFamily="2" charset="0"/>
              </a:rPr>
              <a:t>সধান</a:t>
            </a:r>
            <a:r>
              <a:rPr lang="en-US" sz="38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4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8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4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লক্ষ্যকরি</a:t>
            </a:r>
            <a:r>
              <a:rPr lang="en-US" sz="384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368941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9" grpId="1"/>
      <p:bldP spid="21" grpId="1"/>
      <p:bldP spid="22" grpId="0"/>
      <p:bldP spid="23" grpId="0"/>
      <p:bldP spid="24" grpId="1"/>
      <p:bldP spid="25" grpId="0"/>
      <p:bldP spid="26" grpId="0"/>
      <p:bldP spid="27" grpId="0"/>
      <p:bldP spid="28" grpId="0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2510</TotalTime>
  <Words>562</Words>
  <Application>Microsoft Office PowerPoint</Application>
  <PresentationFormat>Custom</PresentationFormat>
  <Paragraphs>98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Calibri</vt:lpstr>
      <vt:lpstr>NikoshBAN</vt:lpstr>
      <vt:lpstr>Symbol</vt:lpstr>
      <vt:lpstr>Times New Roman</vt:lpstr>
      <vt:lpstr>Verdana</vt:lpstr>
      <vt:lpstr>Vrinda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Dell</cp:lastModifiedBy>
  <cp:revision>252</cp:revision>
  <dcterms:created xsi:type="dcterms:W3CDTF">2006-08-16T00:00:00Z</dcterms:created>
  <dcterms:modified xsi:type="dcterms:W3CDTF">2020-11-04T16:39:01Z</dcterms:modified>
</cp:coreProperties>
</file>