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8" r:id="rId2"/>
    <p:sldId id="300" r:id="rId3"/>
    <p:sldId id="301" r:id="rId4"/>
    <p:sldId id="309" r:id="rId5"/>
    <p:sldId id="278" r:id="rId6"/>
    <p:sldId id="281" r:id="rId7"/>
    <p:sldId id="302" r:id="rId8"/>
    <p:sldId id="303" r:id="rId9"/>
    <p:sldId id="321" r:id="rId10"/>
    <p:sldId id="284" r:id="rId11"/>
    <p:sldId id="322" r:id="rId12"/>
    <p:sldId id="323" r:id="rId13"/>
    <p:sldId id="324" r:id="rId14"/>
    <p:sldId id="312" r:id="rId15"/>
    <p:sldId id="327" r:id="rId16"/>
    <p:sldId id="295" r:id="rId17"/>
    <p:sldId id="29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DE89-6FC1-428D-B54C-CCE9BD03F721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527C5-68E3-4F38-A687-08A4E5BD0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27C5-68E3-4F38-A687-08A4E5BD09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27C5-68E3-4F38-A687-08A4E5BD09B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27C5-68E3-4F38-A687-08A4E5BD09B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6044772547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0"/>
            <a:ext cx="8686801" cy="4419600"/>
          </a:xfrm>
          <a:prstGeom prst="rect">
            <a:avLst/>
          </a:prstGeom>
        </p:spPr>
      </p:pic>
      <p:pic>
        <p:nvPicPr>
          <p:cNvPr id="3" name="Picture 2" descr="C:\Users\DOEL\Desktop\Online class\pic\اهلا وسهلا بكم1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8385545" cy="205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422414" y="1455745"/>
            <a:ext cx="1717365" cy="1923420"/>
          </a:xfrm>
          <a:prstGeom prst="downArrow">
            <a:avLst>
              <a:gd name="adj1" fmla="val 50000"/>
              <a:gd name="adj2" fmla="val 51514"/>
            </a:avLst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3200" b="1" spc="41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41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242149" y="3743201"/>
            <a:ext cx="2088687" cy="2217593"/>
          </a:xfrm>
          <a:prstGeom prst="star12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600" b="1" dirty="0" smtClean="0">
                <a:solidFill>
                  <a:schemeClr val="tx1"/>
                </a:solidFill>
              </a:rPr>
              <a:t>ثلاث</a:t>
            </a:r>
            <a:r>
              <a:rPr lang="ar-MA" sz="2600" b="1" dirty="0" smtClean="0">
                <a:solidFill>
                  <a:schemeClr val="tx1"/>
                </a:solidFill>
              </a:rPr>
              <a:t>  </a:t>
            </a:r>
            <a:r>
              <a:rPr lang="ar-MA" sz="2600" b="1" dirty="0">
                <a:solidFill>
                  <a:schemeClr val="tx1"/>
                </a:solidFill>
              </a:rPr>
              <a:t>دقائق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2149" y="308611"/>
            <a:ext cx="8636387" cy="917319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41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</a:t>
            </a:r>
            <a:r>
              <a:rPr lang="ar-SA" sz="2800" b="1" spc="41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فردى</a:t>
            </a:r>
            <a:endParaRPr lang="en-US" sz="2800" b="1" spc="41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404819" y="1841500"/>
            <a:ext cx="3191164" cy="4001318"/>
          </a:xfrm>
          <a:prstGeom prst="verticalScroll">
            <a:avLst/>
          </a:prstGeom>
          <a:ln w="38100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6877" tIns="28439" rIns="56877" bIns="28439" rtlCol="0" anchor="ctr"/>
          <a:lstStyle/>
          <a:p>
            <a:pPr algn="ctr" rtl="1"/>
            <a:r>
              <a:rPr lang="ar-MA" sz="4000" b="1" dirty="0" smtClean="0">
                <a:solidFill>
                  <a:schemeClr val="tx1"/>
                </a:solidFill>
              </a:rPr>
              <a:t>اكتب </a:t>
            </a:r>
            <a:r>
              <a:rPr lang="ar-SA" sz="4000" b="1" dirty="0" smtClean="0">
                <a:solidFill>
                  <a:schemeClr val="tx1"/>
                </a:solidFill>
              </a:rPr>
              <a:t>معاني المفردات :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</a:rPr>
              <a:t>المكثار, خطر, الحشرات, الهوام, احتطب.</a:t>
            </a:r>
            <a:endParaRPr lang="ar-MA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408" y="2315508"/>
            <a:ext cx="3448127" cy="3448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387" y="258925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endParaRPr lang="en-US" sz="23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04800"/>
            <a:ext cx="6886928" cy="744125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</a:bodyPr>
          <a:lstStyle/>
          <a:p>
            <a:pPr algn="ctr"/>
            <a:r>
              <a:rPr lang="ar-SA" sz="4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الأسْلة و الأجوبة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0" y="2590800"/>
            <a:ext cx="3229329" cy="1143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1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من هو المكثار ؟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590800"/>
            <a:ext cx="4958722" cy="19812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600" b="1" dirty="0" smtClean="0"/>
              <a:t>المكثار هو كثير الكلام الذي لا يحفظ لسانه و لا يقدر خطر ما يتلفظ به.</a:t>
            </a:r>
            <a:endParaRPr lang="en-US" sz="23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66800"/>
            <a:ext cx="6353529" cy="12954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2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بمن يشبه المكثار؟ و لماذا يشبه؟ بيّن.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971800"/>
            <a:ext cx="7467600" cy="19812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3600" b="1" dirty="0" smtClean="0">
                <a:solidFill>
                  <a:schemeClr val="tx1"/>
                </a:solidFill>
              </a:rPr>
              <a:t>يشبه المكثار بحاطب الليل . لأنّ حاطب الليل لا يبصر ما امامه , فيجمع النا فع و الضارّ. و كذالك المكثار لا يتوقىّ في كلامه فيأتى بالغثّ و السمين.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1219200"/>
            <a:ext cx="5820129" cy="14478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3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ما فائدة احتطاب الحطب فى النهار؟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352800"/>
            <a:ext cx="7701922" cy="1905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فائدة احتطاب الحطب فى النهار هى أنّ الحاطب يرى ما امامه و يعرف النافع فيأخذه و الضارّ فيتركه.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52400"/>
            <a:ext cx="8690741" cy="1145919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000" b="1" spc="4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نشاط ثنائى</a:t>
            </a:r>
            <a:endParaRPr lang="en-US" sz="4000" b="1" spc="41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657282" y="1542702"/>
            <a:ext cx="1965160" cy="2034669"/>
          </a:xfrm>
          <a:prstGeom prst="downArrow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3200" b="1" spc="41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41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12-Point Star 3"/>
          <p:cNvSpPr/>
          <p:nvPr/>
        </p:nvSpPr>
        <p:spPr>
          <a:xfrm>
            <a:off x="685800" y="3810000"/>
            <a:ext cx="2057514" cy="2243755"/>
          </a:xfrm>
          <a:prstGeom prst="star12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خمس دقائق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752600"/>
            <a:ext cx="5252616" cy="35051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3124200" y="5105400"/>
            <a:ext cx="6019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</a:rPr>
              <a:t>إسئل و أجب عن الأسئلة شفهيا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1" y="1524000"/>
            <a:ext cx="6172200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لا يقدر المكثار...........قوله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19050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خطر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590800" y="2590800"/>
            <a:ext cx="6201129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r>
              <a:rPr lang="ar-MA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الحاطب هو الذى يجمع...و يضعه فى الحبل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590800"/>
            <a:ext cx="1905000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3200" b="1" dirty="0" smtClean="0">
                <a:solidFill>
                  <a:schemeClr val="tx1"/>
                </a:solidFill>
              </a:rPr>
              <a:t>الحطب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3581400"/>
            <a:ext cx="6201129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SA" sz="3200" b="1" dirty="0" smtClean="0">
                <a:solidFill>
                  <a:schemeClr val="tx1"/>
                </a:solidFill>
              </a:rPr>
              <a:t>3</a:t>
            </a:r>
            <a:r>
              <a:rPr lang="ar-MA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يبصر </a:t>
            </a:r>
            <a:r>
              <a:rPr lang="ar-SA" sz="3200" b="1" dirty="0" smtClean="0">
                <a:solidFill>
                  <a:schemeClr val="tx1"/>
                </a:solidFill>
              </a:rPr>
              <a:t>الحاطب فى ..... ما امامه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3581400"/>
            <a:ext cx="1905000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3200" b="1" dirty="0" smtClean="0">
                <a:solidFill>
                  <a:schemeClr val="tx1"/>
                </a:solidFill>
              </a:rPr>
              <a:t>النهار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4572000"/>
            <a:ext cx="6201129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SA" sz="3200" b="1" dirty="0" smtClean="0">
                <a:solidFill>
                  <a:schemeClr val="tx1"/>
                </a:solidFill>
              </a:rPr>
              <a:t>4</a:t>
            </a:r>
            <a:r>
              <a:rPr lang="ar-MA" sz="3200" b="1" dirty="0" smtClean="0">
                <a:solidFill>
                  <a:schemeClr val="tx1"/>
                </a:solidFill>
              </a:rPr>
              <a:t>. </a:t>
            </a:r>
            <a:r>
              <a:rPr lang="ar-SA" sz="3200" b="1" dirty="0" smtClean="0">
                <a:solidFill>
                  <a:schemeClr val="tx1"/>
                </a:solidFill>
              </a:rPr>
              <a:t>الحاطب بالليل ...... </a:t>
            </a:r>
            <a:r>
              <a:rPr lang="ar-SA" sz="3200" b="1" dirty="0" smtClean="0">
                <a:solidFill>
                  <a:schemeClr val="tx1"/>
                </a:solidFill>
              </a:rPr>
              <a:t>النافع و غير النافع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4572000"/>
            <a:ext cx="1905000" cy="7620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3200" b="1" dirty="0" smtClean="0">
                <a:solidFill>
                  <a:schemeClr val="tx1"/>
                </a:solidFill>
              </a:rPr>
              <a:t>يجمع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228600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latin typeface="SutonnyMJ" pitchFamily="2" charset="0"/>
              </a:rPr>
              <a:t>إملاء الفراغات</a:t>
            </a:r>
            <a:endParaRPr lang="en-US" sz="4800" b="1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258925"/>
            <a:ext cx="4267200" cy="1112675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التقييم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7725129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1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ما </a:t>
            </a:r>
            <a:r>
              <a:rPr lang="ar-SA" sz="3600" b="1" dirty="0" smtClean="0">
                <a:solidFill>
                  <a:schemeClr val="tx1"/>
                </a:solidFill>
              </a:rPr>
              <a:t>معني الحشرات, الهوام, عناء ؟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7772400" cy="10668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r>
              <a:rPr lang="ar-MA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من هو المكثار ؟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572000"/>
            <a:ext cx="7725129" cy="9906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3600" b="1" dirty="0" smtClean="0">
                <a:solidFill>
                  <a:schemeClr val="tx1"/>
                </a:solidFill>
              </a:rPr>
              <a:t>3</a:t>
            </a:r>
            <a:r>
              <a:rPr lang="ar-MA" sz="3600" b="1" dirty="0" smtClean="0">
                <a:solidFill>
                  <a:schemeClr val="tx1"/>
                </a:solidFill>
              </a:rPr>
              <a:t>. </a:t>
            </a:r>
            <a:r>
              <a:rPr lang="ar-SA" sz="3600" b="1" dirty="0" smtClean="0">
                <a:solidFill>
                  <a:schemeClr val="tx1"/>
                </a:solidFill>
              </a:rPr>
              <a:t>الحاطب بالليل ...... النافع و غير النافع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5" y="1272192"/>
            <a:ext cx="8495417" cy="515225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425" y="317500"/>
            <a:ext cx="8495417" cy="825878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4000" b="1" spc="36" dirty="0" smtClean="0">
                <a:ln w="11430"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الواجب المنزلي</a:t>
            </a:r>
            <a:endParaRPr lang="en-US" sz="4000" b="1" spc="36" dirty="0">
              <a:ln w="11430"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667000"/>
            <a:ext cx="7970860" cy="898013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spc="36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اكتب فقرة على  فوائد الكلام القليل</a:t>
            </a:r>
            <a:endParaRPr lang="ar-MA" sz="4800" b="1" spc="36" dirty="0" smtClean="0">
              <a:ln w="11430"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\Online class\pic\136084512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400"/>
            <a:ext cx="8001000" cy="449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1150" y="237060"/>
            <a:ext cx="1153918" cy="54906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 lIns="71316" tIns="35658" rIns="71316" bIns="3565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MA" sz="3100" b="1" dirty="0"/>
              <a:t>التعريف</a:t>
            </a:r>
            <a:endParaRPr lang="en-US" sz="31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339" y="680991"/>
            <a:ext cx="1702255" cy="1702255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68108" y="407858"/>
            <a:ext cx="1580969" cy="2244977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482" y="1239098"/>
            <a:ext cx="516012" cy="492415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953000" y="2895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638800" y="2895600"/>
            <a:ext cx="2725094" cy="502900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الياس</a:t>
            </a:r>
            <a:endParaRPr lang="ar-MA" sz="2800" b="1" spc="39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53000" y="35052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 اللغة العربية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4962792" y="4723995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01717651407</a:t>
            </a:r>
            <a:r>
              <a:rPr lang="en-US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 الجوال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4953000" y="53340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32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العنوان الالكتروني</a:t>
            </a:r>
            <a:endParaRPr lang="en-US" sz="3200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0" y="5943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en-US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mdelias59@gmail.com</a:t>
            </a:r>
            <a:endParaRPr lang="en-US" sz="2800" b="1" spc="39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4800" y="6019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en-US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09/11/2020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81000" y="54102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قت : 30 دقيقة</a:t>
            </a:r>
            <a:endParaRPr lang="en-US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1000" y="4800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</a:t>
            </a:r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الأول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81000" y="41910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الوحدة : 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الثانية</a:t>
            </a:r>
            <a:endParaRPr lang="en-US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81000" y="35814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81000" y="2971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S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لمرحلة</a:t>
            </a:r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ال</a:t>
            </a:r>
            <a:r>
              <a:rPr lang="ar-S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عالم</a:t>
            </a:r>
            <a:endParaRPr lang="en-US" sz="28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" y="3581400"/>
            <a:ext cx="3962400" cy="441344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2400" b="1" spc="39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المادة : اللغة العربية الاتصالية</a:t>
            </a:r>
            <a:endParaRPr lang="en-US" sz="2400" b="1" spc="39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53000" y="4114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غونبتى فاضل مدرسة, كملا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0" y="2362200"/>
            <a:ext cx="4419345" cy="4224644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" y="2362200"/>
            <a:ext cx="4126905" cy="4191000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943600" y="1371600"/>
            <a:ext cx="19050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المكثار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990600" y="1371600"/>
            <a:ext cx="1905000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حاطب الليل</a:t>
            </a:r>
            <a:endParaRPr 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24400" y="381000"/>
            <a:ext cx="4267200" cy="3124199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2400" y="381000"/>
            <a:ext cx="4191000" cy="3124200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القاضي شريح بن الحارث الذى حكم لليهودى على امير المومنين علي بن ...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981200" y="3886200"/>
            <a:ext cx="5105400" cy="2743200"/>
          </a:xfrm>
          <a:prstGeom prst="rect">
            <a:avLst/>
          </a:prstGeom>
          <a:ln w="571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81000" y="228600"/>
            <a:ext cx="8534400" cy="17526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002060"/>
                </a:solidFill>
              </a:rPr>
              <a:t>الأمثال و الحكم العربية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381000" y="2895600"/>
            <a:ext cx="8382000" cy="30480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7200" b="1" dirty="0" smtClean="0">
              <a:solidFill>
                <a:srgbClr val="002060"/>
              </a:solidFill>
            </a:endParaRPr>
          </a:p>
          <a:p>
            <a:pPr algn="ctr"/>
            <a:r>
              <a:rPr lang="ar-SA" sz="7200" b="1" dirty="0" smtClean="0">
                <a:solidFill>
                  <a:srgbClr val="002060"/>
                </a:solidFill>
              </a:rPr>
              <a:t>المثل الثالث :</a:t>
            </a:r>
          </a:p>
          <a:p>
            <a:pPr algn="ctr"/>
            <a:r>
              <a:rPr lang="ar-SA" sz="7200" b="1" dirty="0" smtClean="0">
                <a:solidFill>
                  <a:srgbClr val="002060"/>
                </a:solidFill>
              </a:rPr>
              <a:t>المكثار كحاطب الليل </a:t>
            </a:r>
          </a:p>
          <a:p>
            <a:pPr algn="ctr"/>
            <a:endParaRPr lang="en-US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381000" y="228600"/>
            <a:ext cx="8418226" cy="952893"/>
          </a:xfrm>
          <a:prstGeom prst="wedgeRoundRectCallou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ائج م</a:t>
            </a:r>
            <a:r>
              <a:rPr lang="ar-M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ـــــ</a:t>
            </a:r>
            <a:r>
              <a:rPr lang="ar-SA" sz="28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 الدرس</a:t>
            </a:r>
            <a:endParaRPr lang="en-US" sz="2800" b="1" spc="36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lowchart: Display 2"/>
          <p:cNvSpPr/>
          <p:nvPr/>
        </p:nvSpPr>
        <p:spPr>
          <a:xfrm>
            <a:off x="8165607" y="1606695"/>
            <a:ext cx="667716" cy="789835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7278" y="1618954"/>
            <a:ext cx="7617398" cy="762499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6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الطلاب بعد نهاية هذا الدرس ....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7278" y="2596429"/>
            <a:ext cx="7617398" cy="789835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lvl="0"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يستطيع قراءة العبارات على النطق الصحيح بالترجمة</a:t>
            </a:r>
            <a:endParaRPr lang="ar-SA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owchart: Display 5"/>
          <p:cNvSpPr/>
          <p:nvPr/>
        </p:nvSpPr>
        <p:spPr>
          <a:xfrm>
            <a:off x="8137788" y="2596429"/>
            <a:ext cx="667716" cy="789835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3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446" y="3609647"/>
            <a:ext cx="7617398" cy="795060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يستطيع على إجابة الأسئلة من النص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4648200"/>
            <a:ext cx="7617398" cy="780143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يستطيع </a:t>
            </a:r>
            <a:r>
              <a:rPr lang="ar-S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علي إملاء الفراغات</a:t>
            </a:r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lowchart: Display 8"/>
          <p:cNvSpPr/>
          <p:nvPr/>
        </p:nvSpPr>
        <p:spPr>
          <a:xfrm>
            <a:off x="8155174" y="3621388"/>
            <a:ext cx="667716" cy="788773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lowchart: Display 9"/>
          <p:cNvSpPr/>
          <p:nvPr/>
        </p:nvSpPr>
        <p:spPr>
          <a:xfrm>
            <a:off x="8172560" y="4615500"/>
            <a:ext cx="667716" cy="805400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86800" cy="63246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6600" dirty="0" smtClean="0"/>
              <a:t> المكثار كثير الكلام الذي لا يحفظ لسانه و لا يقدر خطرما يتلفظ به. و الحاطب هو الذي يجمع الحطب و يضعه فى حبله و يحزمه ثم يعود به ليستخدمه لنفسه أو ليبيعه.</a:t>
            </a:r>
            <a:endParaRPr lang="ar-MA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763000" cy="6858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6600" dirty="0" smtClean="0"/>
              <a:t>إذا احتطب الحاطب في النهار أبصر ما امامه و توقى ما في الأودية من الحشرات و الهوام الضارة و عرف ما ينفع فيضعه في حبله و ما لا ينفع فيتركه و لايكلف نفسه عناء حمله.   </a:t>
            </a:r>
            <a:endParaRPr lang="ar-MA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763000" cy="6858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6600" dirty="0" smtClean="0"/>
              <a:t>أما إذا احتطب بالليل فلا يبصر ما امامه فيجمع النافع و غير النافع مما تصل يده إليه.   </a:t>
            </a:r>
            <a:endParaRPr lang="ar-MA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388</Words>
  <Application>Microsoft Office PowerPoint</Application>
  <PresentationFormat>On-screen Show (4:3)</PresentationFormat>
  <Paragraphs>64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206</cp:revision>
  <dcterms:created xsi:type="dcterms:W3CDTF">2006-08-16T00:00:00Z</dcterms:created>
  <dcterms:modified xsi:type="dcterms:W3CDTF">2020-11-09T05:32:20Z</dcterms:modified>
</cp:coreProperties>
</file>