
<file path=[Content_Types].xml><?xml version="1.0" encoding="utf-8"?>
<Types xmlns="http://schemas.openxmlformats.org/package/2006/content-types">
  <Default Extension="tmp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18" r:id="rId1"/>
  </p:sldMasterIdLst>
  <p:notesMasterIdLst>
    <p:notesMasterId r:id="rId21"/>
  </p:notesMasterIdLst>
  <p:sldIdLst>
    <p:sldId id="256" r:id="rId2"/>
    <p:sldId id="277" r:id="rId3"/>
    <p:sldId id="258" r:id="rId4"/>
    <p:sldId id="259" r:id="rId5"/>
    <p:sldId id="260" r:id="rId6"/>
    <p:sldId id="262" r:id="rId7"/>
    <p:sldId id="263" r:id="rId8"/>
    <p:sldId id="279" r:id="rId9"/>
    <p:sldId id="264" r:id="rId10"/>
    <p:sldId id="280" r:id="rId11"/>
    <p:sldId id="276" r:id="rId12"/>
    <p:sldId id="265" r:id="rId13"/>
    <p:sldId id="273" r:id="rId14"/>
    <p:sldId id="278" r:id="rId15"/>
    <p:sldId id="275" r:id="rId16"/>
    <p:sldId id="269" r:id="rId17"/>
    <p:sldId id="274" r:id="rId18"/>
    <p:sldId id="270" r:id="rId19"/>
    <p:sldId id="261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57C0"/>
    <a:srgbClr val="CD63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2179" autoAdjust="0"/>
  </p:normalViewPr>
  <p:slideViewPr>
    <p:cSldViewPr snapToGrid="0">
      <p:cViewPr varScale="1">
        <p:scale>
          <a:sx n="58" d="100"/>
          <a:sy n="58" d="100"/>
        </p:scale>
        <p:origin x="964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B747ED-9EE2-48D0-8E3C-26C855E60EDD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2118ED-4BE9-4ABC-8106-7E15DF02AE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03470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2118ED-4BE9-4ABC-8106-7E15DF02AEE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2727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2118ED-4BE9-4ABC-8106-7E15DF02AEE0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5678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2118ED-4BE9-4ABC-8106-7E15DF02AEE0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81405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B5161-6A98-4925-B305-DCF097D7A236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6B9F4-8F90-4465-83DE-0A3F831EE3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25417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B5161-6A98-4925-B305-DCF097D7A236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6B9F4-8F90-4465-83DE-0A3F831EE3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10369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B5161-6A98-4925-B305-DCF097D7A236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6B9F4-8F90-4465-83DE-0A3F831EE3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1483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B5161-6A98-4925-B305-DCF097D7A236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6B9F4-8F90-4465-83DE-0A3F831EE3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03606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B5161-6A98-4925-B305-DCF097D7A236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6B9F4-8F90-4465-83DE-0A3F831EE3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8919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B5161-6A98-4925-B305-DCF097D7A236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6B9F4-8F90-4465-83DE-0A3F831EE3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65308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B5161-6A98-4925-B305-DCF097D7A236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6B9F4-8F90-4465-83DE-0A3F831EE3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242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B5161-6A98-4925-B305-DCF097D7A236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6B9F4-8F90-4465-83DE-0A3F831EE3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55218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B5161-6A98-4925-B305-DCF097D7A236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6B9F4-8F90-4465-83DE-0A3F831EE3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79442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B5161-6A98-4925-B305-DCF097D7A236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6B9F4-8F90-4465-83DE-0A3F831EE3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033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B5161-6A98-4925-B305-DCF097D7A236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6B9F4-8F90-4465-83DE-0A3F831EE3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583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B5161-6A98-4925-B305-DCF097D7A236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96B9F4-8F90-4465-83DE-0A3F831EE3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258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9" r:id="rId1"/>
    <p:sldLayoutId id="2147484020" r:id="rId2"/>
    <p:sldLayoutId id="2147484021" r:id="rId3"/>
    <p:sldLayoutId id="2147484022" r:id="rId4"/>
    <p:sldLayoutId id="2147484023" r:id="rId5"/>
    <p:sldLayoutId id="2147484024" r:id="rId6"/>
    <p:sldLayoutId id="2147484025" r:id="rId7"/>
    <p:sldLayoutId id="2147484026" r:id="rId8"/>
    <p:sldLayoutId id="2147484027" r:id="rId9"/>
    <p:sldLayoutId id="2147484028" r:id="rId10"/>
    <p:sldLayoutId id="214748402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fif"/><Relationship Id="rId2" Type="http://schemas.openxmlformats.org/officeDocument/2006/relationships/image" Target="../media/image16.tmp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mp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mp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0776"/>
            <a:ext cx="12192000" cy="7008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336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754" y="301200"/>
            <a:ext cx="6717856" cy="6080523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8015287" y="598139"/>
            <a:ext cx="3498704" cy="1021341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>
                <a:solidFill>
                  <a:schemeClr val="bg1"/>
                </a:solidFill>
              </a:rPr>
              <a:t>waterfalls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4" name="Flowchart: Punched Tape 3"/>
          <p:cNvSpPr/>
          <p:nvPr/>
        </p:nvSpPr>
        <p:spPr>
          <a:xfrm>
            <a:off x="8015287" y="2176577"/>
            <a:ext cx="3552825" cy="2162175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smtClean="0"/>
              <a:t>Fountain</a:t>
            </a:r>
            <a:endParaRPr lang="en-US" sz="4800" dirty="0"/>
          </a:p>
        </p:txBody>
      </p:sp>
      <p:sp>
        <p:nvSpPr>
          <p:cNvPr id="5" name="Explosion 1 4"/>
          <p:cNvSpPr/>
          <p:nvPr/>
        </p:nvSpPr>
        <p:spPr>
          <a:xfrm>
            <a:off x="8088239" y="4587378"/>
            <a:ext cx="3352800" cy="2447925"/>
          </a:xfrm>
          <a:prstGeom prst="irregularSeal1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000" dirty="0" smtClean="0"/>
              <a:t>জলপ্রপাত/</a:t>
            </a:r>
          </a:p>
          <a:p>
            <a:pPr algn="ctr"/>
            <a:r>
              <a:rPr lang="bn-IN" sz="4000" dirty="0" smtClean="0"/>
              <a:t>ঝরনা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543726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4858" y="841473"/>
            <a:ext cx="3758150" cy="224611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7489" y="876268"/>
            <a:ext cx="4015752" cy="235326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371" y="3876964"/>
            <a:ext cx="3679050" cy="235802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7489" y="3833888"/>
            <a:ext cx="4015752" cy="24010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863305" y="-47062"/>
            <a:ext cx="57944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solidFill>
                  <a:srgbClr val="FF0000"/>
                </a:solidFill>
              </a:rPr>
              <a:t>Tourist spot</a:t>
            </a:r>
            <a:endParaRPr lang="en-US" sz="540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876926" y="3087585"/>
            <a:ext cx="27046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Cox`s Bazar</a:t>
            </a:r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1732547" y="6171055"/>
            <a:ext cx="27046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Madhobkundu</a:t>
            </a:r>
            <a:endParaRPr lang="en-US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6953015" y="6310831"/>
            <a:ext cx="27046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Saint Martin`s </a:t>
            </a:r>
            <a:r>
              <a:rPr lang="en-US" sz="2400" dirty="0" err="1" smtClean="0"/>
              <a:t>islant</a:t>
            </a:r>
            <a:endParaRPr lang="en-US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7183715" y="3229534"/>
            <a:ext cx="27046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Sreemangal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765854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 Clippi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77"/>
          <a:stretch/>
        </p:blipFill>
        <p:spPr>
          <a:xfrm>
            <a:off x="4894156" y="1106014"/>
            <a:ext cx="7532870" cy="600446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219" y="1684535"/>
            <a:ext cx="4860964" cy="4847421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Rectangle 4"/>
          <p:cNvSpPr/>
          <p:nvPr/>
        </p:nvSpPr>
        <p:spPr>
          <a:xfrm>
            <a:off x="2602189" y="148779"/>
            <a:ext cx="6817231" cy="83099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4800" dirty="0" smtClean="0">
                <a:ln w="0">
                  <a:solidFill>
                    <a:schemeClr val="tx2">
                      <a:lumMod val="40000"/>
                      <a:lumOff val="6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Teacher’s </a:t>
            </a:r>
            <a:r>
              <a:rPr lang="en-US" sz="4800" dirty="0">
                <a:ln w="0">
                  <a:solidFill>
                    <a:schemeClr val="tx2">
                      <a:lumMod val="40000"/>
                      <a:lumOff val="6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reading</a:t>
            </a:r>
          </a:p>
        </p:txBody>
      </p:sp>
    </p:spTree>
    <p:extLst>
      <p:ext uri="{BB962C8B-B14F-4D97-AF65-F5344CB8AC3E}">
        <p14:creationId xmlns:p14="http://schemas.microsoft.com/office/powerpoint/2010/main" val="4126075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4833" y="1524635"/>
            <a:ext cx="7036028" cy="470385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334122" y="120761"/>
            <a:ext cx="7384264" cy="83099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4800" dirty="0">
                <a:ln w="0">
                  <a:solidFill>
                    <a:schemeClr val="tx2">
                      <a:lumMod val="40000"/>
                      <a:lumOff val="60000"/>
                    </a:schemeClr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Student’s reading</a:t>
            </a:r>
          </a:p>
        </p:txBody>
      </p:sp>
      <p:sp>
        <p:nvSpPr>
          <p:cNvPr id="4" name="Rectangle 3"/>
          <p:cNvSpPr/>
          <p:nvPr/>
        </p:nvSpPr>
        <p:spPr>
          <a:xfrm>
            <a:off x="490805" y="1524635"/>
            <a:ext cx="4059162" cy="470385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762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One  student</a:t>
            </a:r>
          </a:p>
          <a:p>
            <a:pPr algn="ctr"/>
            <a:r>
              <a:rPr lang="en-US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r</a:t>
            </a:r>
            <a:r>
              <a:rPr lang="en-US" sz="4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ead the text</a:t>
            </a:r>
          </a:p>
          <a:p>
            <a:pPr algn="ctr"/>
            <a:r>
              <a:rPr lang="en-US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a</a:t>
            </a:r>
            <a:r>
              <a:rPr lang="en-US" sz="4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nd others</a:t>
            </a:r>
          </a:p>
          <a:p>
            <a:pPr algn="ctr"/>
            <a:r>
              <a:rPr lang="en-US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l</a:t>
            </a:r>
            <a:r>
              <a:rPr lang="en-US" sz="4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isten.</a:t>
            </a:r>
            <a:endParaRPr lang="en-US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0720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396859" y="1597764"/>
            <a:ext cx="6205019" cy="830997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pPr algn="ctr"/>
            <a:r>
              <a:rPr lang="en-US" sz="4800" dirty="0">
                <a:solidFill>
                  <a:srgbClr val="FF0000"/>
                </a:solidFill>
              </a:rPr>
              <a:t>Rearrange the  words </a:t>
            </a:r>
            <a:r>
              <a:rPr lang="en-US" sz="4800" dirty="0">
                <a:solidFill>
                  <a:srgbClr val="7030A0"/>
                </a:solidFill>
              </a:rPr>
              <a:t>:</a:t>
            </a:r>
          </a:p>
        </p:txBody>
      </p:sp>
      <p:sp>
        <p:nvSpPr>
          <p:cNvPr id="3" name="Rectangle 2"/>
          <p:cNvSpPr/>
          <p:nvPr/>
        </p:nvSpPr>
        <p:spPr>
          <a:xfrm>
            <a:off x="4098019" y="2816975"/>
            <a:ext cx="289374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cs typeface="NikoshBAN" panose="02000000000000000000" pitchFamily="2" charset="0"/>
              </a:rPr>
              <a:t>1.acbeh       </a:t>
            </a:r>
          </a:p>
        </p:txBody>
      </p:sp>
      <p:sp>
        <p:nvSpPr>
          <p:cNvPr id="4" name="Rectangle 3"/>
          <p:cNvSpPr/>
          <p:nvPr/>
        </p:nvSpPr>
        <p:spPr>
          <a:xfrm>
            <a:off x="4098019" y="3536154"/>
            <a:ext cx="238799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/>
              <a:t>2.leph       </a:t>
            </a:r>
          </a:p>
        </p:txBody>
      </p:sp>
      <p:sp>
        <p:nvSpPr>
          <p:cNvPr id="5" name="Rectangle 4"/>
          <p:cNvSpPr/>
          <p:nvPr/>
        </p:nvSpPr>
        <p:spPr>
          <a:xfrm>
            <a:off x="4098019" y="4186983"/>
            <a:ext cx="226215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/>
              <a:t>3.ritsotu </a:t>
            </a:r>
          </a:p>
        </p:txBody>
      </p:sp>
      <p:sp>
        <p:nvSpPr>
          <p:cNvPr id="6" name="Rectangle 5"/>
          <p:cNvSpPr/>
          <p:nvPr/>
        </p:nvSpPr>
        <p:spPr>
          <a:xfrm>
            <a:off x="4018579" y="4787550"/>
            <a:ext cx="296158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/>
              <a:t>4.terawllafs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109260" y="213630"/>
            <a:ext cx="4871258" cy="92333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400" dirty="0" smtClean="0"/>
              <a:t>GROUP  WORK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3323649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94063" y="794031"/>
            <a:ext cx="1149793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6600" dirty="0">
              <a:solidFill>
                <a:srgbClr val="7030A0"/>
              </a:solidFill>
            </a:endParaRPr>
          </a:p>
          <a:p>
            <a:pPr algn="ctr"/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485441" y="453984"/>
            <a:ext cx="8427904" cy="1200329"/>
          </a:xfrm>
          <a:prstGeom prst="rect">
            <a:avLst/>
          </a:prstGeom>
          <a:solidFill>
            <a:srgbClr val="00B050"/>
          </a:solidFill>
        </p:spPr>
        <p:txBody>
          <a:bodyPr wrap="square">
            <a:spAutoFit/>
          </a:bodyPr>
          <a:lstStyle/>
          <a:p>
            <a:pPr algn="ctr"/>
            <a:r>
              <a:rPr lang="en-US" sz="5400" dirty="0">
                <a:solidFill>
                  <a:schemeClr val="bg2"/>
                </a:solidFill>
              </a:rPr>
              <a:t>Rearrange the  </a:t>
            </a:r>
            <a:r>
              <a:rPr lang="en-US" sz="5400" dirty="0" smtClean="0">
                <a:solidFill>
                  <a:schemeClr val="bg2"/>
                </a:solidFill>
              </a:rPr>
              <a:t>word</a:t>
            </a:r>
            <a:endParaRPr lang="en-US" sz="5400" dirty="0">
              <a:solidFill>
                <a:schemeClr val="bg2"/>
              </a:solidFill>
            </a:endParaRPr>
          </a:p>
          <a:p>
            <a:pPr algn="ctr"/>
            <a:r>
              <a:rPr lang="en-US" dirty="0"/>
              <a:t>                 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107455" y="2980064"/>
            <a:ext cx="2633031" cy="506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71041" y="3182039"/>
            <a:ext cx="2633031" cy="506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723441" y="3334439"/>
            <a:ext cx="2633031" cy="506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875841" y="3486839"/>
            <a:ext cx="2633031" cy="506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028241" y="3639239"/>
            <a:ext cx="2633031" cy="506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1180641" y="3791639"/>
            <a:ext cx="2633031" cy="506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1333041" y="3944039"/>
            <a:ext cx="2633031" cy="506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1485441" y="4096439"/>
            <a:ext cx="2633031" cy="506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2497156" y="2117724"/>
            <a:ext cx="65770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cs typeface="NikoshBAN" panose="02000000000000000000" pitchFamily="2" charset="0"/>
              </a:rPr>
              <a:t>1.acbeh        -----     beach</a:t>
            </a:r>
            <a:endParaRPr lang="en-US" sz="4000" dirty="0">
              <a:cs typeface="NikoshBAN" panose="02000000000000000000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475121" y="2977552"/>
            <a:ext cx="557453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/>
              <a:t>2.leph         -----   help</a:t>
            </a:r>
            <a:endParaRPr lang="en-US" sz="4400" dirty="0"/>
          </a:p>
        </p:txBody>
      </p:sp>
      <p:sp>
        <p:nvSpPr>
          <p:cNvPr id="21" name="TextBox 20"/>
          <p:cNvSpPr txBox="1"/>
          <p:nvPr/>
        </p:nvSpPr>
        <p:spPr>
          <a:xfrm>
            <a:off x="2497155" y="3925486"/>
            <a:ext cx="66101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/>
              <a:t>3.ritsotu      ----   tourist</a:t>
            </a:r>
            <a:endParaRPr lang="en-US" sz="4400" dirty="0"/>
          </a:p>
        </p:txBody>
      </p:sp>
      <p:sp>
        <p:nvSpPr>
          <p:cNvPr id="22" name="TextBox 21"/>
          <p:cNvSpPr txBox="1"/>
          <p:nvPr/>
        </p:nvSpPr>
        <p:spPr>
          <a:xfrm>
            <a:off x="2475121" y="4941090"/>
            <a:ext cx="86262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/>
              <a:t>4.terawllafs -----  waterfalls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676785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extBox 3"/>
          <p:cNvSpPr txBox="1"/>
          <p:nvPr/>
        </p:nvSpPr>
        <p:spPr>
          <a:xfrm>
            <a:off x="2478574" y="1497650"/>
            <a:ext cx="6259556" cy="830997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800" dirty="0" smtClean="0"/>
              <a:t>Fill  in  the  gaps  :</a:t>
            </a:r>
            <a:endParaRPr lang="en-US" sz="4800" dirty="0"/>
          </a:p>
        </p:txBody>
      </p:sp>
      <p:sp>
        <p:nvSpPr>
          <p:cNvPr id="50" name="TextBox 4"/>
          <p:cNvSpPr txBox="1"/>
          <p:nvPr/>
        </p:nvSpPr>
        <p:spPr>
          <a:xfrm>
            <a:off x="184530" y="3724599"/>
            <a:ext cx="1139695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 smtClean="0"/>
              <a:t>1.Bangladesh is a_____             country.</a:t>
            </a:r>
          </a:p>
          <a:p>
            <a:r>
              <a:rPr lang="en-US" sz="3600" dirty="0" smtClean="0"/>
              <a:t>2.There </a:t>
            </a:r>
            <a:r>
              <a:rPr lang="en-US" sz="3600" u="sng" dirty="0" smtClean="0"/>
              <a:t>          </a:t>
            </a:r>
            <a:r>
              <a:rPr lang="en-US" sz="3600" dirty="0" smtClean="0"/>
              <a:t>many places to see in our country:</a:t>
            </a:r>
          </a:p>
          <a:p>
            <a:r>
              <a:rPr lang="en-US" sz="3600" dirty="0"/>
              <a:t>3</a:t>
            </a:r>
            <a:r>
              <a:rPr lang="en-US" sz="3600" dirty="0" smtClean="0"/>
              <a:t>.Saint  Martins  Island is a  ______  place .</a:t>
            </a:r>
          </a:p>
          <a:p>
            <a:r>
              <a:rPr lang="en-US" sz="3600" dirty="0"/>
              <a:t>4</a:t>
            </a:r>
            <a:r>
              <a:rPr lang="en-US" sz="3600" dirty="0" smtClean="0"/>
              <a:t>. </a:t>
            </a:r>
            <a:r>
              <a:rPr lang="en-US" sz="3600" dirty="0"/>
              <a:t>T</a:t>
            </a:r>
            <a:r>
              <a:rPr lang="en-US" sz="3600" dirty="0" smtClean="0"/>
              <a:t>he most  _______  tourist  spot is </a:t>
            </a:r>
            <a:r>
              <a:rPr lang="en-US" sz="3600" dirty="0" err="1"/>
              <a:t>Coxs</a:t>
            </a:r>
            <a:r>
              <a:rPr lang="en-US" sz="3600" dirty="0"/>
              <a:t>  Bazar </a:t>
            </a:r>
            <a:r>
              <a:rPr lang="en-US" sz="3600" dirty="0" smtClean="0"/>
              <a:t>.</a:t>
            </a:r>
          </a:p>
          <a:p>
            <a:r>
              <a:rPr lang="en-US" sz="3600" dirty="0" smtClean="0"/>
              <a:t>5.Everyday  </a:t>
            </a:r>
            <a:r>
              <a:rPr lang="en-US" sz="3600" dirty="0" err="1" smtClean="0"/>
              <a:t>hundreads</a:t>
            </a:r>
            <a:r>
              <a:rPr lang="en-US" sz="3600" dirty="0" smtClean="0"/>
              <a:t> of people </a:t>
            </a:r>
            <a:r>
              <a:rPr lang="en-US" sz="3600" u="sng" dirty="0" smtClean="0"/>
              <a:t>         </a:t>
            </a:r>
            <a:r>
              <a:rPr lang="en-US" sz="3600" dirty="0" smtClean="0"/>
              <a:t>this place.`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1006392" y="2776757"/>
            <a:ext cx="971669" cy="646331"/>
          </a:xfrm>
          <a:prstGeom prst="rect">
            <a:avLst/>
          </a:prstGeom>
          <a:noFill/>
          <a:ln w="38100">
            <a:solidFill>
              <a:srgbClr val="D957C0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</a:rPr>
              <a:t>visit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23630" y="2791973"/>
            <a:ext cx="857358" cy="646331"/>
          </a:xfrm>
          <a:prstGeom prst="rect">
            <a:avLst/>
          </a:prstGeom>
          <a:noFill/>
          <a:ln w="38100">
            <a:solidFill>
              <a:srgbClr val="D957C0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</a:rPr>
              <a:t>are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61079" y="2791973"/>
            <a:ext cx="1722776" cy="646331"/>
          </a:xfrm>
          <a:prstGeom prst="rect">
            <a:avLst/>
          </a:prstGeom>
          <a:noFill/>
          <a:ln w="38100">
            <a:solidFill>
              <a:srgbClr val="D957C0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</a:rPr>
              <a:t>popular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575356" y="2780956"/>
            <a:ext cx="1929666" cy="646331"/>
          </a:xfrm>
          <a:prstGeom prst="rect">
            <a:avLst/>
          </a:prstGeom>
          <a:noFill/>
          <a:ln w="38100">
            <a:solidFill>
              <a:srgbClr val="D957C0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</a:rPr>
              <a:t>beautiful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185113" y="2776758"/>
            <a:ext cx="1501248" cy="646331"/>
          </a:xfrm>
          <a:prstGeom prst="rect">
            <a:avLst/>
          </a:prstGeom>
          <a:noFill/>
          <a:ln w="38100">
            <a:solidFill>
              <a:srgbClr val="D957C0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</a:rPr>
              <a:t>special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1" name="Flowchart: Terminator 10">
            <a:extLst>
              <a:ext uri="{FF2B5EF4-FFF2-40B4-BE49-F238E27FC236}">
                <a16:creationId xmlns="" xmlns:a16="http://schemas.microsoft.com/office/drawing/2014/main" id="{7730FDCC-8583-4182-A570-1F6E393E7858}"/>
              </a:ext>
            </a:extLst>
          </p:cNvPr>
          <p:cNvSpPr/>
          <p:nvPr/>
        </p:nvSpPr>
        <p:spPr>
          <a:xfrm>
            <a:off x="1168606" y="84507"/>
            <a:ext cx="9230497" cy="1248033"/>
          </a:xfrm>
          <a:prstGeom prst="flowChartTerminator">
            <a:avLst/>
          </a:prstGeom>
          <a:solidFill>
            <a:srgbClr val="D957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 smtClean="0"/>
              <a:t>Individual Work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0181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3.7037E-6 L -0.24245 0.116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122" y="58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3.33333E-6 L -0.05156 0.2043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8" y="10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755 0.03218 L -0.3125 0.28218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747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844 0.12199 L -0.11719 0.36018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38" y="118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974 -0.05116 L 0.45533 0.43959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247" y="245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60391" y="2117559"/>
            <a:ext cx="11631609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1. What are the main tourist spots in Bangladesh ?</a:t>
            </a:r>
          </a:p>
          <a:p>
            <a:r>
              <a:rPr lang="en-US" sz="4000" dirty="0" err="1" smtClean="0"/>
              <a:t>Ans</a:t>
            </a:r>
            <a:r>
              <a:rPr lang="en-US" sz="4000" dirty="0" smtClean="0"/>
              <a:t> :Cox`s Bazar is the main tourist spots in Bangladesh.</a:t>
            </a:r>
          </a:p>
          <a:p>
            <a:r>
              <a:rPr lang="en-US" sz="4000" dirty="0" smtClean="0"/>
              <a:t>2. What is a special place ?</a:t>
            </a:r>
          </a:p>
          <a:p>
            <a:r>
              <a:rPr lang="en-US" sz="4000" dirty="0" err="1" smtClean="0"/>
              <a:t>Ans</a:t>
            </a:r>
            <a:r>
              <a:rPr lang="en-US" sz="4000" dirty="0" smtClean="0"/>
              <a:t>: Saint Martin`s is a special place.</a:t>
            </a:r>
          </a:p>
          <a:p>
            <a:r>
              <a:rPr lang="en-US" sz="4000" dirty="0" smtClean="0"/>
              <a:t>3. Where is the tea garden ?</a:t>
            </a:r>
          </a:p>
          <a:p>
            <a:r>
              <a:rPr lang="en-US" sz="4000" dirty="0" err="1" smtClean="0"/>
              <a:t>Ans</a:t>
            </a:r>
            <a:r>
              <a:rPr lang="en-US" sz="4000" dirty="0" smtClean="0"/>
              <a:t>: </a:t>
            </a:r>
            <a:r>
              <a:rPr lang="en-US" sz="4000" dirty="0" err="1" smtClean="0"/>
              <a:t>Sreemangal</a:t>
            </a:r>
            <a:endParaRPr lang="en-US" sz="4000" dirty="0" smtClean="0"/>
          </a:p>
        </p:txBody>
      </p:sp>
      <p:sp>
        <p:nvSpPr>
          <p:cNvPr id="2" name="TextBox 1"/>
          <p:cNvSpPr txBox="1"/>
          <p:nvPr/>
        </p:nvSpPr>
        <p:spPr>
          <a:xfrm>
            <a:off x="560391" y="1361509"/>
            <a:ext cx="111785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</a:rPr>
              <a:t>Ans</a:t>
            </a:r>
            <a:r>
              <a:rPr lang="en-US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</a:rPr>
              <a:t> the following question</a:t>
            </a:r>
            <a:r>
              <a:rPr lang="en-US" sz="5400" dirty="0" smtClean="0">
                <a:solidFill>
                  <a:srgbClr val="7030A0"/>
                </a:solidFill>
              </a:rPr>
              <a:t>:</a:t>
            </a:r>
            <a:endParaRPr lang="en-US" sz="5400" dirty="0">
              <a:solidFill>
                <a:srgbClr val="7030A0"/>
              </a:solidFill>
            </a:endParaRPr>
          </a:p>
        </p:txBody>
      </p:sp>
      <p:sp>
        <p:nvSpPr>
          <p:cNvPr id="4" name="Flowchart: Terminator 3">
            <a:extLst>
              <a:ext uri="{FF2B5EF4-FFF2-40B4-BE49-F238E27FC236}">
                <a16:creationId xmlns="" xmlns:a16="http://schemas.microsoft.com/office/drawing/2014/main" id="{7730FDCC-8583-4182-A570-1F6E393E7858}"/>
              </a:ext>
            </a:extLst>
          </p:cNvPr>
          <p:cNvSpPr/>
          <p:nvPr/>
        </p:nvSpPr>
        <p:spPr>
          <a:xfrm>
            <a:off x="1102133" y="0"/>
            <a:ext cx="9230497" cy="1248033"/>
          </a:xfrm>
          <a:prstGeom prst="flowChartTerminator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/>
              <a:t>Evaluation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4292107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loud 2"/>
          <p:cNvSpPr/>
          <p:nvPr/>
        </p:nvSpPr>
        <p:spPr>
          <a:xfrm>
            <a:off x="2502569" y="151221"/>
            <a:ext cx="6063916" cy="3041584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smtClean="0">
                <a:solidFill>
                  <a:schemeClr val="accent2">
                    <a:lumMod val="50000"/>
                  </a:schemeClr>
                </a:solidFill>
              </a:rPr>
              <a:t>Home task</a:t>
            </a:r>
            <a:endParaRPr lang="en-US" sz="48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16017" y="3763478"/>
            <a:ext cx="10385659" cy="1780674"/>
          </a:xfrm>
          <a:prstGeom prst="rect">
            <a:avLst/>
          </a:prstGeom>
          <a:solidFill>
            <a:srgbClr val="CD63B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Write a short composition about “Tourist spots in Bangladesh” with five sentence 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10648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481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>
            <a:extLst>
              <a:ext uri="{FF2B5EF4-FFF2-40B4-BE49-F238E27FC236}">
                <a16:creationId xmlns:a16="http://schemas.microsoft.com/office/drawing/2014/main" xmlns="" id="{E5D759EE-9E07-450E-8034-97E11003DF2C}"/>
              </a:ext>
            </a:extLst>
          </p:cNvPr>
          <p:cNvSpPr/>
          <p:nvPr/>
        </p:nvSpPr>
        <p:spPr>
          <a:xfrm>
            <a:off x="-266320" y="0"/>
            <a:ext cx="12516464" cy="6942638"/>
          </a:xfrm>
          <a:prstGeom prst="frame">
            <a:avLst>
              <a:gd name="adj1" fmla="val 6776"/>
            </a:avLst>
          </a:prstGeom>
          <a:blipFill>
            <a:blip r:embed="rId2"/>
            <a:tile tx="0" ty="0" sx="100000" sy="100000" flip="none" algn="tl"/>
          </a:blipFill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Thought Bubble: Cloud 2">
            <a:extLst>
              <a:ext uri="{FF2B5EF4-FFF2-40B4-BE49-F238E27FC236}">
                <a16:creationId xmlns:a16="http://schemas.microsoft.com/office/drawing/2014/main" xmlns="" id="{85CA5374-1FCB-4A9F-9793-F75530C19112}"/>
              </a:ext>
            </a:extLst>
          </p:cNvPr>
          <p:cNvSpPr/>
          <p:nvPr/>
        </p:nvSpPr>
        <p:spPr>
          <a:xfrm>
            <a:off x="1032240" y="610480"/>
            <a:ext cx="5225142" cy="1901373"/>
          </a:xfrm>
          <a:prstGeom prst="cloudCallout">
            <a:avLst/>
          </a:prstGeom>
          <a:solidFill>
            <a:srgbClr val="0070C0"/>
          </a:solidFill>
          <a:ln w="571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latin typeface="Times New Roman" panose="02020603050405020304" pitchFamily="18" charset="0"/>
              </a:rPr>
              <a:t>Teacher’s i</a:t>
            </a:r>
            <a:r>
              <a:rPr lang="en-US" sz="4800" dirty="0" smtClean="0">
                <a:latin typeface="Times New Roman" panose="02020603050405020304" pitchFamily="18" charset="0"/>
              </a:rPr>
              <a:t>dentity</a:t>
            </a:r>
            <a:endParaRPr lang="en-US" sz="4800" dirty="0">
              <a:latin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FD73DCDF-BF06-418A-8F38-28E522FFC4F2}"/>
              </a:ext>
            </a:extLst>
          </p:cNvPr>
          <p:cNvSpPr/>
          <p:nvPr/>
        </p:nvSpPr>
        <p:spPr>
          <a:xfrm>
            <a:off x="373625" y="2906023"/>
            <a:ext cx="6129564" cy="3510117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00B050"/>
                </a:solidFill>
                <a:latin typeface="Times New Roman" panose="02020603050405020304" pitchFamily="18" charset="0"/>
              </a:rPr>
              <a:t>Farhana</a:t>
            </a:r>
            <a:r>
              <a:rPr lang="en-US" sz="4000" b="1" dirty="0" smtClean="0">
                <a:solidFill>
                  <a:srgbClr val="00B050"/>
                </a:solidFill>
                <a:latin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B050"/>
                </a:solidFill>
                <a:latin typeface="Times New Roman" panose="02020603050405020304" pitchFamily="18" charset="0"/>
              </a:rPr>
              <a:t>bintee</a:t>
            </a:r>
            <a:r>
              <a:rPr lang="en-US" sz="4000" b="1" dirty="0" smtClean="0">
                <a:solidFill>
                  <a:srgbClr val="00B050"/>
                </a:solidFill>
                <a:latin typeface="Times New Roman" panose="02020603050405020304" pitchFamily="18" charset="0"/>
              </a:rPr>
              <a:t> Reza</a:t>
            </a:r>
            <a:endParaRPr lang="en-US" sz="4000" b="1" dirty="0">
              <a:solidFill>
                <a:srgbClr val="00B050"/>
              </a:solidFill>
              <a:latin typeface="Times New Roman" panose="02020603050405020304" pitchFamily="18" charset="0"/>
            </a:endParaRPr>
          </a:p>
          <a:p>
            <a:pPr algn="ctr"/>
            <a:r>
              <a:rPr lang="en-US" sz="40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Assistant </a:t>
            </a:r>
            <a:r>
              <a:rPr lang="en-US" sz="4000" b="1" dirty="0" smtClean="0">
                <a:solidFill>
                  <a:srgbClr val="00B050"/>
                </a:solidFill>
                <a:latin typeface="Times New Roman" panose="02020603050405020304" pitchFamily="18" charset="0"/>
              </a:rPr>
              <a:t>teacher</a:t>
            </a:r>
          </a:p>
          <a:p>
            <a:pPr algn="ctr"/>
            <a:r>
              <a:rPr lang="en-US" sz="4000" b="1" dirty="0" err="1" smtClean="0">
                <a:solidFill>
                  <a:srgbClr val="00B050"/>
                </a:solidFill>
                <a:latin typeface="Times New Roman" panose="02020603050405020304" pitchFamily="18" charset="0"/>
              </a:rPr>
              <a:t>Chakpara</a:t>
            </a:r>
            <a:r>
              <a:rPr lang="en-US" sz="4000" b="1" dirty="0" smtClean="0">
                <a:solidFill>
                  <a:srgbClr val="00B050"/>
                </a:solidFill>
                <a:latin typeface="Times New Roman" panose="02020603050405020304" pitchFamily="18" charset="0"/>
              </a:rPr>
              <a:t> No-2 Govt</a:t>
            </a:r>
            <a:r>
              <a:rPr lang="en-US" sz="40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. Primary </a:t>
            </a:r>
            <a:r>
              <a:rPr lang="en-US" sz="4000" b="1" dirty="0" smtClean="0">
                <a:solidFill>
                  <a:srgbClr val="00B050"/>
                </a:solidFill>
                <a:latin typeface="Times New Roman" panose="02020603050405020304" pitchFamily="18" charset="0"/>
              </a:rPr>
              <a:t>School</a:t>
            </a:r>
          </a:p>
          <a:p>
            <a:pPr algn="ctr"/>
            <a:r>
              <a:rPr lang="en-US" sz="4000" b="1" dirty="0" err="1" smtClean="0">
                <a:solidFill>
                  <a:srgbClr val="00B050"/>
                </a:solidFill>
                <a:latin typeface="Times New Roman" panose="02020603050405020304" pitchFamily="18" charset="0"/>
              </a:rPr>
              <a:t>Sreepur,Gazipur</a:t>
            </a:r>
            <a:endParaRPr lang="en-US" sz="4000" b="1" dirty="0" smtClean="0">
              <a:solidFill>
                <a:srgbClr val="00B050"/>
              </a:solidFill>
              <a:latin typeface="Times New Roman" panose="02020603050405020304" pitchFamily="18" charset="0"/>
            </a:endParaRPr>
          </a:p>
          <a:p>
            <a:pPr algn="ctr"/>
            <a:endParaRPr lang="en-US" sz="4000" b="1" dirty="0">
              <a:solidFill>
                <a:srgbClr val="00B05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4415" y="773905"/>
            <a:ext cx="5249220" cy="5815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77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="" xmlns:a16="http://schemas.microsoft.com/office/drawing/2014/main" id="{47A1A2E6-6F29-4E1F-8BFF-9AA733D1EE50}"/>
              </a:ext>
            </a:extLst>
          </p:cNvPr>
          <p:cNvSpPr/>
          <p:nvPr/>
        </p:nvSpPr>
        <p:spPr>
          <a:xfrm>
            <a:off x="1744460" y="277208"/>
            <a:ext cx="8625165" cy="852616"/>
          </a:xfrm>
          <a:prstGeom prst="roundRect">
            <a:avLst/>
          </a:prstGeom>
          <a:solidFill>
            <a:srgbClr val="D957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/>
              <a:t>Introduction of the lesson</a:t>
            </a:r>
            <a:endParaRPr lang="en-US" sz="2400" dirty="0"/>
          </a:p>
        </p:txBody>
      </p:sp>
      <p:sp>
        <p:nvSpPr>
          <p:cNvPr id="3" name="Rectangle: Rounded Corners 2">
            <a:extLst>
              <a:ext uri="{FF2B5EF4-FFF2-40B4-BE49-F238E27FC236}">
                <a16:creationId xmlns="" xmlns:a16="http://schemas.microsoft.com/office/drawing/2014/main" id="{BB3B2827-2F6B-4B0B-9E27-D57B0D59173F}"/>
              </a:ext>
            </a:extLst>
          </p:cNvPr>
          <p:cNvSpPr/>
          <p:nvPr/>
        </p:nvSpPr>
        <p:spPr>
          <a:xfrm>
            <a:off x="4100361" y="1366786"/>
            <a:ext cx="7976135" cy="4819485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/>
              <a:t>Class : Five</a:t>
            </a:r>
          </a:p>
          <a:p>
            <a:r>
              <a:rPr lang="en-US" sz="4000" dirty="0"/>
              <a:t>Unit : </a:t>
            </a:r>
            <a:r>
              <a:rPr lang="en-US" sz="4000" dirty="0" smtClean="0"/>
              <a:t>12</a:t>
            </a:r>
            <a:endParaRPr lang="en-US" sz="4000" dirty="0"/>
          </a:p>
          <a:p>
            <a:r>
              <a:rPr lang="en-US" sz="4000" dirty="0"/>
              <a:t>Lesson : </a:t>
            </a:r>
            <a:r>
              <a:rPr lang="en-US" sz="4000" dirty="0" smtClean="0"/>
              <a:t>1(listen and read)</a:t>
            </a:r>
          </a:p>
          <a:p>
            <a:r>
              <a:rPr lang="en-US" sz="4000" dirty="0" smtClean="0"/>
              <a:t>Lesson </a:t>
            </a:r>
            <a:r>
              <a:rPr lang="en-US" sz="4000" dirty="0"/>
              <a:t>Title : </a:t>
            </a:r>
            <a:r>
              <a:rPr lang="en-US" sz="4000" dirty="0" smtClean="0"/>
              <a:t>How far is saint Martins ?</a:t>
            </a:r>
          </a:p>
          <a:p>
            <a:r>
              <a:rPr lang="en-US" sz="4000" dirty="0" smtClean="0"/>
              <a:t>Today`s </a:t>
            </a:r>
            <a:r>
              <a:rPr lang="en-US" sz="4000" dirty="0"/>
              <a:t>Lesson : </a:t>
            </a:r>
            <a:r>
              <a:rPr lang="en-US" sz="4000" dirty="0" smtClean="0"/>
              <a:t>A(listen and read)</a:t>
            </a:r>
            <a:endParaRPr lang="en-US" sz="4000" dirty="0"/>
          </a:p>
          <a:p>
            <a:endParaRPr lang="en-US" dirty="0"/>
          </a:p>
        </p:txBody>
      </p:sp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629" y="1366786"/>
            <a:ext cx="3840479" cy="4789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2144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rrow: Pentagon 1">
            <a:extLst>
              <a:ext uri="{FF2B5EF4-FFF2-40B4-BE49-F238E27FC236}">
                <a16:creationId xmlns="" xmlns:a16="http://schemas.microsoft.com/office/drawing/2014/main" id="{AD267AAE-113B-4DBA-ACC7-3DBA167B1FF2}"/>
              </a:ext>
            </a:extLst>
          </p:cNvPr>
          <p:cNvSpPr/>
          <p:nvPr/>
        </p:nvSpPr>
        <p:spPr>
          <a:xfrm>
            <a:off x="3547134" y="616199"/>
            <a:ext cx="5301049" cy="1062681"/>
          </a:xfrm>
          <a:prstGeom prst="homePlat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400" dirty="0"/>
              <a:t>Learning Outcomes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243055D5-2350-4CEC-9C6A-8A83D9BCECAE}"/>
              </a:ext>
            </a:extLst>
          </p:cNvPr>
          <p:cNvSpPr txBox="1"/>
          <p:nvPr/>
        </p:nvSpPr>
        <p:spPr>
          <a:xfrm>
            <a:off x="1674266" y="1976486"/>
            <a:ext cx="9706158" cy="446276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dirty="0"/>
              <a:t>By the end of the lesson students will be able to-</a:t>
            </a:r>
          </a:p>
          <a:p>
            <a:r>
              <a:rPr lang="en-US" sz="2400" dirty="0"/>
              <a:t>Listening :</a:t>
            </a:r>
          </a:p>
          <a:p>
            <a:r>
              <a:rPr lang="en-US" sz="2400" dirty="0"/>
              <a:t>1.3.1 recognize which words in sentence are stressed.</a:t>
            </a:r>
          </a:p>
          <a:p>
            <a:r>
              <a:rPr lang="en-US" sz="2400" dirty="0"/>
              <a:t>3.1.1 understand questions asked by the teacher.</a:t>
            </a:r>
          </a:p>
          <a:p>
            <a:r>
              <a:rPr lang="en-US" sz="2400" dirty="0"/>
              <a:t>Speaking :</a:t>
            </a:r>
            <a:endParaRPr lang="en-US" sz="2400" b="1" dirty="0"/>
          </a:p>
          <a:p>
            <a:r>
              <a:rPr lang="en-US" sz="2400" dirty="0"/>
              <a:t>1.1.2 </a:t>
            </a:r>
            <a:r>
              <a:rPr lang="en-US" sz="2400" dirty="0" smtClean="0"/>
              <a:t>say the words, phrases and </a:t>
            </a:r>
            <a:r>
              <a:rPr lang="en-US" sz="2400" dirty="0"/>
              <a:t>sentences with proper intonation.</a:t>
            </a:r>
          </a:p>
          <a:p>
            <a:r>
              <a:rPr lang="en-US" sz="2800" dirty="0"/>
              <a:t>Reading :</a:t>
            </a:r>
          </a:p>
          <a:p>
            <a:r>
              <a:rPr lang="en-US" sz="2800" dirty="0"/>
              <a:t>1.5.1 </a:t>
            </a:r>
            <a:r>
              <a:rPr lang="en-US" sz="2400" dirty="0"/>
              <a:t>read </a:t>
            </a:r>
            <a:r>
              <a:rPr lang="en-US" sz="2400" dirty="0" smtClean="0"/>
              <a:t>words </a:t>
            </a:r>
            <a:r>
              <a:rPr lang="en-US" sz="2400" dirty="0"/>
              <a:t>and </a:t>
            </a:r>
            <a:r>
              <a:rPr lang="en-US" sz="2400" dirty="0" smtClean="0"/>
              <a:t>sentences</a:t>
            </a:r>
          </a:p>
          <a:p>
            <a:r>
              <a:rPr lang="en-US" sz="2800" dirty="0" err="1" smtClean="0"/>
              <a:t>writting</a:t>
            </a:r>
            <a:endParaRPr lang="en-US" sz="2800" dirty="0"/>
          </a:p>
          <a:p>
            <a:r>
              <a:rPr lang="en-US" sz="2400" dirty="0" smtClean="0"/>
              <a:t>3.1.1 </a:t>
            </a:r>
            <a:r>
              <a:rPr lang="en-US" sz="2400" dirty="0"/>
              <a:t>write </a:t>
            </a:r>
            <a:r>
              <a:rPr lang="en-US" sz="2400" dirty="0" err="1"/>
              <a:t>words,phrases</a:t>
            </a:r>
            <a:r>
              <a:rPr lang="en-US" sz="2400" dirty="0"/>
              <a:t> and sentences using non-cursive capital letters</a:t>
            </a:r>
            <a:r>
              <a:rPr lang="en-US" sz="2800" dirty="0"/>
              <a:t>.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660545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3">
            <a:extLst>
              <a:ext uri="{FF2B5EF4-FFF2-40B4-BE49-F238E27FC236}">
                <a16:creationId xmlns="" xmlns:a16="http://schemas.microsoft.com/office/drawing/2014/main" id="{797BB7C0-9E7F-4507-9DBF-B38943885CF2}"/>
              </a:ext>
            </a:extLst>
          </p:cNvPr>
          <p:cNvSpPr/>
          <p:nvPr/>
        </p:nvSpPr>
        <p:spPr>
          <a:xfrm>
            <a:off x="1024567" y="325387"/>
            <a:ext cx="8808581" cy="1816443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dirty="0"/>
              <a:t>Let`s see a video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03104" y="3338476"/>
            <a:ext cx="11688896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Wingdings" panose="05000000000000000000" pitchFamily="2" charset="2"/>
              <a:buChar char="q"/>
            </a:pPr>
            <a:r>
              <a:rPr lang="en-US" sz="4400" dirty="0" smtClean="0"/>
              <a:t>What have you seen in this video ?</a:t>
            </a:r>
          </a:p>
          <a:p>
            <a:pPr marL="742950" indent="-742950">
              <a:buFont typeface="Wingdings" panose="05000000000000000000" pitchFamily="2" charset="2"/>
              <a:buChar char="q"/>
            </a:pPr>
            <a:r>
              <a:rPr lang="en-US" sz="4400" dirty="0" smtClean="0"/>
              <a:t>Have you ever heard the name of Saint Martin?</a:t>
            </a:r>
          </a:p>
          <a:p>
            <a:pPr marL="742950" indent="-742950">
              <a:buFont typeface="Wingdings" panose="05000000000000000000" pitchFamily="2" charset="2"/>
              <a:buChar char="q"/>
            </a:pPr>
            <a:r>
              <a:rPr lang="en-US" sz="4400" dirty="0" smtClean="0"/>
              <a:t>Can you tell where is it located? </a:t>
            </a:r>
            <a:endParaRPr lang="en-US" sz="4400" dirty="0"/>
          </a:p>
          <a:p>
            <a:pPr marL="742950" indent="-742950">
              <a:buFont typeface="Wingdings" panose="05000000000000000000" pitchFamily="2" charset="2"/>
              <a:buChar char="q"/>
            </a:pPr>
            <a:r>
              <a:rPr lang="en-US" sz="4400" dirty="0" smtClean="0"/>
              <a:t>Is it near to us ?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42711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22"/>
          <a:stretch/>
        </p:blipFill>
        <p:spPr>
          <a:xfrm>
            <a:off x="6742323" y="404125"/>
            <a:ext cx="4412714" cy="5684434"/>
          </a:xfrm>
          <a:prstGeom prst="rect">
            <a:avLst/>
          </a:prstGeom>
        </p:spPr>
      </p:pic>
      <p:pic>
        <p:nvPicPr>
          <p:cNvPr id="5" name="Picture 4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302" y="1438155"/>
            <a:ext cx="4664265" cy="3607717"/>
          </a:xfrm>
          <a:prstGeom prst="rect">
            <a:avLst/>
          </a:prstGeom>
          <a:solidFill>
            <a:srgbClr val="FFC000"/>
          </a:solidFill>
        </p:spPr>
      </p:pic>
      <p:sp>
        <p:nvSpPr>
          <p:cNvPr id="6" name="TextBox 3"/>
          <p:cNvSpPr txBox="1"/>
          <p:nvPr/>
        </p:nvSpPr>
        <p:spPr>
          <a:xfrm>
            <a:off x="1223866" y="276003"/>
            <a:ext cx="3861262" cy="769441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dirty="0" smtClean="0"/>
              <a:t>Todays  Lesson</a:t>
            </a:r>
            <a:endParaRPr lang="en-US" sz="4400" dirty="0"/>
          </a:p>
        </p:txBody>
      </p:sp>
      <p:sp>
        <p:nvSpPr>
          <p:cNvPr id="7" name="TextBox 5"/>
          <p:cNvSpPr txBox="1"/>
          <p:nvPr/>
        </p:nvSpPr>
        <p:spPr>
          <a:xfrm>
            <a:off x="215354" y="5295363"/>
            <a:ext cx="5878286" cy="70788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i="1" dirty="0" smtClean="0"/>
              <a:t>How far </a:t>
            </a:r>
            <a:r>
              <a:rPr lang="en-US" sz="4000" dirty="0" smtClean="0"/>
              <a:t>is Saint Martins ?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448703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3143426" y="46948"/>
            <a:ext cx="4535331" cy="1186941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NEW WORD</a:t>
            </a:r>
            <a:endParaRPr lang="en-US" sz="4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077" y="1478172"/>
            <a:ext cx="6791684" cy="515122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8152398" y="410058"/>
            <a:ext cx="3525482" cy="119840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/>
              <a:t>Help</a:t>
            </a:r>
            <a:endParaRPr lang="en-US" sz="4400" dirty="0"/>
          </a:p>
        </p:txBody>
      </p:sp>
      <p:sp>
        <p:nvSpPr>
          <p:cNvPr id="4" name="Flowchart: Punched Tape 3"/>
          <p:cNvSpPr/>
          <p:nvPr/>
        </p:nvSpPr>
        <p:spPr>
          <a:xfrm>
            <a:off x="8152398" y="1905689"/>
            <a:ext cx="3525482" cy="2480741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smtClean="0"/>
              <a:t>support</a:t>
            </a:r>
            <a:endParaRPr lang="en-US" sz="4800" dirty="0"/>
          </a:p>
        </p:txBody>
      </p:sp>
      <p:sp>
        <p:nvSpPr>
          <p:cNvPr id="8" name="7-Point Star 7"/>
          <p:cNvSpPr/>
          <p:nvPr/>
        </p:nvSpPr>
        <p:spPr>
          <a:xfrm>
            <a:off x="8152398" y="4496599"/>
            <a:ext cx="3335984" cy="2132801"/>
          </a:xfrm>
          <a:prstGeom prst="star7">
            <a:avLst/>
          </a:prstGeom>
          <a:solidFill>
            <a:srgbClr val="CD63B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/>
              <a:t>সাহায্য</a:t>
            </a:r>
            <a:r>
              <a:rPr lang="en-US" sz="3200" dirty="0" smtClean="0"/>
              <a:t> </a:t>
            </a:r>
            <a:r>
              <a:rPr lang="en-US" sz="3200" dirty="0" err="1" smtClean="0"/>
              <a:t>করা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609000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4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212" y="305768"/>
            <a:ext cx="6419163" cy="626648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7789369" y="305768"/>
            <a:ext cx="3497756" cy="1148459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/>
              <a:t>Tourist</a:t>
            </a:r>
            <a:endParaRPr lang="en-US" sz="4400" dirty="0"/>
          </a:p>
        </p:txBody>
      </p:sp>
      <p:sp>
        <p:nvSpPr>
          <p:cNvPr id="3" name="Flowchart: Punched Tape 2"/>
          <p:cNvSpPr/>
          <p:nvPr/>
        </p:nvSpPr>
        <p:spPr>
          <a:xfrm>
            <a:off x="7712251" y="1703426"/>
            <a:ext cx="3497756" cy="2657475"/>
          </a:xfrm>
          <a:prstGeom prst="flowChartPunchedTap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smtClean="0"/>
              <a:t>Traveler</a:t>
            </a:r>
            <a:endParaRPr lang="en-US" sz="4800" dirty="0"/>
          </a:p>
        </p:txBody>
      </p:sp>
      <p:sp>
        <p:nvSpPr>
          <p:cNvPr id="5" name="5-Point Star 4"/>
          <p:cNvSpPr/>
          <p:nvPr/>
        </p:nvSpPr>
        <p:spPr>
          <a:xfrm>
            <a:off x="7518947" y="4360901"/>
            <a:ext cx="4038600" cy="2571750"/>
          </a:xfrm>
          <a:prstGeom prst="star5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000" dirty="0" smtClean="0"/>
              <a:t>পর্যটক/</a:t>
            </a:r>
          </a:p>
          <a:p>
            <a:pPr algn="ctr"/>
            <a:r>
              <a:rPr lang="bn-IN" sz="4000" dirty="0" smtClean="0"/>
              <a:t>ভ্রমনকারী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764791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 animBg="1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645" y="262527"/>
            <a:ext cx="6816137" cy="6402678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8020281" y="545089"/>
            <a:ext cx="3409620" cy="1107441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/>
              <a:t> </a:t>
            </a:r>
            <a:r>
              <a:rPr lang="en-US" sz="4400" dirty="0"/>
              <a:t>B</a:t>
            </a:r>
            <a:r>
              <a:rPr lang="en-US" sz="4400" dirty="0" smtClean="0"/>
              <a:t>each</a:t>
            </a:r>
            <a:endParaRPr lang="en-US" sz="4400" dirty="0"/>
          </a:p>
        </p:txBody>
      </p:sp>
      <p:sp>
        <p:nvSpPr>
          <p:cNvPr id="6" name="Flowchart: Punched Tape 5"/>
          <p:cNvSpPr/>
          <p:nvPr/>
        </p:nvSpPr>
        <p:spPr>
          <a:xfrm>
            <a:off x="8020281" y="2109328"/>
            <a:ext cx="3771670" cy="2305050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/>
              <a:t>Seashore/Bank</a:t>
            </a:r>
            <a:endParaRPr lang="en-US" sz="4400" dirty="0"/>
          </a:p>
        </p:txBody>
      </p:sp>
      <p:sp>
        <p:nvSpPr>
          <p:cNvPr id="7" name="Explosion 1 6"/>
          <p:cNvSpPr/>
          <p:nvPr/>
        </p:nvSpPr>
        <p:spPr>
          <a:xfrm>
            <a:off x="8120937" y="4661857"/>
            <a:ext cx="3595401" cy="2085975"/>
          </a:xfrm>
          <a:prstGeom prst="irregularSeal1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400" dirty="0" smtClean="0"/>
              <a:t>সমুদ্রতীর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1556788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837</TotalTime>
  <Words>352</Words>
  <Application>Microsoft Office PowerPoint</Application>
  <PresentationFormat>Widescreen</PresentationFormat>
  <Paragraphs>92</Paragraphs>
  <Slides>19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7" baseType="lpstr">
      <vt:lpstr>Arial</vt:lpstr>
      <vt:lpstr>Calibri</vt:lpstr>
      <vt:lpstr>Calibri Light</vt:lpstr>
      <vt:lpstr>NikoshBAN</vt:lpstr>
      <vt:lpstr>Times New Roman</vt:lpstr>
      <vt:lpstr>Vrinda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Windows User</cp:lastModifiedBy>
  <cp:revision>93</cp:revision>
  <dcterms:created xsi:type="dcterms:W3CDTF">2019-04-06T17:32:51Z</dcterms:created>
  <dcterms:modified xsi:type="dcterms:W3CDTF">2020-11-02T18:14:39Z</dcterms:modified>
</cp:coreProperties>
</file>