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0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7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5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0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4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4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3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6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BEC3-20EB-4792-8940-9AF8780ED2D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198B-2A4D-4F0C-AECD-43662D3E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30221"/>
          </a:xfrm>
        </p:spPr>
        <p:txBody>
          <a:bodyPr>
            <a:normAutofit fontScale="90000"/>
          </a:bodyPr>
          <a:lstStyle/>
          <a:p>
            <a:r>
              <a:rPr lang="en-US" sz="6700" dirty="0" err="1" smtClean="0">
                <a:latin typeface="ddhNikosh"/>
                <a:cs typeface="Nikosh" panose="02000000000000000000" pitchFamily="2" charset="0"/>
              </a:rPr>
              <a:t>বিসমিল্লাহির</a:t>
            </a:r>
            <a:r>
              <a:rPr lang="en-US" sz="6700" dirty="0" smtClean="0">
                <a:latin typeface="ddhNikosh"/>
                <a:cs typeface="Nikosh" panose="02000000000000000000" pitchFamily="2" charset="0"/>
              </a:rPr>
              <a:t> </a:t>
            </a:r>
            <a:r>
              <a:rPr lang="en-US" sz="6700" dirty="0" err="1" smtClean="0">
                <a:latin typeface="ddhNikosh"/>
                <a:cs typeface="Nikosh" panose="02000000000000000000" pitchFamily="2" charset="0"/>
              </a:rPr>
              <a:t>রাহমানির</a:t>
            </a:r>
            <a:r>
              <a:rPr lang="en-US" sz="6700" dirty="0" smtClean="0">
                <a:latin typeface="ddhNikosh"/>
                <a:cs typeface="Nikosh" panose="02000000000000000000" pitchFamily="2" charset="0"/>
              </a:rPr>
              <a:t> </a:t>
            </a:r>
            <a:r>
              <a:rPr lang="en-US" sz="6700" dirty="0" err="1" smtClean="0">
                <a:latin typeface="ddhNikosh"/>
                <a:cs typeface="Nikosh" panose="02000000000000000000" pitchFamily="2" charset="0"/>
              </a:rPr>
              <a:t>রাহিম</a:t>
            </a:r>
            <a:r>
              <a:rPr lang="en-US" dirty="0" smtClean="0">
                <a:latin typeface="ddhNikosh"/>
                <a:cs typeface="Nikosh" panose="02000000000000000000" pitchFamily="2" charset="0"/>
              </a:rPr>
              <a:t/>
            </a:r>
            <a:br>
              <a:rPr lang="en-US" dirty="0" smtClean="0">
                <a:latin typeface="ddhNikosh"/>
                <a:cs typeface="Nikosh" panose="02000000000000000000" pitchFamily="2" charset="0"/>
              </a:rPr>
            </a:br>
            <a:r>
              <a:rPr lang="en-US" dirty="0" err="1" smtClean="0">
                <a:latin typeface="ddhNikosh"/>
                <a:cs typeface="Nikosh" panose="02000000000000000000" pitchFamily="2" charset="0"/>
              </a:rPr>
              <a:t>আসসালামু</a:t>
            </a:r>
            <a:r>
              <a:rPr lang="en-US" dirty="0" smtClean="0">
                <a:latin typeface="ddhNikosh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ddhNikosh"/>
                <a:cs typeface="Nikosh" panose="02000000000000000000" pitchFamily="2" charset="0"/>
              </a:rPr>
              <a:t>আলাইকুম</a:t>
            </a:r>
            <a:r>
              <a:rPr lang="en-US" dirty="0" smtClean="0">
                <a:latin typeface="ddhNikosh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ddhNikosh"/>
                <a:cs typeface="Nikosh" panose="02000000000000000000" pitchFamily="2" charset="0"/>
              </a:rPr>
              <a:t>ওয়া</a:t>
            </a:r>
            <a:r>
              <a:rPr lang="en-US" dirty="0" smtClean="0">
                <a:latin typeface="ddhNikosh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ddhNikosh"/>
                <a:cs typeface="Nikosh" panose="02000000000000000000" pitchFamily="2" charset="0"/>
              </a:rPr>
              <a:t>রাহমাতুল্লাহ</a:t>
            </a:r>
            <a:endParaRPr lang="en-US" dirty="0">
              <a:latin typeface="ddhNikosh"/>
              <a:cs typeface="Nikosh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সবাইকে</a:t>
            </a:r>
            <a:r>
              <a:rPr lang="en-US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পাঠে</a:t>
            </a:r>
            <a:r>
              <a:rPr lang="en-US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0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Viking Village &lt;strong&gt;Home&lt;/strong&gt; - Shroud of the Avatar Wiki - So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816" y="2074645"/>
            <a:ext cx="2704475" cy="24881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1856509" y="221673"/>
            <a:ext cx="7629237" cy="216131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rgbClr val="C00000"/>
                </a:solidFill>
              </a:rPr>
              <a:t>বাড়ির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</a:rPr>
              <a:t>কাজ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780145"/>
            <a:ext cx="7252855" cy="28447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 smtClean="0"/>
              <a:t>কুরআন</a:t>
            </a:r>
            <a:r>
              <a:rPr lang="en-US" sz="4800" dirty="0" smtClean="0"/>
              <a:t> ও </a:t>
            </a:r>
            <a:r>
              <a:rPr lang="en-US" sz="4800" dirty="0" err="1" smtClean="0"/>
              <a:t>সুন্নাহর</a:t>
            </a:r>
            <a:r>
              <a:rPr lang="en-US" sz="4800" dirty="0" smtClean="0"/>
              <a:t> </a:t>
            </a:r>
            <a:r>
              <a:rPr lang="en-US" sz="4800" dirty="0" err="1" smtClean="0"/>
              <a:t>আলোকে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কাফের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এর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সংজ্ঞা</a:t>
            </a:r>
            <a:r>
              <a:rPr lang="en-US" sz="4800" dirty="0"/>
              <a:t> </a:t>
            </a:r>
            <a:r>
              <a:rPr lang="en-US" sz="4800" dirty="0" err="1" smtClean="0"/>
              <a:t>লিখ</a:t>
            </a:r>
            <a:r>
              <a:rPr lang="en-US" sz="4800" dirty="0" smtClean="0"/>
              <a:t>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59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32873" y="634930"/>
            <a:ext cx="10067636" cy="272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সবাইকে</a:t>
            </a:r>
            <a:r>
              <a:rPr lang="en-US" sz="6600" dirty="0" smtClean="0"/>
              <a:t> </a:t>
            </a:r>
            <a:r>
              <a:rPr lang="en-US" sz="6600" dirty="0" err="1" smtClean="0"/>
              <a:t>অসংখ্য</a:t>
            </a:r>
            <a:r>
              <a:rPr lang="en-US" sz="6600" dirty="0" smtClean="0"/>
              <a:t> </a:t>
            </a:r>
            <a:r>
              <a:rPr lang="en-US" sz="6600" dirty="0" err="1" smtClean="0"/>
              <a:t>ধন্যবাদ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5" name="Oval 4"/>
          <p:cNvSpPr/>
          <p:nvPr/>
        </p:nvSpPr>
        <p:spPr>
          <a:xfrm>
            <a:off x="2788227" y="3630759"/>
            <a:ext cx="6854536" cy="2273228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আল্লাহ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হাফেজ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1839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33384" y="1825624"/>
            <a:ext cx="3270422" cy="7743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488194" y="1825624"/>
            <a:ext cx="3270422" cy="7743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6" name="Horizontal Scroll 5"/>
          <p:cNvSpPr/>
          <p:nvPr/>
        </p:nvSpPr>
        <p:spPr>
          <a:xfrm>
            <a:off x="805249" y="2354433"/>
            <a:ext cx="5290751" cy="3669014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মুহাম্মদ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জাকির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হোসেন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সহকারি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কাপ্তাই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আমিন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নুরিয়া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মাদ্‌রাসা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বাজার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কাপ্তাই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রাংগামাটি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পার্বত্য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জেলা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: ০১৮৪৫৭৬৪৯৬৮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6956854" y="2496064"/>
            <a:ext cx="4333103" cy="338575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আকাঈদ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ওয়াল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ফিক্‌হ</a:t>
            </a:r>
            <a:endParaRPr lang="en-US" sz="28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দশম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endParaRPr lang="en-US" sz="28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endParaRPr lang="en-US" sz="28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১ম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পরিচ্ছেদ</a:t>
            </a:r>
            <a:endParaRPr lang="en-US" sz="28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: ২ ও ৩</a:t>
            </a:r>
          </a:p>
          <a:p>
            <a:pPr algn="ctr"/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1307" y="416438"/>
            <a:ext cx="7133967" cy="111403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0995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719" y="500062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 rot="210442">
            <a:off x="1519881" y="260794"/>
            <a:ext cx="9465276" cy="1828800"/>
          </a:xfrm>
          <a:prstGeom prst="snip2Same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7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7200" dirty="0" smtClean="0">
                <a:latin typeface="Nikosh" panose="02000000000000000000" pitchFamily="2" charset="0"/>
                <a:cs typeface="Nikosh" panose="02000000000000000000" pitchFamily="2" charset="0"/>
              </a:rPr>
              <a:t> : - </a:t>
            </a: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</a:t>
            </a:r>
            <a:r>
              <a:rPr lang="en-US" sz="7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ইমান</a:t>
            </a:r>
            <a:endParaRPr lang="en-US" sz="7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986479" y="2469672"/>
            <a:ext cx="2844113" cy="124445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0592" y="2706390"/>
            <a:ext cx="5708822" cy="7658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endParaRPr lang="en-US" sz="3600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1276862" y="3801199"/>
            <a:ext cx="9399373" cy="708454"/>
          </a:xfrm>
          <a:prstGeom prst="snip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কুরআন</a:t>
            </a:r>
            <a:r>
              <a:rPr lang="en-US" sz="2400" dirty="0"/>
              <a:t> </a:t>
            </a:r>
            <a:r>
              <a:rPr lang="en-US" sz="2400" dirty="0" err="1"/>
              <a:t>সুন্নাহর</a:t>
            </a:r>
            <a:r>
              <a:rPr lang="en-US" sz="2400" dirty="0"/>
              <a:t> </a:t>
            </a:r>
            <a:r>
              <a:rPr lang="en-US" sz="2400" dirty="0" err="1"/>
              <a:t>আলোকে</a:t>
            </a:r>
            <a:r>
              <a:rPr lang="en-US" sz="2400" dirty="0"/>
              <a:t> </a:t>
            </a:r>
            <a:r>
              <a:rPr lang="en-US" sz="2400" dirty="0" err="1" smtClean="0"/>
              <a:t>কুফর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কাফের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/>
              <a:t>বর্ণনা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endParaRPr lang="en-US" sz="2400" dirty="0"/>
          </a:p>
        </p:txBody>
      </p:sp>
      <p:sp>
        <p:nvSpPr>
          <p:cNvPr id="9" name="Snip Diagonal Corner Rectangle 8"/>
          <p:cNvSpPr/>
          <p:nvPr/>
        </p:nvSpPr>
        <p:spPr>
          <a:xfrm>
            <a:off x="1276862" y="4685466"/>
            <a:ext cx="9755371" cy="708454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কুরআন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সুন্নাহর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আলোকে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নিফাক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মুনাফিকের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5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build="p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4" t="1698" r="3197" b="3135"/>
          <a:stretch/>
        </p:blipFill>
        <p:spPr>
          <a:xfrm>
            <a:off x="945572" y="458642"/>
            <a:ext cx="10300855" cy="6029144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3" t="5960" r="3637"/>
          <a:stretch/>
        </p:blipFill>
        <p:spPr>
          <a:xfrm>
            <a:off x="838200" y="328232"/>
            <a:ext cx="10408228" cy="6289963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7367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1662545" y="432593"/>
            <a:ext cx="8250381" cy="1325563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আল</a:t>
            </a:r>
            <a:r>
              <a:rPr lang="en-US" sz="4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</a:t>
            </a:r>
            <a:r>
              <a:rPr lang="en-US" sz="4000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কুরআনে</a:t>
            </a:r>
            <a:r>
              <a:rPr lang="en-US" sz="4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</a:t>
            </a:r>
            <a:r>
              <a:rPr lang="en-US" sz="4000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বর্ণিত</a:t>
            </a:r>
            <a:r>
              <a:rPr lang="en-US" sz="4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</a:t>
            </a:r>
            <a:r>
              <a:rPr lang="en-US" sz="4000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কুফরির</a:t>
            </a:r>
            <a:r>
              <a:rPr lang="en-US" sz="4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৫টি </a:t>
            </a:r>
            <a:r>
              <a:rPr lang="en-US" sz="4000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দিক</a:t>
            </a:r>
            <a:endParaRPr lang="en-US" sz="4000" dirty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</p:txBody>
      </p:sp>
      <p:sp>
        <p:nvSpPr>
          <p:cNvPr id="5" name="Flowchart: Alternate Process 4"/>
          <p:cNvSpPr/>
          <p:nvPr/>
        </p:nvSpPr>
        <p:spPr>
          <a:xfrm rot="20557895">
            <a:off x="550021" y="1916459"/>
            <a:ext cx="4904509" cy="1317624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তাওহিদকে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অস্বীকার</a:t>
            </a:r>
            <a:endParaRPr lang="en-US" sz="4000" dirty="0"/>
          </a:p>
        </p:txBody>
      </p:sp>
      <p:sp>
        <p:nvSpPr>
          <p:cNvPr id="6" name="Flowchart: Alternate Process 5"/>
          <p:cNvSpPr/>
          <p:nvPr/>
        </p:nvSpPr>
        <p:spPr>
          <a:xfrm rot="992819">
            <a:off x="6478917" y="1840049"/>
            <a:ext cx="4069771" cy="140068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নিয়ামতের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শুকরিয়া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endParaRPr lang="en-US" sz="4000" dirty="0"/>
          </a:p>
        </p:txBody>
      </p:sp>
      <p:sp>
        <p:nvSpPr>
          <p:cNvPr id="7" name="Flowchart: Alternate Process 6"/>
          <p:cNvSpPr/>
          <p:nvPr/>
        </p:nvSpPr>
        <p:spPr>
          <a:xfrm rot="20528897">
            <a:off x="1154748" y="3456974"/>
            <a:ext cx="4199080" cy="95821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সম্পর্কচ্ছেদ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endParaRPr lang="en-US" sz="4000" dirty="0"/>
          </a:p>
        </p:txBody>
      </p:sp>
      <p:sp>
        <p:nvSpPr>
          <p:cNvPr id="9" name="Flowchart: Alternate Process 8"/>
          <p:cNvSpPr/>
          <p:nvPr/>
        </p:nvSpPr>
        <p:spPr>
          <a:xfrm rot="1069625">
            <a:off x="6386071" y="3527906"/>
            <a:ext cx="4904509" cy="1065663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অস্বীকৃতি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জ্ঞাপন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endParaRPr lang="en-US" sz="4000" dirty="0"/>
          </a:p>
        </p:txBody>
      </p:sp>
      <p:sp>
        <p:nvSpPr>
          <p:cNvPr id="10" name="Isosceles Triangle 9"/>
          <p:cNvSpPr/>
          <p:nvPr/>
        </p:nvSpPr>
        <p:spPr>
          <a:xfrm>
            <a:off x="3957231" y="3518547"/>
            <a:ext cx="4011691" cy="2429671"/>
          </a:xfrm>
          <a:prstGeom prst="triangle">
            <a:avLst>
              <a:gd name="adj" fmla="val 4792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ঢেকে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ফেলা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ইমান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গোপন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2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0" t="1062" r="459" b="4831"/>
          <a:stretch/>
        </p:blipFill>
        <p:spPr>
          <a:xfrm>
            <a:off x="674254" y="365125"/>
            <a:ext cx="9504219" cy="5362471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5" r="7172"/>
          <a:stretch/>
        </p:blipFill>
        <p:spPr>
          <a:xfrm>
            <a:off x="674254" y="365125"/>
            <a:ext cx="9836728" cy="64068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1466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নিফাক</a:t>
            </a:r>
            <a:r>
              <a:rPr lang="en-US" sz="6000" dirty="0" smtClean="0">
                <a:latin typeface="ArhialkhanEMJ" panose="00000400000000000000" pitchFamily="2" charset="0"/>
                <a:cs typeface="ArhialkhanEMJ" panose="00000400000000000000" pitchFamily="2" charset="0"/>
              </a:rPr>
              <a:t> </a:t>
            </a:r>
            <a:r>
              <a:rPr lang="en-US" sz="6000" dirty="0" err="1" smtClean="0">
                <a:latin typeface="ArhialkhanEMJ" panose="00000400000000000000" pitchFamily="2" charset="0"/>
                <a:cs typeface="ArhialkhanEMJ" panose="00000400000000000000" pitchFamily="2" charset="0"/>
              </a:rPr>
              <a:t>পরিচিতি</a:t>
            </a:r>
            <a:endParaRPr lang="en-US" sz="6000" dirty="0">
              <a:latin typeface="ArhialkhanEMJ" panose="00000400000000000000" pitchFamily="2" charset="0"/>
              <a:cs typeface="ArhialkhanEMJ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825625"/>
            <a:ext cx="10716491" cy="4351338"/>
          </a:xfrm>
        </p:spPr>
        <p:txBody>
          <a:bodyPr>
            <a:normAutofit/>
          </a:bodyPr>
          <a:lstStyle/>
          <a:p>
            <a:r>
              <a:rPr lang="en-US" sz="4800" u="sng" dirty="0" err="1" smtClean="0"/>
              <a:t>নিফাক</a:t>
            </a:r>
            <a:r>
              <a:rPr lang="en-US" sz="4800" u="sng" dirty="0" smtClean="0"/>
              <a:t> :</a:t>
            </a:r>
            <a:r>
              <a:rPr lang="en-US" sz="4800" dirty="0" smtClean="0"/>
              <a:t> </a:t>
            </a:r>
            <a:r>
              <a:rPr lang="en-US" sz="4800" dirty="0" err="1" smtClean="0"/>
              <a:t>আরবিতে</a:t>
            </a:r>
            <a:r>
              <a:rPr lang="en-US" sz="4800" dirty="0" smtClean="0"/>
              <a:t> </a:t>
            </a:r>
            <a:r>
              <a:rPr lang="en-US" sz="4800" b="1" i="1" dirty="0" err="1" smtClean="0"/>
              <a:t>নিফাক</a:t>
            </a:r>
            <a:r>
              <a:rPr lang="en-US" sz="4800" dirty="0" smtClean="0"/>
              <a:t>  </a:t>
            </a:r>
            <a:r>
              <a:rPr lang="en-US" sz="4800" dirty="0" err="1" smtClean="0"/>
              <a:t>শব্দের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</a:t>
            </a:r>
            <a:r>
              <a:rPr lang="en-US" sz="4800" dirty="0" err="1" smtClean="0"/>
              <a:t>কপটতা</a:t>
            </a:r>
            <a:r>
              <a:rPr lang="en-US" sz="4800" dirty="0" smtClean="0"/>
              <a:t> । </a:t>
            </a:r>
            <a:r>
              <a:rPr lang="en-US" sz="4800" dirty="0" err="1" smtClean="0"/>
              <a:t>শব্দটির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মূল</a:t>
            </a:r>
            <a:r>
              <a:rPr lang="en-US" sz="4800" dirty="0" smtClean="0"/>
              <a:t>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</a:t>
            </a:r>
            <a:r>
              <a:rPr lang="en-US" sz="4800" dirty="0" err="1" smtClean="0"/>
              <a:t>খরচ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চালু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গোপন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অস্পষ্ট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ইত্যাদি</a:t>
            </a:r>
            <a:r>
              <a:rPr lang="en-US" sz="4800" dirty="0" smtClean="0"/>
              <a:t> ।</a:t>
            </a:r>
          </a:p>
          <a:p>
            <a:r>
              <a:rPr lang="en-US" sz="4800" dirty="0" err="1" smtClean="0"/>
              <a:t>নিফাকে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লিপ্ত</a:t>
            </a:r>
            <a:r>
              <a:rPr lang="en-US" sz="4800" dirty="0" smtClean="0"/>
              <a:t> </a:t>
            </a:r>
            <a:r>
              <a:rPr lang="en-US" sz="4800" dirty="0" err="1" smtClean="0"/>
              <a:t>মানুষকে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মুনাফিক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বলা</a:t>
            </a:r>
            <a:r>
              <a:rPr lang="en-US" sz="4800" dirty="0" smtClean="0"/>
              <a:t> </a:t>
            </a:r>
            <a:r>
              <a:rPr lang="en-US" sz="4800" dirty="0" err="1" smtClean="0"/>
              <a:t>হয়</a:t>
            </a:r>
            <a:r>
              <a:rPr lang="en-US" sz="4800" dirty="0" smtClean="0"/>
              <a:t> 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191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802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নিফাকের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প্রকারভেদ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নিফাক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smtClean="0"/>
              <a:t>১ । </a:t>
            </a:r>
            <a:r>
              <a:rPr lang="en-US" dirty="0" err="1" smtClean="0"/>
              <a:t>বিশ্বাসের</a:t>
            </a:r>
            <a:r>
              <a:rPr lang="en-US" dirty="0" smtClean="0"/>
              <a:t> </a:t>
            </a:r>
            <a:r>
              <a:rPr lang="en-US" dirty="0" err="1" smtClean="0"/>
              <a:t>নিফাক</a:t>
            </a:r>
            <a:r>
              <a:rPr lang="en-US" dirty="0" smtClean="0"/>
              <a:t> (</a:t>
            </a:r>
            <a:r>
              <a:rPr lang="ar-SA" dirty="0"/>
              <a:t>النّفاق </a:t>
            </a:r>
            <a:r>
              <a:rPr lang="ar-SA" dirty="0" smtClean="0"/>
              <a:t>الإعتقاديّ</a:t>
            </a:r>
            <a:r>
              <a:rPr lang="en-US" dirty="0" smtClean="0"/>
              <a:t> ) </a:t>
            </a:r>
            <a:r>
              <a:rPr lang="en-US" dirty="0" err="1" smtClean="0"/>
              <a:t>অন্তরের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অবিশ্বাস</a:t>
            </a:r>
            <a:r>
              <a:rPr lang="en-US" dirty="0" smtClean="0"/>
              <a:t> </a:t>
            </a:r>
            <a:r>
              <a:rPr lang="en-US" dirty="0" err="1" smtClean="0"/>
              <a:t>গোপন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মুখে</a:t>
            </a:r>
            <a:r>
              <a:rPr lang="en-US" dirty="0" smtClean="0"/>
              <a:t> </a:t>
            </a:r>
            <a:r>
              <a:rPr lang="en-US" dirty="0" err="1" smtClean="0"/>
              <a:t>বিশ্বাসের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করাকে</a:t>
            </a:r>
            <a:r>
              <a:rPr lang="en-US" dirty="0" smtClean="0"/>
              <a:t> </a:t>
            </a:r>
            <a:r>
              <a:rPr lang="en-US" dirty="0" err="1" smtClean="0"/>
              <a:t>নিফাক</a:t>
            </a:r>
            <a:r>
              <a:rPr lang="en-US" dirty="0" smtClean="0"/>
              <a:t> </a:t>
            </a:r>
            <a:r>
              <a:rPr lang="en-US" dirty="0" err="1" smtClean="0"/>
              <a:t>ই’তিকাদি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r>
              <a:rPr lang="en-US" dirty="0" err="1" smtClean="0"/>
              <a:t>এরুপ</a:t>
            </a:r>
            <a:r>
              <a:rPr lang="en-US" dirty="0" smtClean="0"/>
              <a:t> </a:t>
            </a:r>
            <a:r>
              <a:rPr lang="en-US" dirty="0" err="1" smtClean="0"/>
              <a:t>নিফাকের</a:t>
            </a:r>
            <a:r>
              <a:rPr lang="en-US" dirty="0" smtClean="0"/>
              <a:t> </a:t>
            </a:r>
            <a:r>
              <a:rPr lang="en-US" dirty="0" err="1" smtClean="0"/>
              <a:t>ধরন</a:t>
            </a:r>
            <a:r>
              <a:rPr lang="en-US" dirty="0" smtClean="0"/>
              <a:t> </a:t>
            </a:r>
            <a:r>
              <a:rPr lang="en-US" dirty="0" err="1" smtClean="0"/>
              <a:t>নিম্নরুপ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ক. </a:t>
            </a:r>
            <a:r>
              <a:rPr lang="en-US" dirty="0" err="1" smtClean="0"/>
              <a:t>রাসুলুল্লাহ</a:t>
            </a:r>
            <a:r>
              <a:rPr lang="en-US" dirty="0" smtClean="0"/>
              <a:t> </a:t>
            </a:r>
            <a:r>
              <a:rPr lang="en-US" dirty="0" err="1" smtClean="0"/>
              <a:t>সাল্লাল্লাহু</a:t>
            </a:r>
            <a:r>
              <a:rPr lang="en-US" dirty="0" smtClean="0"/>
              <a:t> </a:t>
            </a:r>
            <a:r>
              <a:rPr lang="en-US" dirty="0" err="1" smtClean="0"/>
              <a:t>আলাইুহ</a:t>
            </a:r>
            <a:r>
              <a:rPr lang="en-US" dirty="0" smtClean="0"/>
              <a:t> </a:t>
            </a:r>
            <a:r>
              <a:rPr lang="en-US" dirty="0" err="1" smtClean="0"/>
              <a:t>ওয়া</a:t>
            </a:r>
            <a:r>
              <a:rPr lang="en-US" dirty="0" smtClean="0"/>
              <a:t> </a:t>
            </a:r>
            <a:r>
              <a:rPr lang="en-US" dirty="0" err="1" smtClean="0"/>
              <a:t>সাল্লাম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, </a:t>
            </a:r>
            <a:r>
              <a:rPr lang="en-US" dirty="0" err="1" smtClean="0"/>
              <a:t>দাওয়াত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শিক্ষার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দিককে</a:t>
            </a:r>
            <a:r>
              <a:rPr lang="en-US" dirty="0" smtClean="0"/>
              <a:t> </a:t>
            </a:r>
            <a:r>
              <a:rPr lang="en-US" dirty="0" err="1" smtClean="0"/>
              <a:t>মিথ্যা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smtClean="0"/>
              <a:t>খ. </a:t>
            </a:r>
            <a:r>
              <a:rPr lang="en-US" dirty="0" err="1" smtClean="0"/>
              <a:t>তাঁকে</a:t>
            </a:r>
            <a:r>
              <a:rPr lang="en-US" dirty="0" smtClean="0"/>
              <a:t> </a:t>
            </a:r>
            <a:r>
              <a:rPr lang="en-US" dirty="0" err="1" smtClean="0"/>
              <a:t>ঘৃণা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বিদ্বেষ</a:t>
            </a:r>
            <a:r>
              <a:rPr lang="en-US" dirty="0" smtClean="0"/>
              <a:t> </a:t>
            </a:r>
            <a:r>
              <a:rPr lang="en-US" dirty="0" err="1" smtClean="0"/>
              <a:t>পোষণ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smtClean="0"/>
              <a:t>গ.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শিক্ষাকে</a:t>
            </a:r>
            <a:r>
              <a:rPr lang="en-US" dirty="0" smtClean="0"/>
              <a:t> </a:t>
            </a:r>
            <a:r>
              <a:rPr lang="en-US" dirty="0" err="1" smtClean="0"/>
              <a:t>ঘৃণা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ঘ.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দ্বীনের</a:t>
            </a:r>
            <a:r>
              <a:rPr lang="en-US" dirty="0" smtClean="0"/>
              <a:t> </a:t>
            </a:r>
            <a:r>
              <a:rPr lang="en-US" dirty="0" err="1" smtClean="0"/>
              <a:t>অবমাননায়</a:t>
            </a:r>
            <a:r>
              <a:rPr lang="en-US" dirty="0" smtClean="0"/>
              <a:t> </a:t>
            </a:r>
            <a:r>
              <a:rPr lang="en-US" dirty="0" err="1" smtClean="0"/>
              <a:t>আনন্দিত</a:t>
            </a:r>
            <a:r>
              <a:rPr lang="en-US" dirty="0" smtClean="0"/>
              <a:t> </a:t>
            </a:r>
            <a:r>
              <a:rPr lang="en-US" dirty="0" err="1" smtClean="0"/>
              <a:t>হওয়া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smtClean="0"/>
              <a:t>ঙ.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দ্বীনের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অপছন্দ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২. </a:t>
            </a:r>
            <a:r>
              <a:rPr lang="en-US" sz="4800" dirty="0" err="1" smtClean="0"/>
              <a:t>কর্মের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নিফাক</a:t>
            </a:r>
            <a:r>
              <a:rPr lang="en-US" sz="4800" dirty="0" smtClean="0"/>
              <a:t> (</a:t>
            </a:r>
            <a:r>
              <a:rPr lang="ar-SA" sz="4800" dirty="0" smtClean="0"/>
              <a:t>النّفاق العملى</a:t>
            </a:r>
            <a:r>
              <a:rPr lang="en-US" sz="4800" dirty="0" smtClean="0"/>
              <a:t> ):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4800745"/>
          </a:xfrm>
        </p:spPr>
        <p:txBody>
          <a:bodyPr/>
          <a:lstStyle/>
          <a:p>
            <a:r>
              <a:rPr lang="en-US" dirty="0" err="1" smtClean="0"/>
              <a:t>রাসুলুল্লাহ</a:t>
            </a:r>
            <a:r>
              <a:rPr lang="en-US" dirty="0" smtClean="0"/>
              <a:t> </a:t>
            </a:r>
            <a:r>
              <a:rPr lang="en-US" dirty="0" err="1" smtClean="0"/>
              <a:t>সাল্লাল্লাহু</a:t>
            </a:r>
            <a:r>
              <a:rPr lang="en-US" dirty="0" smtClean="0"/>
              <a:t> </a:t>
            </a:r>
            <a:r>
              <a:rPr lang="en-US" dirty="0" err="1" smtClean="0"/>
              <a:t>আলাইহি</a:t>
            </a:r>
            <a:r>
              <a:rPr lang="en-US" dirty="0" smtClean="0"/>
              <a:t> </a:t>
            </a:r>
            <a:r>
              <a:rPr lang="en-US" dirty="0" err="1" smtClean="0"/>
              <a:t>ওয়া</a:t>
            </a:r>
            <a:r>
              <a:rPr lang="en-US" dirty="0" smtClean="0"/>
              <a:t> </a:t>
            </a:r>
            <a:r>
              <a:rPr lang="en-US" dirty="0" err="1" smtClean="0"/>
              <a:t>সাল্লাম</a:t>
            </a:r>
            <a:r>
              <a:rPr lang="en-US" dirty="0" smtClean="0"/>
              <a:t> </a:t>
            </a:r>
            <a:r>
              <a:rPr lang="en-US" dirty="0" err="1" smtClean="0"/>
              <a:t>ইরশাদ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– “</a:t>
            </a:r>
            <a:r>
              <a:rPr lang="en-US" dirty="0" err="1" smtClean="0"/>
              <a:t>চারটি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মাঝে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 ,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নির্ভেজাল</a:t>
            </a:r>
            <a:r>
              <a:rPr lang="en-US" dirty="0" smtClean="0"/>
              <a:t> </a:t>
            </a:r>
            <a:r>
              <a:rPr lang="en-US" dirty="0" err="1" smtClean="0"/>
              <a:t>মুনাফিক</a:t>
            </a:r>
            <a:r>
              <a:rPr lang="en-US" dirty="0" smtClean="0"/>
              <a:t> 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এগুলোর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,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নিফাক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কপটতার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 </a:t>
            </a:r>
            <a:r>
              <a:rPr lang="en-US" dirty="0" err="1" smtClean="0"/>
              <a:t>যতক্ষণ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এগুলো</a:t>
            </a:r>
            <a:r>
              <a:rPr lang="en-US" dirty="0" smtClean="0"/>
              <a:t> </a:t>
            </a:r>
            <a:r>
              <a:rPr lang="en-US" dirty="0" err="1" smtClean="0"/>
              <a:t>পরিত্যাগ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চারটি</a:t>
            </a:r>
            <a:r>
              <a:rPr lang="en-US" dirty="0" smtClean="0"/>
              <a:t> </a:t>
            </a:r>
            <a:r>
              <a:rPr lang="en-US" dirty="0" err="1" smtClean="0"/>
              <a:t>স্বভাব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----</a:t>
            </a:r>
          </a:p>
          <a:p>
            <a:r>
              <a:rPr lang="en-US" dirty="0" smtClean="0"/>
              <a:t>ক) 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আমানত</a:t>
            </a:r>
            <a:r>
              <a:rPr lang="en-US" dirty="0" smtClean="0"/>
              <a:t> 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,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খিয়ানত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খ.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,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 </a:t>
            </a:r>
            <a:r>
              <a:rPr lang="en-US" dirty="0" err="1" smtClean="0"/>
              <a:t>মিথ্যা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</a:p>
          <a:p>
            <a:r>
              <a:rPr lang="en-US" dirty="0" smtClean="0"/>
              <a:t>গ.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চুক্তি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প্রতিজ্ঞা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, </a:t>
            </a:r>
            <a:r>
              <a:rPr lang="en-US" dirty="0" err="1" smtClean="0"/>
              <a:t>তখণ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ভংগ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</a:p>
          <a:p>
            <a:r>
              <a:rPr lang="en-US" dirty="0" smtClean="0"/>
              <a:t>ঘ .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ঝগড়া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অশ্লীল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3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355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ArhialkhanEMJ</vt:lpstr>
      <vt:lpstr>Arial</vt:lpstr>
      <vt:lpstr>Calibri</vt:lpstr>
      <vt:lpstr>Calibri Light</vt:lpstr>
      <vt:lpstr>ddhNikosh</vt:lpstr>
      <vt:lpstr>Nikosh</vt:lpstr>
      <vt:lpstr>Times New Roman</vt:lpstr>
      <vt:lpstr>Office Theme</vt:lpstr>
      <vt:lpstr>বিসমিল্লাহির রাহমানির রাহিম আসসালামু আলাইকুম ওয়া রাহমাতুল্লাহ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নিফাক পরিচিতি</vt:lpstr>
      <vt:lpstr>নিফাকের প্রকারভেদ</vt:lpstr>
      <vt:lpstr>২. কর্মের নিফাক (النّفاق العملى ):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বিসমিল্লাহির রাহমানির রাহিম আসসালামু আলাইকুম ওয়া রাহমাতুল্লাহ</dc:title>
  <dc:creator>nn</dc:creator>
  <cp:lastModifiedBy>nn</cp:lastModifiedBy>
  <cp:revision>24</cp:revision>
  <dcterms:created xsi:type="dcterms:W3CDTF">2020-11-01T13:18:50Z</dcterms:created>
  <dcterms:modified xsi:type="dcterms:W3CDTF">2020-11-07T09:04:10Z</dcterms:modified>
</cp:coreProperties>
</file>