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74" r:id="rId12"/>
    <p:sldId id="270" r:id="rId13"/>
    <p:sldId id="271" r:id="rId14"/>
    <p:sldId id="272" r:id="rId15"/>
    <p:sldId id="273" r:id="rId16"/>
    <p:sldId id="267" r:id="rId17"/>
    <p:sldId id="26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9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90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7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2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2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F1F9-D412-4660-B698-19647798F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3196E-9E98-4F45-84D3-42AAACCEA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1B121-2089-449A-A5BA-2FDE976A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CEEB-0C2D-4F7F-A2BD-A387BF58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72E5-095D-4F96-AE58-808744A1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0D56-342D-4AC8-A14C-D16200C5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3F4C-A7DE-454D-9A6D-C7B8F1AF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07D3B-BC92-4F69-8583-D8B52435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959F9-72B8-4609-8E42-58DCC208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6902-46C5-4832-82EB-B7CE66B4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4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A7F9-CB21-4C49-B8DF-10FB3219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E1D69-C1C3-4F1C-9F7C-DAE187583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3335-2ACC-459F-B7A5-8E4E9A28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EB6C0-B638-466F-998D-17839528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8D72E-9A15-4FB3-83F4-519644B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1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BB79-640B-4BA3-9E60-719BA391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254B-DFCD-44FB-A9B4-CC41889C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5C2EB-9906-4C7C-AFBE-C0746791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0EE88-9BBD-452E-AE1F-5B43EB3B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C97E5-DF96-494F-84E7-DEED37AD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090C3-AA9A-499E-BBB2-F2CC0C75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6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96E8-E7F5-4C01-9DBA-B79BA83F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A0D8-F4A9-46DC-88B3-64501D497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20F18-AE34-459C-8034-0721A468B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5CC99-DFD4-457A-9324-03FF781A4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CFCAC-564D-4BFB-B8AC-FA4A108E2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D3B68-5604-4CD4-AF6E-9F290EAB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DBA35-CBBD-4FDB-BD84-DFBE27D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E3FC4-8A4F-407E-A76E-864B09D5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B18D-24C9-4AFF-8A65-D6E2C164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8BBC7-2A15-4B91-83B0-AEBAE2E8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64C26-37A8-476B-AEF7-F3757FA9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43113-2A9E-4453-A56F-8A9622DE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5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5CFAE-5924-480A-B169-5BCE8248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F345B-C3CF-4665-B642-4DF725D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54676-C680-4420-978E-83D3E8EE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0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0A34-DC8A-435C-8840-0DD7C7F9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9B32-C2D8-494D-86F8-16BFE218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2C7CE-F750-4AD1-BBD6-97A6327EE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28D83-1E15-4A18-80AF-A8AC1CB5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6AE0-463E-4378-B4AC-837FFF8B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850D-840D-4F60-A5F1-16815DCF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4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F493-85F4-4F0A-B022-EC6E81A3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A5CEB-15CE-4345-A86D-1A4DFA7FE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2C6D5-B767-4F80-A542-75F754532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1DEDA-AF33-433C-87FC-C79830D7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4C2B-8522-4F22-ABFF-9323D2A2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7F704-D8D2-4E1F-B799-1AA86057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12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2143-866B-4F8C-BDDB-8BA67047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4D636-535D-4854-9803-EFFB1D8A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FAD27-6496-4226-84FB-75672969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44550-16F0-48BE-93FF-DC968976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04922-05C7-4DC2-8DB6-FC5E5340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4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542EE-B987-4669-97A0-1E6898E8A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8F01C-A81A-468F-A296-BB2A966A4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526A-4847-4CE9-B4D2-10F014EC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7B317-A00D-41B7-8FE7-42D782C7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051B1-6938-4CF9-BF4E-28C746AC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0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8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68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8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7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A1C593-65D0-4073-BCC9-577B9352EA9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C9939-B015-49E7-ACEA-D821203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945A9-6E62-4F99-AD89-AA34ED23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58964-63C4-4C44-9693-ED377CE9E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986F-ABCF-47C5-904D-3E39DC214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A439-E269-45EE-BC48-598512697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3B0B3-27BA-4832-A096-FA80CC845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C220-C3F8-4574-9EFE-3C0A463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188775-207F-4824-A0BF-3AACE1E2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78" y="482255"/>
            <a:ext cx="8263465" cy="6110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1CF99-A6E1-4007-9FCD-E481FD6E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1" y="288450"/>
            <a:ext cx="11932497" cy="6304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106A0E-4497-46CC-8B5D-A161441F9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82" y="288450"/>
            <a:ext cx="4709608" cy="37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9" y="0"/>
            <a:ext cx="12179121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45478" y="231819"/>
            <a:ext cx="5778054" cy="1056068"/>
          </a:xfrm>
          <a:prstGeom prst="ellipse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প্রকারসমূহ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1093" y="2009096"/>
            <a:ext cx="8331555" cy="221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3200" b="1" dirty="0">
                <a:solidFill>
                  <a:schemeClr val="tx1"/>
                </a:solidFill>
                <a:latin typeface="NikoshBAN" pitchFamily="2" charset="0"/>
              </a:rPr>
              <a:t>عدد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বচনের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اسم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প্রকার।যথা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واحد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 مفرد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كتاب قلم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تثنية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مثني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দ্বিবচন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كتابان قلمان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جمع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مجموع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كتب اقلام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00461" y="4766246"/>
            <a:ext cx="8320824" cy="17587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إسم الجامد</a:t>
            </a:r>
            <a:endParaRPr lang="bn-I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</a:rPr>
              <a:t>إسم المصدر</a:t>
            </a:r>
            <a:endParaRPr lang="bn-IN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</a:rPr>
              <a:t> إسم المشتق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201" y="2659169"/>
            <a:ext cx="2504628" cy="3238810"/>
            <a:chOff x="136201" y="2659169"/>
            <a:chExt cx="2504628" cy="3238810"/>
          </a:xfrm>
        </p:grpSpPr>
        <p:grpSp>
          <p:nvGrpSpPr>
            <p:cNvPr id="5" name="Group 4"/>
            <p:cNvGrpSpPr/>
            <p:nvPr/>
          </p:nvGrpSpPr>
          <p:grpSpPr>
            <a:xfrm>
              <a:off x="136201" y="2659169"/>
              <a:ext cx="2414891" cy="923513"/>
              <a:chOff x="136201" y="3161450"/>
              <a:chExt cx="2469845" cy="92351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6201" y="3161450"/>
                <a:ext cx="1637956" cy="92351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DZ" sz="2800" b="1" dirty="0">
                    <a:solidFill>
                      <a:schemeClr val="tx1"/>
                    </a:solidFill>
                  </a:rPr>
                  <a:t>عدد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বচনের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778899" y="3206559"/>
                <a:ext cx="827147" cy="695351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6201" y="4868214"/>
              <a:ext cx="2504628" cy="1029765"/>
              <a:chOff x="136201" y="4314417"/>
              <a:chExt cx="2504628" cy="102976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36201" y="4314417"/>
                <a:ext cx="1637956" cy="10297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গঠনগত দিক থেকে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766020" y="4517569"/>
                <a:ext cx="874809" cy="695351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25025" y="309093"/>
            <a:ext cx="4134119" cy="1674253"/>
          </a:xfrm>
          <a:prstGeom prst="ellipse">
            <a:avLst/>
          </a:prstGeom>
          <a:pattFill prst="pct40">
            <a:fgClr>
              <a:srgbClr val="00B05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73499" y="3142445"/>
            <a:ext cx="7856113" cy="2189409"/>
          </a:xfrm>
          <a:prstGeom prst="roundRect">
            <a:avLst/>
          </a:prstGeom>
          <a:pattFill prst="weave">
            <a:fgClr>
              <a:srgbClr val="00B05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عدد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বচনের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ও কি কি?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95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877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76541" y="77273"/>
            <a:ext cx="4144848" cy="1262121"/>
          </a:xfrm>
          <a:prstGeom prst="ellipse">
            <a:avLst/>
          </a:prstGeom>
          <a:solidFill>
            <a:srgbClr val="66CCFF"/>
          </a:solidFill>
          <a:ln w="57150">
            <a:solidFill>
              <a:srgbClr val="C00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مجموع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582" y="1455303"/>
            <a:ext cx="10715222" cy="1481080"/>
          </a:xfrm>
          <a:prstGeom prst="rect">
            <a:avLst/>
          </a:prstGeom>
          <a:pattFill prst="lgConfetti">
            <a:fgClr>
              <a:srgbClr val="00B05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 অর্থ হল বহুবচন , অর্থাৎ যে কালেমা বা শব্দ দ্বারা  একের অধিক ব্যাক্তি, বস্তু, স্থান, দোষ, গুন ইত্যাদির নাম বুঝায় তাকে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6" y="3065164"/>
            <a:ext cx="5615189" cy="28333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10" y="3099387"/>
            <a:ext cx="5497639" cy="2799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159099" y="6032926"/>
            <a:ext cx="2962140" cy="73492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chemeClr val="tx1"/>
                </a:solidFill>
                <a:latin typeface="NikoshBAN" pitchFamily="2" charset="0"/>
              </a:rPr>
              <a:t>جمع قلة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86164" y="5981409"/>
            <a:ext cx="2962140" cy="78644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chemeClr val="tx1"/>
                </a:solidFill>
                <a:latin typeface="NikoshBAN" pitchFamily="2" charset="0"/>
              </a:rPr>
              <a:t>جمع كسرة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217" y="2125011"/>
            <a:ext cx="4764511" cy="2574335"/>
          </a:xfrm>
          <a:prstGeom prst="rect">
            <a:avLst/>
          </a:prstGeom>
          <a:pattFill prst="pct75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مسجد</a:t>
            </a:r>
            <a:r>
              <a:rPr lang="bn-BD" sz="3600" b="1" dirty="0">
                <a:solidFill>
                  <a:schemeClr val="tx1"/>
                </a:solidFill>
              </a:rPr>
              <a:t> -</a:t>
            </a:r>
            <a:r>
              <a:rPr lang="ar-AE" sz="3600" b="1" dirty="0">
                <a:solidFill>
                  <a:schemeClr val="tx1"/>
                </a:solidFill>
              </a:rPr>
              <a:t> مساجد </a:t>
            </a:r>
            <a:endParaRPr lang="bn-BD" sz="3600" b="1" dirty="0">
              <a:solidFill>
                <a:schemeClr val="tx1"/>
              </a:solidFill>
            </a:endParaRPr>
          </a:p>
          <a:p>
            <a:pPr algn="ctr"/>
            <a:r>
              <a:rPr lang="ar-AE" sz="3600" b="1" dirty="0">
                <a:solidFill>
                  <a:schemeClr val="tx1"/>
                </a:solidFill>
              </a:rPr>
              <a:t>رجل </a:t>
            </a:r>
            <a:r>
              <a:rPr lang="bn-BD" sz="3600" b="1" dirty="0">
                <a:solidFill>
                  <a:schemeClr val="tx1"/>
                </a:solidFill>
              </a:rPr>
              <a:t>  - </a:t>
            </a:r>
            <a:r>
              <a:rPr lang="ar-AE" sz="3600" b="1" dirty="0">
                <a:solidFill>
                  <a:schemeClr val="tx1"/>
                </a:solidFill>
              </a:rPr>
              <a:t>رجال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8691" y="2112132"/>
            <a:ext cx="4374717" cy="2574335"/>
          </a:xfrm>
          <a:prstGeom prst="rect">
            <a:avLst/>
          </a:prstGeom>
          <a:pattFill prst="pct40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r>
              <a:rPr lang="ar-AE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عالم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   - </a:t>
            </a:r>
            <a:r>
              <a:rPr lang="ar-AE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عالمون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r>
              <a:rPr lang="ar-AE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ناصر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  -</a:t>
            </a:r>
            <a:r>
              <a:rPr lang="ar-AE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 ناصرون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11415" y="5267455"/>
            <a:ext cx="3606084" cy="982734"/>
          </a:xfrm>
          <a:prstGeom prst="roundRect">
            <a:avLst/>
          </a:prstGeom>
          <a:pattFill prst="trellis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جمع السليم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4555" y="5318971"/>
            <a:ext cx="3902299" cy="982734"/>
          </a:xfrm>
          <a:prstGeom prst="roundRect">
            <a:avLst/>
          </a:prstGeom>
          <a:pattFill prst="diagBrick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جمع  المكسر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22921" y="193184"/>
            <a:ext cx="6207273" cy="1455314"/>
          </a:xfrm>
          <a:prstGeom prst="ellipse">
            <a:avLst/>
          </a:prstGeom>
          <a:pattFill prst="pct75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বহুবচন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مجموع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2068" y="437882"/>
            <a:ext cx="4790940" cy="1236373"/>
          </a:xfrm>
          <a:prstGeom prst="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AE" sz="3600" b="1" dirty="0">
                <a:solidFill>
                  <a:schemeClr val="tx1"/>
                </a:solidFill>
                <a:latin typeface="NikoshBAN" pitchFamily="2" charset="0"/>
              </a:rPr>
              <a:t>مؤنث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আলামত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4788" y="2627290"/>
            <a:ext cx="6845121" cy="3348507"/>
          </a:xfrm>
          <a:prstGeom prst="rect">
            <a:avLst/>
          </a:prstGeom>
          <a:pattFill prst="pct70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١</a:t>
            </a:r>
            <a:r>
              <a:rPr lang="bn-BD" sz="3600" b="1" dirty="0">
                <a:solidFill>
                  <a:schemeClr val="tx1"/>
                </a:solidFill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b="1" dirty="0">
                <a:solidFill>
                  <a:schemeClr val="tx1"/>
                </a:solidFill>
              </a:rPr>
              <a:t> </a:t>
            </a:r>
            <a:r>
              <a:rPr lang="ar-AE" sz="3600" b="1" dirty="0">
                <a:solidFill>
                  <a:schemeClr val="tx1"/>
                </a:solidFill>
              </a:rPr>
              <a:t>تاء التانيث</a:t>
            </a:r>
            <a:r>
              <a:rPr lang="bn-BD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٢</a:t>
            </a:r>
            <a:r>
              <a:rPr lang="bn-BD" sz="3600" b="1" dirty="0">
                <a:solidFill>
                  <a:schemeClr val="tx1"/>
                </a:solidFill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b="1" dirty="0">
                <a:solidFill>
                  <a:schemeClr val="tx1"/>
                </a:solidFill>
              </a:rPr>
              <a:t> </a:t>
            </a:r>
            <a:r>
              <a:rPr lang="ar-AE" sz="3600" b="1" dirty="0">
                <a:solidFill>
                  <a:schemeClr val="tx1"/>
                </a:solidFill>
              </a:rPr>
              <a:t> الف مقصورة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٣</a:t>
            </a:r>
            <a:r>
              <a:rPr lang="bn-BD" sz="3600" b="1" dirty="0">
                <a:solidFill>
                  <a:schemeClr val="tx1"/>
                </a:solidFill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b="1" dirty="0">
                <a:solidFill>
                  <a:schemeClr val="tx1"/>
                </a:solidFill>
              </a:rPr>
              <a:t>  </a:t>
            </a:r>
            <a:r>
              <a:rPr lang="ar-AE" sz="3600" b="1" dirty="0">
                <a:solidFill>
                  <a:schemeClr val="tx1"/>
                </a:solidFill>
              </a:rPr>
              <a:t> الف ممدودة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٤</a:t>
            </a:r>
            <a:r>
              <a:rPr lang="bn-BD" sz="3600" b="1" dirty="0">
                <a:solidFill>
                  <a:schemeClr val="tx1"/>
                </a:solidFill>
              </a:rPr>
              <a:t>-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47748" y="257580"/>
            <a:ext cx="4623517" cy="1313643"/>
          </a:xfrm>
          <a:prstGeom prst="roundRect">
            <a:avLst/>
          </a:prstGeom>
          <a:pattFill prst="dkDnDiag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7887" y="2524259"/>
            <a:ext cx="10174310" cy="3400023"/>
          </a:xfrm>
          <a:prstGeom prst="round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খাতায় লিখ।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دخل رجل </a:t>
            </a:r>
            <a:r>
              <a:rPr lang="ar-DZ" sz="3600" b="1">
                <a:solidFill>
                  <a:schemeClr val="tx1"/>
                </a:solidFill>
                <a:latin typeface="NikoshBAN" panose="02000000000000000000" pitchFamily="2" charset="0"/>
              </a:rPr>
              <a:t>فى المسجد</a:t>
            </a:r>
            <a:endParaRPr lang="en-US" sz="3600" b="1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endParaRPr lang="ar-DZ" sz="3600" b="1" dirty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محمد صلى الله عليه وسلم </a:t>
            </a:r>
            <a:r>
              <a:rPr lang="ar-DZ" sz="3600" b="1">
                <a:solidFill>
                  <a:schemeClr val="tx1"/>
                </a:solidFill>
                <a:latin typeface="NikoshBAN" panose="02000000000000000000" pitchFamily="2" charset="0"/>
              </a:rPr>
              <a:t>رسول الله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49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3048" y="647168"/>
            <a:ext cx="4507606" cy="1272864"/>
          </a:xfrm>
          <a:prstGeom prst="rect">
            <a:avLst/>
          </a:prstGeom>
          <a:pattFill prst="pct30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واجب البيت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9381" y="3103809"/>
            <a:ext cx="6568226" cy="2434107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9122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3B63D-4F35-41E8-A14C-48E1BDB3806E}"/>
              </a:ext>
            </a:extLst>
          </p:cNvPr>
          <p:cNvSpPr txBox="1"/>
          <p:nvPr/>
        </p:nvSpPr>
        <p:spPr>
          <a:xfrm>
            <a:off x="1816308" y="659567"/>
            <a:ext cx="8559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সবাইকে ধন্যবাদ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আল্লাহ হাফেজ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478C2-6686-4EC4-A11D-FAC47A189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2" y="1999224"/>
            <a:ext cx="3312825" cy="47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8" y="21776"/>
            <a:ext cx="12192000" cy="683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01543" y="731695"/>
            <a:ext cx="3160111" cy="65882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171" y="1357647"/>
            <a:ext cx="11884817" cy="5423079"/>
            <a:chOff x="131171" y="1357647"/>
            <a:chExt cx="11884817" cy="5423079"/>
          </a:xfrm>
        </p:grpSpPr>
        <p:sp>
          <p:nvSpPr>
            <p:cNvPr id="5" name="Rounded Rectangle 4"/>
            <p:cNvSpPr/>
            <p:nvPr/>
          </p:nvSpPr>
          <p:spPr>
            <a:xfrm>
              <a:off x="131171" y="1357647"/>
              <a:ext cx="5855384" cy="5410200"/>
            </a:xfrm>
            <a:prstGeom prst="round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>
                  <a:latin typeface="Nikosh" panose="02000000000000000000" pitchFamily="2" charset="0"/>
                  <a:cs typeface="Nikosh" panose="02000000000000000000" pitchFamily="2" charset="0"/>
                </a:rPr>
                <a:t>জাউল করিম</a:t>
              </a:r>
            </a:p>
            <a:p>
              <a:r>
                <a:rPr lang="bn-IN" sz="4000" dirty="0">
                  <a:latin typeface="Nikosh" panose="02000000000000000000" pitchFamily="2" charset="0"/>
                  <a:cs typeface="Nikosh" panose="02000000000000000000" pitchFamily="2" charset="0"/>
                </a:rPr>
                <a:t>ব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মোঃ রেজাউল করিম</a:t>
              </a:r>
            </a:p>
            <a:p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সহকারি মৌলভী </a:t>
              </a:r>
            </a:p>
            <a:p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বা</a:t>
              </a:r>
              <a:r>
                <a:rPr lang="en-US" sz="3600" dirty="0" err="1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নেশ্বর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ী</a:t>
              </a:r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</a:t>
              </a:r>
              <a:r>
                <a:rPr lang="en-US" sz="3600" dirty="0" err="1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সলামিয়া</a:t>
              </a:r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দা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খ</a:t>
              </a:r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ল</a:t>
              </a:r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bn-IN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en-US" sz="3600" dirty="0" err="1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রাসা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r>
                <a:rPr lang="en-US" sz="3600" dirty="0" err="1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নকলা,শেরপুর</a:t>
              </a:r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মোবাইলঃ০১৭৩৬৬৩৬৮৬৮</a:t>
              </a:r>
            </a:p>
            <a:p>
              <a:endParaRPr lang="en-US" sz="4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85603" y="1370526"/>
              <a:ext cx="6030385" cy="5410200"/>
            </a:xfrm>
            <a:prstGeom prst="roundRect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৬ষ্ঠ   </a:t>
              </a:r>
              <a:r>
                <a: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আরবী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২য় </a:t>
              </a:r>
              <a:endPara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ছাত্র/ছাত্রী সংখ্যাঃ ৫০জন</a:t>
              </a:r>
            </a:p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455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959" y="540552"/>
            <a:ext cx="4619196" cy="837126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918229"/>
            <a:ext cx="5962918" cy="387297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7" y="1918229"/>
            <a:ext cx="5957947" cy="387297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20463" y="5876986"/>
            <a:ext cx="2433496" cy="35238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</a:rPr>
              <a:t>كتاب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7502" y="5867028"/>
            <a:ext cx="2852115" cy="366687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</a:rPr>
              <a:t>بيت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3408" y="1149400"/>
            <a:ext cx="4765183" cy="1700011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الاسم واقسامه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1576" y="3642855"/>
            <a:ext cx="8628845" cy="1662131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الاسم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উহার প্রকার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CEADA391-2633-45DD-9095-8077D9F528C1}"/>
              </a:ext>
            </a:extLst>
          </p:cNvPr>
          <p:cNvSpPr/>
          <p:nvPr/>
        </p:nvSpPr>
        <p:spPr>
          <a:xfrm>
            <a:off x="5192889" y="2849412"/>
            <a:ext cx="1264355" cy="740456"/>
          </a:xfrm>
          <a:prstGeom prst="upArrowCallout">
            <a:avLst/>
          </a:prstGeom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3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"/>
            <a:ext cx="12192000" cy="7102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42830" y="201706"/>
            <a:ext cx="4751547" cy="178372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62141" y="2434108"/>
            <a:ext cx="618187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67467" y="3449392"/>
            <a:ext cx="545556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67467" y="4179198"/>
            <a:ext cx="515504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67467" y="5065692"/>
            <a:ext cx="487600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28042" y="3475150"/>
            <a:ext cx="6926943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0329" y="2446987"/>
            <a:ext cx="4842454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5844" y="4228563"/>
            <a:ext cx="6926943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2181" y="5050666"/>
            <a:ext cx="7012804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tx1"/>
                </a:solidFill>
              </a:rPr>
              <a:t>مؤنث</a:t>
            </a: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43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17441" y="303059"/>
            <a:ext cx="5911403" cy="1068947"/>
          </a:xfrm>
          <a:prstGeom prst="round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4304" y="1725769"/>
            <a:ext cx="2891306" cy="3219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2" y="1463222"/>
            <a:ext cx="4065402" cy="4277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60" y="1557867"/>
            <a:ext cx="3386498" cy="4205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39201" y="1725769"/>
            <a:ext cx="729800" cy="1880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" y="1413117"/>
            <a:ext cx="4442019" cy="4327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1065" y="5872765"/>
            <a:ext cx="3245477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বাড়ি, ঘর, গাছ, মানুষ, ভেড়া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1394" y="5859886"/>
            <a:ext cx="2950361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50059" y="5859886"/>
            <a:ext cx="2266682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89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38659" y="115908"/>
            <a:ext cx="4584880" cy="11204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الاسم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741" y="1545465"/>
            <a:ext cx="10728100" cy="2279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অর্থঃ  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একবচন।বহুবচনে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اسماء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অর্থ-নাম,বিশেষ্য,উচ্চ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 অর্থঃ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ব্যাক্তি,বস্তু,স্থান,সময়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ওগুন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 مكة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 يوم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860" y="4190732"/>
            <a:ext cx="10740980" cy="1965369"/>
          </a:xfrm>
          <a:prstGeom prst="rect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ব্যাকরণ অনুযায়ী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হলো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اسم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বলে।যেমনঃ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   مكة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يوم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عالم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جاهل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خالد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87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6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59120" y="2278348"/>
            <a:ext cx="5951835" cy="1097924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20483" y="3698243"/>
            <a:ext cx="5975802" cy="117197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7604" y="5153552"/>
            <a:ext cx="5951835" cy="107538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9266" y="135228"/>
            <a:ext cx="5718219" cy="1983347"/>
          </a:xfrm>
          <a:prstGeom prst="ellipse">
            <a:avLst/>
          </a:prstGeom>
          <a:pattFill prst="shingle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0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45478" y="128790"/>
            <a:ext cx="5778054" cy="995966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প্রকারসমূহ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1825" y="1429555"/>
            <a:ext cx="8642796" cy="113333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নির্দিষ্ট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অনির্দিষ্টভেদে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DZ" sz="2400" dirty="0">
                <a:solidFill>
                  <a:schemeClr val="tx1"/>
                </a:solidFill>
              </a:rPr>
              <a:t>اسم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দু</a:t>
            </a:r>
            <a:r>
              <a:rPr lang="en-US" sz="2400" dirty="0">
                <a:solidFill>
                  <a:schemeClr val="tx1"/>
                </a:solidFill>
              </a:rPr>
              <a:t> প্রকার।যথাঃ-১।</a:t>
            </a:r>
            <a:r>
              <a:rPr lang="ar-DZ" sz="2400" dirty="0">
                <a:solidFill>
                  <a:schemeClr val="tx1"/>
                </a:solidFill>
              </a:rPr>
              <a:t>معرفة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ও</a:t>
            </a:r>
            <a:r>
              <a:rPr lang="bn-BD" sz="2400" dirty="0">
                <a:solidFill>
                  <a:schemeClr val="tx1"/>
                </a:solidFill>
              </a:rPr>
              <a:t>   </a:t>
            </a:r>
            <a:r>
              <a:rPr lang="en-US" sz="2400" dirty="0">
                <a:solidFill>
                  <a:schemeClr val="tx1"/>
                </a:solidFill>
              </a:rPr>
              <a:t> ২।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  <a:r>
              <a:rPr lang="ar-DZ" sz="2400" dirty="0">
                <a:solidFill>
                  <a:schemeClr val="tx1"/>
                </a:solidFill>
              </a:rPr>
              <a:t>نكرة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51094" y="3090931"/>
            <a:ext cx="8756557" cy="1009357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লিঙ্গভেদে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ar-DZ" sz="2800" dirty="0">
                <a:solidFill>
                  <a:schemeClr val="tx1"/>
                </a:solidFill>
              </a:rPr>
              <a:t>اسم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দু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প্রকার।যথা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bn-BD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১</a:t>
            </a:r>
            <a:r>
              <a:rPr lang="bn-BD" sz="2800" dirty="0">
                <a:solidFill>
                  <a:schemeClr val="tx1"/>
                </a:solidFill>
              </a:rPr>
              <a:t>।</a:t>
            </a:r>
            <a:r>
              <a:rPr lang="ar-DZ" sz="2800" dirty="0">
                <a:solidFill>
                  <a:schemeClr val="tx1"/>
                </a:solidFill>
              </a:rPr>
              <a:t>مذكر</a:t>
            </a:r>
            <a:r>
              <a:rPr lang="bn-BD" sz="2800" dirty="0">
                <a:solidFill>
                  <a:schemeClr val="tx1"/>
                </a:solidFill>
              </a:rPr>
              <a:t>   </a:t>
            </a:r>
            <a:r>
              <a:rPr lang="en-US" sz="2800" dirty="0">
                <a:solidFill>
                  <a:schemeClr val="tx1"/>
                </a:solidFill>
              </a:rPr>
              <a:t>ও ২।</a:t>
            </a:r>
            <a:r>
              <a:rPr lang="ar-DZ" sz="2800" dirty="0">
                <a:solidFill>
                  <a:schemeClr val="tx1"/>
                </a:solidFill>
              </a:rPr>
              <a:t>مؤنث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26219" y="4906852"/>
            <a:ext cx="8745827" cy="1324855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</a:rPr>
              <a:t>ইরাব পরিবর্তন হওয়া না হওয়ার দিক থেকে দুই প্রকার </a:t>
            </a:r>
            <a:r>
              <a:rPr lang="ar-AE" sz="2400" dirty="0">
                <a:solidFill>
                  <a:schemeClr val="tx1"/>
                </a:solidFill>
              </a:rPr>
              <a:t>إسم المعرب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</a:p>
          <a:p>
            <a:r>
              <a:rPr lang="ar-AE" sz="2400" dirty="0">
                <a:solidFill>
                  <a:schemeClr val="tx1"/>
                </a:solidFill>
              </a:rPr>
              <a:t> إسم المبنى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180" y="1429555"/>
            <a:ext cx="2487914" cy="4723833"/>
            <a:chOff x="136201" y="1507873"/>
            <a:chExt cx="2487914" cy="4723833"/>
          </a:xfrm>
          <a:solidFill>
            <a:srgbClr val="00B050"/>
          </a:solidFill>
        </p:grpSpPr>
        <p:grpSp>
          <p:nvGrpSpPr>
            <p:cNvPr id="4" name="Group 3"/>
            <p:cNvGrpSpPr/>
            <p:nvPr/>
          </p:nvGrpSpPr>
          <p:grpSpPr>
            <a:xfrm>
              <a:off x="136201" y="1507873"/>
              <a:ext cx="2397666" cy="923513"/>
              <a:chOff x="136201" y="902560"/>
              <a:chExt cx="2397666" cy="923513"/>
            </a:xfrm>
            <a:grpFill/>
          </p:grpSpPr>
          <p:sp>
            <p:nvSpPr>
              <p:cNvPr id="9" name="Rounded Rectangle 8"/>
              <p:cNvSpPr/>
              <p:nvPr/>
            </p:nvSpPr>
            <p:spPr>
              <a:xfrm>
                <a:off x="136201" y="902560"/>
                <a:ext cx="1637956" cy="923513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/>
                    </a:solidFill>
                  </a:rPr>
                  <a:t>নির্দিষ্ট</a:t>
                </a:r>
                <a:r>
                  <a:rPr lang="bn-BD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অনির্দিষ্ট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1774157" y="1005068"/>
                <a:ext cx="759710" cy="695351"/>
              </a:xfrm>
              <a:prstGeom prst="right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6201" y="3243863"/>
              <a:ext cx="2446801" cy="1055525"/>
              <a:chOff x="136201" y="1943084"/>
              <a:chExt cx="2446801" cy="1055525"/>
            </a:xfrm>
            <a:grpFill/>
          </p:grpSpPr>
          <p:sp>
            <p:nvSpPr>
              <p:cNvPr id="10" name="Rounded Rectangle 9"/>
              <p:cNvSpPr/>
              <p:nvPr/>
            </p:nvSpPr>
            <p:spPr>
              <a:xfrm>
                <a:off x="136201" y="1943084"/>
                <a:ext cx="1532582" cy="1055525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লিঙ্গভেদে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774157" y="1990031"/>
                <a:ext cx="808845" cy="695351"/>
              </a:xfrm>
              <a:prstGeom prst="right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6201" y="4971239"/>
              <a:ext cx="2487914" cy="1260467"/>
              <a:chOff x="136201" y="5537916"/>
              <a:chExt cx="2487914" cy="1068398"/>
            </a:xfrm>
            <a:grpFill/>
          </p:grpSpPr>
          <p:sp>
            <p:nvSpPr>
              <p:cNvPr id="22" name="Rounded Rectangle 21"/>
              <p:cNvSpPr/>
              <p:nvPr/>
            </p:nvSpPr>
            <p:spPr>
              <a:xfrm>
                <a:off x="136201" y="5537916"/>
                <a:ext cx="1637956" cy="1068398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2000" dirty="0">
                    <a:solidFill>
                      <a:schemeClr val="tx1"/>
                    </a:solidFill>
                  </a:rPr>
                  <a:t>اعرب</a:t>
                </a:r>
                <a:r>
                  <a:rPr lang="bn-BD" sz="2000" dirty="0">
                    <a:solidFill>
                      <a:schemeClr val="tx1"/>
                    </a:solidFill>
                  </a:rPr>
                  <a:t>বা শেষ অক্ষরের অবস্থা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1835233" y="5863508"/>
                <a:ext cx="788882" cy="695351"/>
              </a:xfrm>
              <a:prstGeom prst="right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4000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699</TotalTime>
  <Words>486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Nikosh</vt:lpstr>
      <vt:lpstr>NikoshBAN</vt:lpstr>
      <vt:lpstr>Wingdings</vt:lpstr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DOEL</cp:lastModifiedBy>
  <cp:revision>111</cp:revision>
  <dcterms:created xsi:type="dcterms:W3CDTF">2018-04-08T09:39:39Z</dcterms:created>
  <dcterms:modified xsi:type="dcterms:W3CDTF">2020-11-09T16:00:32Z</dcterms:modified>
</cp:coreProperties>
</file>