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69" r:id="rId3"/>
    <p:sldId id="259" r:id="rId4"/>
    <p:sldId id="260" r:id="rId5"/>
    <p:sldId id="270" r:id="rId6"/>
    <p:sldId id="271" r:id="rId7"/>
    <p:sldId id="272" r:id="rId8"/>
    <p:sldId id="261" r:id="rId9"/>
    <p:sldId id="262" r:id="rId10"/>
    <p:sldId id="278" r:id="rId11"/>
    <p:sldId id="273" r:id="rId12"/>
    <p:sldId id="264" r:id="rId13"/>
    <p:sldId id="274" r:id="rId14"/>
    <p:sldId id="275" r:id="rId15"/>
    <p:sldId id="267" r:id="rId16"/>
    <p:sldId id="276" r:id="rId17"/>
    <p:sldId id="279" r:id="rId18"/>
    <p:sldId id="280" r:id="rId19"/>
  </p:sldIdLst>
  <p:sldSz cx="12161838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762" y="-156"/>
      </p:cViewPr>
      <p:guideLst>
        <p:guide orient="horz" pos="2160"/>
        <p:guide pos="383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4103" y="5349903"/>
            <a:ext cx="11477735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506743" y="4853412"/>
            <a:ext cx="112497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06743" y="3886200"/>
            <a:ext cx="112497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10945654" y="6473952"/>
            <a:ext cx="1009433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1378" y="549277"/>
            <a:ext cx="2432368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92" y="549277"/>
            <a:ext cx="8310589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4763386" y="76201"/>
            <a:ext cx="3851249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10945654" y="6473952"/>
            <a:ext cx="1009433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4103" y="3444903"/>
            <a:ext cx="11477735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506743" y="1676400"/>
            <a:ext cx="112497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40038" y="2947086"/>
            <a:ext cx="11553746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401341" y="457200"/>
            <a:ext cx="11553746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05394" y="1600200"/>
            <a:ext cx="5574176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6182268" y="1600200"/>
            <a:ext cx="5776873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405395" y="5410200"/>
            <a:ext cx="11452397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74330" y="666750"/>
            <a:ext cx="5706589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6178045" y="666750"/>
            <a:ext cx="5708830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74330" y="1316038"/>
            <a:ext cx="5706589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6182973" y="1316038"/>
            <a:ext cx="5703902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45654" y="6477000"/>
            <a:ext cx="1013487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84103" y="6019801"/>
            <a:ext cx="11477735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401341" y="457200"/>
            <a:ext cx="11553746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84103" y="5849118"/>
            <a:ext cx="11477735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608092" y="5486400"/>
            <a:ext cx="112497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608093" y="609600"/>
            <a:ext cx="4001161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754941" y="609600"/>
            <a:ext cx="7102851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4662038" y="616634"/>
            <a:ext cx="6689011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506743" y="4993760"/>
            <a:ext cx="7803846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506743" y="5533218"/>
            <a:ext cx="7803846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4103" y="1050899"/>
            <a:ext cx="11477735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05395" y="1554163"/>
            <a:ext cx="11553746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8614635" y="76201"/>
            <a:ext cx="3344505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4155294" y="76201"/>
            <a:ext cx="4459341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0945654" y="6477001"/>
            <a:ext cx="1013487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405395" y="457200"/>
            <a:ext cx="11553746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84103" y="1050899"/>
            <a:ext cx="11477735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684103" y="1057987"/>
            <a:ext cx="11477735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700881" y="5923093"/>
            <a:ext cx="1310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আনোয়ার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হোসেন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দৌলতপুর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মুহসিন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61838" cy="6019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09440" y="304800"/>
            <a:ext cx="10692283" cy="5410200"/>
          </a:xfrm>
          <a:prstGeom prst="rect">
            <a:avLst/>
          </a:prstGeom>
          <a:noFill/>
        </p:spPr>
        <p:txBody>
          <a:bodyPr wrap="square" rtlCol="0">
            <a:prstTxWarp prst="textArchUpPour">
              <a:avLst/>
            </a:prstTxWarp>
            <a:spAutoFit/>
          </a:bodyPr>
          <a:lstStyle/>
          <a:p>
            <a:pPr algn="ctr"/>
            <a:r>
              <a:rPr lang="bn-IN" sz="6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স্বাগতম </a:t>
            </a:r>
            <a:endParaRPr lang="en-US" sz="6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48871"/>
          <a:stretch/>
        </p:blipFill>
        <p:spPr>
          <a:xfrm>
            <a:off x="-582942" y="0"/>
            <a:ext cx="6587661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0000"/>
          <a:stretch/>
        </p:blipFill>
        <p:spPr>
          <a:xfrm>
            <a:off x="5852319" y="0"/>
            <a:ext cx="6595983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700881" y="5923093"/>
            <a:ext cx="1310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আনোয়ার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হোসেন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দৌলতপুর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মুহসিন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Terminator 2"/>
          <p:cNvSpPr/>
          <p:nvPr/>
        </p:nvSpPr>
        <p:spPr>
          <a:xfrm>
            <a:off x="335227" y="304800"/>
            <a:ext cx="6202892" cy="762000"/>
          </a:xfrm>
          <a:prstGeom prst="flowChartTerminator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বিশেষ্য</a:t>
            </a:r>
            <a:r>
              <a:rPr lang="en-US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পদ</a:t>
            </a:r>
            <a:r>
              <a:rPr lang="en-US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ছয়</a:t>
            </a:r>
            <a:r>
              <a:rPr lang="en-US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প্রকারঃ</a:t>
            </a:r>
            <a:r>
              <a:rPr lang="en-US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  </a:t>
            </a:r>
            <a:endParaRPr lang="en-US" sz="5400" b="1" dirty="0">
              <a:ln w="12700">
                <a:solidFill>
                  <a:schemeClr val="accent1"/>
                </a:solidFill>
                <a:prstDash val="solid"/>
              </a:ln>
              <a:solidFill>
                <a:schemeClr val="tx1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8214519" y="187035"/>
            <a:ext cx="3269060" cy="914400"/>
          </a:xfrm>
          <a:prstGeom prst="rightArrow">
            <a:avLst>
              <a:gd name="adj1" fmla="val 53316"/>
              <a:gd name="adj2" fmla="val 8150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যথাঃ</a:t>
            </a:r>
            <a:r>
              <a:rPr lang="en-US" sz="44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ln>
                <a:solidFill>
                  <a:srgbClr val="FF0000"/>
                </a:solidFill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lowchart: Terminator 4"/>
          <p:cNvSpPr/>
          <p:nvPr/>
        </p:nvSpPr>
        <p:spPr>
          <a:xfrm>
            <a:off x="255084" y="1177635"/>
            <a:ext cx="11617035" cy="685800"/>
          </a:xfrm>
          <a:prstGeom prst="flowChartTerminator">
            <a:avLst/>
          </a:prstGeom>
          <a:solidFill>
            <a:schemeClr val="accent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১. </a:t>
            </a:r>
            <a:r>
              <a:rPr lang="en-US" sz="48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বাচক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বিশেষ্য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(proper Noun)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</a:t>
            </a:r>
            <a:endParaRPr lang="en-US" sz="48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Flowchart: Terminator 5"/>
          <p:cNvSpPr/>
          <p:nvPr/>
        </p:nvSpPr>
        <p:spPr>
          <a:xfrm>
            <a:off x="213519" y="1960415"/>
            <a:ext cx="11734800" cy="685800"/>
          </a:xfrm>
          <a:prstGeom prst="flowChartTerminator">
            <a:avLst/>
          </a:prstGeom>
          <a:solidFill>
            <a:schemeClr val="accent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২. </a:t>
            </a:r>
            <a:r>
              <a:rPr lang="en-US" sz="48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জাতি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বাচক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বিশেষ্য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(Common Noun)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</a:t>
            </a:r>
            <a:endParaRPr lang="en-US" sz="48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lowchart: Terminator 6"/>
          <p:cNvSpPr/>
          <p:nvPr/>
        </p:nvSpPr>
        <p:spPr>
          <a:xfrm>
            <a:off x="230108" y="2770905"/>
            <a:ext cx="11642011" cy="6858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৩. </a:t>
            </a:r>
            <a:r>
              <a:rPr lang="en-US" sz="48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বস্তু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48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দ্রব্য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 </a:t>
            </a:r>
            <a:r>
              <a:rPr lang="en-US" sz="48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বাচক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বিশেষ্য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(Material Noun)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</a:t>
            </a:r>
            <a:endParaRPr lang="en-US" sz="48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Flowchart: Terminator 7"/>
          <p:cNvSpPr/>
          <p:nvPr/>
        </p:nvSpPr>
        <p:spPr>
          <a:xfrm>
            <a:off x="289720" y="3581395"/>
            <a:ext cx="11582399" cy="685800"/>
          </a:xfrm>
          <a:prstGeom prst="flowChartTerminator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৪. </a:t>
            </a:r>
            <a:r>
              <a:rPr lang="en-US" sz="48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সমষ্টি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বাচক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বিশেষ্য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(Collective Noun)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</a:t>
            </a:r>
            <a:endParaRPr lang="en-US" sz="48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lowchart: Terminator 8"/>
          <p:cNvSpPr/>
          <p:nvPr/>
        </p:nvSpPr>
        <p:spPr>
          <a:xfrm>
            <a:off x="329949" y="4384960"/>
            <a:ext cx="11618370" cy="685800"/>
          </a:xfrm>
          <a:prstGeom prst="flowChartTerminator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৫. </a:t>
            </a:r>
            <a:r>
              <a:rPr lang="en-US" sz="48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ভাব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বাচক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বিশেষ্য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(Verbal Noun)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</a:t>
            </a:r>
            <a:endParaRPr lang="en-US" sz="48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Flowchart: Terminator 9"/>
          <p:cNvSpPr/>
          <p:nvPr/>
        </p:nvSpPr>
        <p:spPr>
          <a:xfrm>
            <a:off x="289719" y="5188525"/>
            <a:ext cx="11618370" cy="685800"/>
          </a:xfrm>
          <a:prstGeom prst="flowChartTerminator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৬. </a:t>
            </a:r>
            <a:r>
              <a:rPr lang="en-US" sz="48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গুন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বাচক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বিশেষ্য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(Abstract Noun)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</a:t>
            </a:r>
            <a:endParaRPr lang="en-US" sz="48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700881" y="5923093"/>
            <a:ext cx="1310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আনোয়ার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হোসেন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দৌলতপুর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মুহসিন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Terminator 3"/>
          <p:cNvSpPr/>
          <p:nvPr/>
        </p:nvSpPr>
        <p:spPr>
          <a:xfrm>
            <a:off x="255084" y="304800"/>
            <a:ext cx="11617035" cy="685800"/>
          </a:xfrm>
          <a:prstGeom prst="flowChartTerminator">
            <a:avLst/>
          </a:prstGeom>
          <a:solidFill>
            <a:schemeClr val="accent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১. </a:t>
            </a:r>
            <a:r>
              <a:rPr lang="en-US" sz="48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বাচক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বিশেষ্য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(proper Noun)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</a:t>
            </a:r>
            <a:endParaRPr lang="en-US" sz="48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lowchart: Terminator 4"/>
          <p:cNvSpPr/>
          <p:nvPr/>
        </p:nvSpPr>
        <p:spPr>
          <a:xfrm>
            <a:off x="51051" y="1143000"/>
            <a:ext cx="12049668" cy="1219200"/>
          </a:xfrm>
          <a:prstGeom prst="flowChartTerminator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u="sng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সংজ্ঞাঃ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পদ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ব্যক্তি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ভৌগলিক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স্থান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গ্রন্থ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বিশেষের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বোঝায়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বাচক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বিশেষ্য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     </a:t>
            </a:r>
            <a:endParaRPr lang="en-US" sz="40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61119" y="2438405"/>
            <a:ext cx="1862814" cy="838195"/>
          </a:xfrm>
          <a:prstGeom prst="rightArrow">
            <a:avLst>
              <a:gd name="adj1" fmla="val 53316"/>
              <a:gd name="adj2" fmla="val 81501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যথাঃ</a:t>
            </a:r>
            <a:r>
              <a:rPr lang="en-US" sz="44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ln>
                <a:solidFill>
                  <a:srgbClr val="FF0000"/>
                </a:solidFill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lowchart: Terminator 6"/>
          <p:cNvSpPr/>
          <p:nvPr/>
        </p:nvSpPr>
        <p:spPr>
          <a:xfrm>
            <a:off x="2057400" y="2514600"/>
            <a:ext cx="10500519" cy="685800"/>
          </a:xfrm>
          <a:prstGeom prst="flowChartTerminator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ক. </a:t>
            </a:r>
            <a:r>
              <a:rPr lang="en-US" sz="4800" b="1" u="sng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ব্যক্তির</a:t>
            </a:r>
            <a:r>
              <a:rPr lang="en-US" sz="4800" b="1" u="sng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u="sng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নামঃ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নজরুল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ওমর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আনিস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মাইকেল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    </a:t>
            </a:r>
            <a:endParaRPr lang="en-US" sz="48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Flowchart: Terminator 7"/>
          <p:cNvSpPr/>
          <p:nvPr/>
        </p:nvSpPr>
        <p:spPr>
          <a:xfrm>
            <a:off x="202698" y="3352800"/>
            <a:ext cx="11745622" cy="685800"/>
          </a:xfrm>
          <a:prstGeom prst="flowChartTerminator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খ. </a:t>
            </a:r>
            <a:r>
              <a:rPr lang="en-US" sz="4800" b="1" u="sng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ভৌগলিক</a:t>
            </a:r>
            <a:r>
              <a:rPr lang="en-US" sz="4800" b="1" u="sng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u="sng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স্থানঃ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ঢাকা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দিল্লি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লন্ডন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মক্কা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      </a:t>
            </a:r>
            <a:endParaRPr lang="en-US" sz="48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lowchart: Terminator 8"/>
          <p:cNvSpPr/>
          <p:nvPr/>
        </p:nvSpPr>
        <p:spPr>
          <a:xfrm>
            <a:off x="365919" y="4191000"/>
            <a:ext cx="11795919" cy="762000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গ. </a:t>
            </a:r>
            <a:r>
              <a:rPr lang="en-US" sz="4400" b="1" u="sng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ভৌগলিক</a:t>
            </a:r>
            <a:r>
              <a:rPr lang="en-US" sz="4400" b="1" u="sng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u="sng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সংজ্ঞাঃ</a:t>
            </a:r>
            <a:r>
              <a:rPr lang="en-US" sz="44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নদী</a:t>
            </a:r>
            <a:r>
              <a:rPr lang="en-US" sz="44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পর্বত</a:t>
            </a:r>
            <a:r>
              <a:rPr lang="en-US" sz="44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সমুদ্র</a:t>
            </a:r>
            <a:r>
              <a:rPr lang="en-US" sz="44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হিমালয়</a:t>
            </a:r>
            <a:r>
              <a:rPr lang="en-US" sz="44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আরব</a:t>
            </a:r>
            <a:r>
              <a:rPr lang="en-US" sz="44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সাগর</a:t>
            </a:r>
            <a:r>
              <a:rPr lang="en-US" sz="44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    </a:t>
            </a:r>
            <a:endParaRPr lang="en-US" sz="44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Flowchart: Terminator 9"/>
          <p:cNvSpPr/>
          <p:nvPr/>
        </p:nvSpPr>
        <p:spPr>
          <a:xfrm>
            <a:off x="-243681" y="5105400"/>
            <a:ext cx="12877800" cy="762000"/>
          </a:xfrm>
          <a:prstGeom prst="flowChartTerminator">
            <a:avLst/>
          </a:prstGeom>
          <a:solidFill>
            <a:schemeClr val="bg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গ. </a:t>
            </a:r>
            <a:r>
              <a:rPr lang="en-US" sz="4400" b="1" u="sng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গ্রন্থের</a:t>
            </a:r>
            <a:r>
              <a:rPr lang="en-US" sz="4400" b="1" u="sng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u="sng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নামঃ</a:t>
            </a:r>
            <a:r>
              <a:rPr lang="en-US" sz="44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‘</a:t>
            </a:r>
            <a:r>
              <a:rPr lang="en-US" sz="44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গীতাঞ্জলি</a:t>
            </a:r>
            <a:r>
              <a:rPr lang="en-US" sz="44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’, ‘</a:t>
            </a:r>
            <a:r>
              <a:rPr lang="en-US" sz="44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অগ্নিবীণা</a:t>
            </a:r>
            <a:r>
              <a:rPr lang="en-US" sz="44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’, ‘</a:t>
            </a:r>
            <a:r>
              <a:rPr lang="en-US" sz="44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দেশে-বিদেশে</a:t>
            </a:r>
            <a:r>
              <a:rPr lang="en-US" sz="44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’, ‘</a:t>
            </a:r>
            <a:r>
              <a:rPr lang="en-US" sz="44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বিশ্বনবি</a:t>
            </a:r>
            <a:r>
              <a:rPr lang="en-US" sz="44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।’    </a:t>
            </a:r>
            <a:endParaRPr lang="en-US" sz="44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-700881" y="5874603"/>
            <a:ext cx="1310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আনোয়ার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হোসেন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দৌলতপুর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মুহসিন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Terminator 3"/>
          <p:cNvSpPr/>
          <p:nvPr/>
        </p:nvSpPr>
        <p:spPr>
          <a:xfrm>
            <a:off x="101349" y="381000"/>
            <a:ext cx="11959141" cy="990600"/>
          </a:xfrm>
          <a:prstGeom prst="flowChartTerminator">
            <a:avLst/>
          </a:prstGeom>
          <a:solidFill>
            <a:schemeClr val="bg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২. </a:t>
            </a:r>
            <a:r>
              <a:rPr lang="en-US" sz="48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জাতি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বাচক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বিশেষ্য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(Common Noun)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</a:t>
            </a:r>
            <a:endParaRPr lang="en-US" sz="48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lowchart: Terminator 4"/>
          <p:cNvSpPr/>
          <p:nvPr/>
        </p:nvSpPr>
        <p:spPr>
          <a:xfrm>
            <a:off x="213519" y="1600200"/>
            <a:ext cx="11765756" cy="1752600"/>
          </a:xfrm>
          <a:prstGeom prst="flowChartTerminator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u="sng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সংজ্ঞাঃ</a:t>
            </a:r>
            <a:r>
              <a:rPr lang="en-US" sz="4400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400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পদ</a:t>
            </a:r>
            <a:r>
              <a:rPr lang="en-US" sz="4400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4400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4400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একজাতীয়</a:t>
            </a:r>
            <a:r>
              <a:rPr lang="en-US" sz="4400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প্রাণী</a:t>
            </a:r>
            <a:r>
              <a:rPr lang="en-US" sz="4400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400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পদার্থের</a:t>
            </a:r>
            <a:r>
              <a:rPr lang="en-US" sz="44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4400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400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বোঝায়</a:t>
            </a:r>
            <a:r>
              <a:rPr lang="en-US" sz="4400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4400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জাতিবাচক</a:t>
            </a:r>
            <a:r>
              <a:rPr lang="en-US" sz="4400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বিশেষ্য</a:t>
            </a:r>
            <a:r>
              <a:rPr lang="en-US" sz="4400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400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     </a:t>
            </a:r>
            <a:endParaRPr lang="en-US" sz="4400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Flowchart: Alternate Process 5"/>
          <p:cNvSpPr/>
          <p:nvPr/>
        </p:nvSpPr>
        <p:spPr>
          <a:xfrm>
            <a:off x="248078" y="3581400"/>
            <a:ext cx="2285639" cy="990600"/>
          </a:xfrm>
          <a:prstGeom prst="flowChartAlternateProcess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যেমনঃ</a:t>
            </a:r>
            <a:r>
              <a:rPr lang="en-US" sz="4400" b="1" dirty="0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400" b="1" dirty="0">
              <a:ln>
                <a:solidFill>
                  <a:schemeClr val="tx1"/>
                </a:solidFill>
              </a:ln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lowchart: Alternate Process 6"/>
          <p:cNvSpPr/>
          <p:nvPr/>
        </p:nvSpPr>
        <p:spPr>
          <a:xfrm>
            <a:off x="289719" y="4724400"/>
            <a:ext cx="11719719" cy="990600"/>
          </a:xfrm>
          <a:prstGeom prst="flowChartAlternateProcess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বাঙালি</a:t>
            </a:r>
            <a:r>
              <a:rPr lang="en-US" sz="4800" dirty="0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dirty="0" err="1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জাপানি</a:t>
            </a:r>
            <a:r>
              <a:rPr lang="en-US" sz="4800" dirty="0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dirty="0" err="1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sz="4800" dirty="0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dirty="0" err="1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গরু</a:t>
            </a:r>
            <a:r>
              <a:rPr lang="en-US" sz="4800" dirty="0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dirty="0" err="1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পাখি</a:t>
            </a:r>
            <a:r>
              <a:rPr lang="en-US" sz="4800" dirty="0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dirty="0" err="1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গাছ</a:t>
            </a:r>
            <a:r>
              <a:rPr lang="en-US" sz="4800" dirty="0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dirty="0" err="1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পর্বত</a:t>
            </a:r>
            <a:r>
              <a:rPr lang="en-US" sz="4800" dirty="0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dirty="0" err="1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নদী</a:t>
            </a:r>
            <a:r>
              <a:rPr lang="en-US" sz="4800" dirty="0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dirty="0" err="1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ইংরেজ</a:t>
            </a:r>
            <a:r>
              <a:rPr lang="en-US" sz="4800" dirty="0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 ।   </a:t>
            </a:r>
            <a:endParaRPr lang="en-US" sz="4800" dirty="0">
              <a:ln>
                <a:solidFill>
                  <a:schemeClr val="tx1"/>
                </a:solidFill>
              </a:ln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allAtOnce"/>
      <p:bldP spid="4" grpId="0" animBg="1"/>
      <p:bldP spid="5" grpId="0" animBg="1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700881" y="5923093"/>
            <a:ext cx="1310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আনোয়ার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হোসেন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দৌলতপুর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মুহসিন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Terminator 2"/>
          <p:cNvSpPr/>
          <p:nvPr/>
        </p:nvSpPr>
        <p:spPr>
          <a:xfrm>
            <a:off x="228600" y="304800"/>
            <a:ext cx="11643519" cy="914400"/>
          </a:xfrm>
          <a:prstGeom prst="flowChartTerminator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৩. </a:t>
            </a:r>
            <a:r>
              <a:rPr lang="en-US" sz="48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বস্তু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48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দ্রব্য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 </a:t>
            </a:r>
            <a:r>
              <a:rPr lang="en-US" sz="48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বাচক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বিশেষ্য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(Material Noun)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</a:t>
            </a:r>
            <a:endParaRPr lang="en-US" sz="48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Terminator 3"/>
          <p:cNvSpPr/>
          <p:nvPr/>
        </p:nvSpPr>
        <p:spPr>
          <a:xfrm>
            <a:off x="381000" y="1420090"/>
            <a:ext cx="11414919" cy="1447800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u="sng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সংজ্ঞাঃ</a:t>
            </a:r>
            <a:r>
              <a:rPr lang="en-US" sz="4400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4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পদ</a:t>
            </a:r>
            <a:r>
              <a:rPr lang="en-US" sz="44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44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44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উপাদানবাচক</a:t>
            </a:r>
            <a:r>
              <a:rPr lang="en-US" sz="44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পদার্থের</a:t>
            </a:r>
            <a:r>
              <a:rPr lang="en-US" sz="44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4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বোঝায়</a:t>
            </a:r>
            <a:r>
              <a:rPr lang="en-US" sz="44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44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বস্তু</a:t>
            </a:r>
            <a:r>
              <a:rPr lang="en-US" sz="44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4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দ্রব্য</a:t>
            </a:r>
            <a:r>
              <a:rPr lang="en-US" sz="44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বাচক</a:t>
            </a:r>
            <a:r>
              <a:rPr lang="en-US" sz="44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বিশেষ্য</a:t>
            </a:r>
            <a:r>
              <a:rPr lang="en-US" sz="44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4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     </a:t>
            </a:r>
            <a:endParaRPr lang="en-US" sz="44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lowchart: Alternate Process 4"/>
          <p:cNvSpPr/>
          <p:nvPr/>
        </p:nvSpPr>
        <p:spPr>
          <a:xfrm>
            <a:off x="492777" y="3061855"/>
            <a:ext cx="2082942" cy="914400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যেমনঃ</a:t>
            </a:r>
            <a:r>
              <a:rPr lang="en-US" sz="4400" b="1" dirty="0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400" b="1" dirty="0">
              <a:ln>
                <a:solidFill>
                  <a:schemeClr val="tx1"/>
                </a:solidFill>
              </a:ln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Flowchart: Alternate Process 5"/>
          <p:cNvSpPr/>
          <p:nvPr/>
        </p:nvSpPr>
        <p:spPr>
          <a:xfrm>
            <a:off x="518319" y="4114800"/>
            <a:ext cx="11049000" cy="762000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বই</a:t>
            </a:r>
            <a:r>
              <a:rPr lang="en-US" sz="4400" dirty="0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dirty="0" err="1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খাতা</a:t>
            </a:r>
            <a:r>
              <a:rPr lang="en-US" sz="4400" dirty="0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dirty="0" err="1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কলম</a:t>
            </a:r>
            <a:r>
              <a:rPr lang="en-US" sz="4400" dirty="0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dirty="0" err="1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থালা</a:t>
            </a:r>
            <a:r>
              <a:rPr lang="en-US" sz="4400" dirty="0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dirty="0" err="1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বাটি</a:t>
            </a:r>
            <a:r>
              <a:rPr lang="en-US" sz="4400" dirty="0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dirty="0" err="1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মাটি</a:t>
            </a:r>
            <a:r>
              <a:rPr lang="en-US" sz="4400" dirty="0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dirty="0" err="1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চাল</a:t>
            </a:r>
            <a:r>
              <a:rPr lang="en-US" sz="4400" dirty="0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dirty="0" err="1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চিনি</a:t>
            </a:r>
            <a:r>
              <a:rPr lang="en-US" sz="4400" dirty="0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dirty="0" err="1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লবন</a:t>
            </a:r>
            <a:r>
              <a:rPr lang="en-US" sz="4400" dirty="0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dirty="0" err="1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4400" dirty="0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 ।   </a:t>
            </a:r>
            <a:endParaRPr lang="en-US" sz="4400" dirty="0">
              <a:ln>
                <a:solidFill>
                  <a:schemeClr val="tx1"/>
                </a:solidFill>
              </a:ln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lowchart: Alternate Process 6"/>
          <p:cNvSpPr/>
          <p:nvPr/>
        </p:nvSpPr>
        <p:spPr>
          <a:xfrm>
            <a:off x="518319" y="5029200"/>
            <a:ext cx="11125200" cy="762000"/>
          </a:xfrm>
          <a:prstGeom prst="flowChartAlternateProcess">
            <a:avLst/>
          </a:prstGeom>
          <a:solidFill>
            <a:srgbClr val="FFFF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বি.দ্র</a:t>
            </a:r>
            <a:r>
              <a:rPr lang="en-US" sz="4400" dirty="0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. </a:t>
            </a:r>
            <a:r>
              <a:rPr lang="en-US" sz="4400" dirty="0" err="1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400" dirty="0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sz="4400" dirty="0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বস্তুর</a:t>
            </a:r>
            <a:r>
              <a:rPr lang="en-US" sz="4400" dirty="0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4400" dirty="0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400" dirty="0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পরিমাণ</a:t>
            </a:r>
            <a:r>
              <a:rPr lang="en-US" sz="4400" dirty="0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4400" dirty="0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400" dirty="0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4400" dirty="0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 ।    </a:t>
            </a:r>
            <a:endParaRPr lang="en-US" sz="4400" dirty="0">
              <a:ln>
                <a:solidFill>
                  <a:schemeClr val="tx1"/>
                </a:solidFill>
              </a:ln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700881" y="5923093"/>
            <a:ext cx="1310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আনোয়ার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হোসেন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দৌলতপুর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মুহসিন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Terminator 2"/>
          <p:cNvSpPr/>
          <p:nvPr/>
        </p:nvSpPr>
        <p:spPr>
          <a:xfrm>
            <a:off x="594519" y="381000"/>
            <a:ext cx="11069889" cy="1143000"/>
          </a:xfrm>
          <a:prstGeom prst="flowChartTerminator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৪. </a:t>
            </a:r>
            <a:r>
              <a:rPr lang="en-US" sz="48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সমষ্টি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বাচক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বিশেষ্য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(Collective Noun)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</a:t>
            </a:r>
            <a:endParaRPr lang="en-US" sz="48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Terminator 3"/>
          <p:cNvSpPr/>
          <p:nvPr/>
        </p:nvSpPr>
        <p:spPr>
          <a:xfrm>
            <a:off x="457200" y="1752600"/>
            <a:ext cx="11338719" cy="1676400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u="sng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সংজ্ঞাঃ</a:t>
            </a:r>
            <a:r>
              <a:rPr lang="en-US" sz="4800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800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পদ</a:t>
            </a:r>
            <a:r>
              <a:rPr lang="en-US" sz="4800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4800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বেশকিছু</a:t>
            </a:r>
            <a:r>
              <a:rPr lang="en-US" sz="4800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সংখ্যক</a:t>
            </a:r>
            <a:r>
              <a:rPr lang="en-US" sz="4800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ব্যক্তি</a:t>
            </a:r>
            <a:r>
              <a:rPr lang="en-US" sz="4800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800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প্রাণীর</a:t>
            </a:r>
            <a:r>
              <a:rPr lang="en-US" sz="4800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সমষ্টি</a:t>
            </a:r>
            <a:r>
              <a:rPr lang="en-US" sz="4800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বোঝায়</a:t>
            </a:r>
            <a:r>
              <a:rPr lang="en-US" sz="4800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4800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সমষ্টি</a:t>
            </a:r>
            <a:r>
              <a:rPr lang="en-US" sz="4800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বাচক</a:t>
            </a:r>
            <a:r>
              <a:rPr lang="en-US" sz="4800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বিশেষ্য</a:t>
            </a:r>
            <a:r>
              <a:rPr lang="en-US" sz="4800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800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     </a:t>
            </a:r>
            <a:endParaRPr lang="en-US" sz="4800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lowchart: Alternate Process 4"/>
          <p:cNvSpPr/>
          <p:nvPr/>
        </p:nvSpPr>
        <p:spPr>
          <a:xfrm>
            <a:off x="903845" y="3733800"/>
            <a:ext cx="2052874" cy="838200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যেমনঃ</a:t>
            </a:r>
            <a:r>
              <a:rPr lang="en-US" sz="5400" dirty="0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ln>
                <a:solidFill>
                  <a:schemeClr val="tx1"/>
                </a:solidFill>
              </a:ln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Flowchart: Alternate Process 5"/>
          <p:cNvSpPr/>
          <p:nvPr/>
        </p:nvSpPr>
        <p:spPr>
          <a:xfrm>
            <a:off x="442119" y="4800600"/>
            <a:ext cx="11353800" cy="914400"/>
          </a:xfrm>
          <a:prstGeom prst="flowChartAlternateProcess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সভা</a:t>
            </a:r>
            <a:r>
              <a:rPr lang="en-US" sz="4800" dirty="0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dirty="0" err="1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সমিতি</a:t>
            </a:r>
            <a:r>
              <a:rPr lang="en-US" sz="4800" dirty="0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dirty="0" err="1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জনতা</a:t>
            </a:r>
            <a:r>
              <a:rPr lang="en-US" sz="4800" dirty="0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dirty="0" err="1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পঞ্চায়েত</a:t>
            </a:r>
            <a:r>
              <a:rPr lang="en-US" sz="4800" dirty="0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dirty="0" err="1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মাহফিল</a:t>
            </a:r>
            <a:r>
              <a:rPr lang="en-US" sz="4800" dirty="0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dirty="0" err="1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ঝাঁক</a:t>
            </a:r>
            <a:r>
              <a:rPr lang="en-US" sz="4800" dirty="0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dirty="0" err="1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4800" dirty="0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dirty="0" err="1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বহর</a:t>
            </a:r>
            <a:r>
              <a:rPr lang="en-US" sz="4800" dirty="0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 ।   </a:t>
            </a:r>
            <a:endParaRPr lang="en-US" sz="4800" dirty="0">
              <a:ln>
                <a:solidFill>
                  <a:schemeClr val="tx1"/>
                </a:solidFill>
              </a:ln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 animBg="1"/>
      <p:bldP spid="4" grpId="0" animBg="1"/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700881" y="5923093"/>
            <a:ext cx="1310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আনোয়ার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হোসেন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দৌলতপুর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মুহসিন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lowchart: Terminator 4"/>
          <p:cNvSpPr/>
          <p:nvPr/>
        </p:nvSpPr>
        <p:spPr>
          <a:xfrm>
            <a:off x="101349" y="381000"/>
            <a:ext cx="11542170" cy="990600"/>
          </a:xfrm>
          <a:prstGeom prst="flowChartTerminator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৫. </a:t>
            </a:r>
            <a:r>
              <a:rPr lang="en-US" sz="48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ভাব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বাচক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বিশেষ্য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(Verbal Noun)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</a:t>
            </a:r>
            <a:endParaRPr lang="en-US" sz="48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Flowchart: Terminator 5"/>
          <p:cNvSpPr/>
          <p:nvPr/>
        </p:nvSpPr>
        <p:spPr>
          <a:xfrm>
            <a:off x="61119" y="1600200"/>
            <a:ext cx="12085638" cy="1524000"/>
          </a:xfrm>
          <a:prstGeom prst="flowChartTerminator">
            <a:avLst/>
          </a:prstGeom>
          <a:solidFill>
            <a:schemeClr val="bg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u="sng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সংজ্ঞাঃ</a:t>
            </a:r>
            <a:r>
              <a:rPr lang="en-US" sz="4800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800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বিশেষ্য</a:t>
            </a:r>
            <a:r>
              <a:rPr lang="en-US" sz="4800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পদ</a:t>
            </a:r>
            <a:r>
              <a:rPr lang="en-US" sz="4800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4800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4800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ক্রিয়ার</a:t>
            </a:r>
            <a:r>
              <a:rPr lang="en-US" sz="4800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ভাব</a:t>
            </a:r>
            <a:r>
              <a:rPr lang="en-US" sz="4800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800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কাজের</a:t>
            </a:r>
            <a:r>
              <a:rPr lang="en-US" sz="4800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ভাব</a:t>
            </a:r>
            <a:r>
              <a:rPr lang="en-US" sz="4800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প্রকাশিত</a:t>
            </a:r>
            <a:r>
              <a:rPr lang="en-US" sz="4800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800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4800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ভাববাচক</a:t>
            </a:r>
            <a:r>
              <a:rPr lang="en-US" sz="4800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বিশেষ্য</a:t>
            </a:r>
            <a:r>
              <a:rPr lang="en-US" sz="4800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800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     </a:t>
            </a:r>
            <a:endParaRPr lang="en-US" sz="4800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lowchart: Alternate Process 6"/>
          <p:cNvSpPr/>
          <p:nvPr/>
        </p:nvSpPr>
        <p:spPr>
          <a:xfrm>
            <a:off x="903845" y="3276600"/>
            <a:ext cx="2052874" cy="838200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যেমনঃ</a:t>
            </a:r>
            <a:r>
              <a:rPr lang="en-US" sz="5400" dirty="0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ln>
                <a:solidFill>
                  <a:schemeClr val="tx1"/>
                </a:solidFill>
              </a:ln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Flowchart: Alternate Process 7"/>
          <p:cNvSpPr/>
          <p:nvPr/>
        </p:nvSpPr>
        <p:spPr>
          <a:xfrm>
            <a:off x="442119" y="4267200"/>
            <a:ext cx="11353800" cy="1524000"/>
          </a:xfrm>
          <a:prstGeom prst="flowChartAlternateProcess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গমন</a:t>
            </a:r>
            <a:r>
              <a:rPr lang="en-US" sz="4800" dirty="0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4800" dirty="0" err="1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যাওয়ার</a:t>
            </a:r>
            <a:r>
              <a:rPr lang="en-US" sz="4800" dirty="0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ভাব</a:t>
            </a:r>
            <a:r>
              <a:rPr lang="en-US" sz="4800" dirty="0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800" dirty="0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800" dirty="0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), </a:t>
            </a:r>
            <a:r>
              <a:rPr lang="en-US" sz="4800" dirty="0" err="1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দর্শন</a:t>
            </a:r>
            <a:r>
              <a:rPr lang="en-US" sz="4800" dirty="0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4800" dirty="0" err="1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দেখার</a:t>
            </a:r>
            <a:r>
              <a:rPr lang="en-US" sz="4800" dirty="0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800" dirty="0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), </a:t>
            </a:r>
            <a:r>
              <a:rPr lang="en-US" sz="4800" dirty="0" err="1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ভোজন</a:t>
            </a:r>
            <a:r>
              <a:rPr lang="en-US" sz="4800" dirty="0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4800" dirty="0" err="1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খাওয়া</a:t>
            </a:r>
            <a:r>
              <a:rPr lang="en-US" sz="4800" dirty="0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800" dirty="0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), </a:t>
            </a:r>
            <a:r>
              <a:rPr lang="en-US" sz="4800" dirty="0" err="1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শয়ন</a:t>
            </a:r>
            <a:r>
              <a:rPr lang="en-US" sz="4800" dirty="0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4800" dirty="0" err="1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শোয়ার</a:t>
            </a:r>
            <a:r>
              <a:rPr lang="en-US" sz="4800" dirty="0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800" dirty="0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), </a:t>
            </a:r>
            <a:r>
              <a:rPr lang="en-US" sz="4800" dirty="0" err="1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4800" dirty="0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dirty="0" err="1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শোনা</a:t>
            </a:r>
            <a:r>
              <a:rPr lang="en-US" sz="4800" dirty="0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 ।   </a:t>
            </a:r>
            <a:endParaRPr lang="en-US" sz="4800" dirty="0">
              <a:ln>
                <a:solidFill>
                  <a:schemeClr val="tx1"/>
                </a:solidFill>
              </a:ln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5" grpId="0" animBg="1"/>
      <p:bldP spid="6" grpId="0" animBg="1"/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700881" y="5923093"/>
            <a:ext cx="1310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আনোয়ার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হোসেন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দৌলতপুর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মুহসিন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Terminator 2"/>
          <p:cNvSpPr/>
          <p:nvPr/>
        </p:nvSpPr>
        <p:spPr>
          <a:xfrm>
            <a:off x="289719" y="381000"/>
            <a:ext cx="11618370" cy="1143000"/>
          </a:xfrm>
          <a:prstGeom prst="flowChartTerminator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৬. </a:t>
            </a:r>
            <a:r>
              <a:rPr lang="en-US" sz="48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গুন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বাচক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বিশেষ্য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(Abstract Noun)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</a:t>
            </a:r>
            <a:endParaRPr lang="en-US" sz="48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Terminator 3"/>
          <p:cNvSpPr/>
          <p:nvPr/>
        </p:nvSpPr>
        <p:spPr>
          <a:xfrm>
            <a:off x="0" y="1600200"/>
            <a:ext cx="12263187" cy="1524000"/>
          </a:xfrm>
          <a:prstGeom prst="flowChartTerminator">
            <a:avLst/>
          </a:prstGeom>
          <a:solidFill>
            <a:schemeClr val="bg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u="sng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সংজ্ঞাঃ</a:t>
            </a:r>
            <a:r>
              <a:rPr lang="en-US" sz="4800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800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বিশেষ্য</a:t>
            </a:r>
            <a:r>
              <a:rPr lang="en-US" sz="4800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পদ</a:t>
            </a:r>
            <a:r>
              <a:rPr lang="en-US" sz="4800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4800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4800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বস্তুর</a:t>
            </a:r>
            <a:r>
              <a:rPr lang="en-US" sz="4800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দোষ</a:t>
            </a:r>
            <a:r>
              <a:rPr lang="en-US" sz="4800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800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গুনের</a:t>
            </a:r>
            <a:r>
              <a:rPr lang="en-US" sz="4800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800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বোঝায়</a:t>
            </a:r>
            <a:r>
              <a:rPr lang="en-US" sz="4800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4800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গুনবাচক</a:t>
            </a:r>
            <a:r>
              <a:rPr lang="en-US" sz="4800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বিশেষ্য</a:t>
            </a:r>
            <a:r>
              <a:rPr lang="en-US" sz="4800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800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     </a:t>
            </a:r>
            <a:endParaRPr lang="en-US" sz="4800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lowchart: Alternate Process 4"/>
          <p:cNvSpPr/>
          <p:nvPr/>
        </p:nvSpPr>
        <p:spPr>
          <a:xfrm>
            <a:off x="903845" y="3276600"/>
            <a:ext cx="2052874" cy="838200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যেমনঃ</a:t>
            </a:r>
            <a:r>
              <a:rPr lang="en-US" sz="5400" dirty="0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ln>
                <a:solidFill>
                  <a:schemeClr val="tx1"/>
                </a:solidFill>
              </a:ln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Flowchart: Alternate Process 5"/>
          <p:cNvSpPr/>
          <p:nvPr/>
        </p:nvSpPr>
        <p:spPr>
          <a:xfrm>
            <a:off x="442119" y="4267200"/>
            <a:ext cx="11353800" cy="1524000"/>
          </a:xfrm>
          <a:prstGeom prst="flowChartAlternateProcess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মধুর</a:t>
            </a:r>
            <a:r>
              <a:rPr lang="en-US" sz="4800" dirty="0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মিষ্টাত্বের</a:t>
            </a:r>
            <a:r>
              <a:rPr lang="en-US" sz="4800" dirty="0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গুন</a:t>
            </a:r>
            <a:r>
              <a:rPr lang="en-US" sz="4800" dirty="0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=</a:t>
            </a:r>
            <a:r>
              <a:rPr lang="en-US" sz="4800" dirty="0" err="1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মধুরতা</a:t>
            </a:r>
            <a:r>
              <a:rPr lang="en-US" sz="4800" dirty="0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dirty="0" err="1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তরল</a:t>
            </a:r>
            <a:r>
              <a:rPr lang="en-US" sz="4800" dirty="0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দ্রব্যের</a:t>
            </a:r>
            <a:r>
              <a:rPr lang="en-US" sz="4800" dirty="0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গুন</a:t>
            </a:r>
            <a:r>
              <a:rPr lang="en-US" sz="4800" dirty="0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=</a:t>
            </a:r>
            <a:r>
              <a:rPr lang="en-US" sz="4800" dirty="0" err="1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তারল্য</a:t>
            </a:r>
            <a:r>
              <a:rPr lang="en-US" sz="4800" dirty="0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dirty="0" err="1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তিক্ত</a:t>
            </a:r>
            <a:r>
              <a:rPr lang="en-US" sz="4800" dirty="0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দ্রব্যের</a:t>
            </a:r>
            <a:r>
              <a:rPr lang="en-US" sz="4800" dirty="0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দোষ</a:t>
            </a:r>
            <a:r>
              <a:rPr lang="en-US" sz="4800" dirty="0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800" dirty="0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গুন</a:t>
            </a:r>
            <a:r>
              <a:rPr lang="en-US" sz="4800" dirty="0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= </a:t>
            </a:r>
            <a:r>
              <a:rPr lang="en-US" sz="4800" dirty="0" err="1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তিক্ততা</a:t>
            </a:r>
            <a:r>
              <a:rPr lang="en-US" sz="4800" dirty="0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dirty="0" err="1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তরুনের</a:t>
            </a:r>
            <a:r>
              <a:rPr lang="en-US" sz="4800" dirty="0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গুন</a:t>
            </a:r>
            <a:r>
              <a:rPr lang="en-US" sz="4800" dirty="0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=</a:t>
            </a:r>
            <a:r>
              <a:rPr lang="en-US" sz="4800" dirty="0" err="1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তারণ্য</a:t>
            </a:r>
            <a:r>
              <a:rPr lang="en-US" sz="4800" dirty="0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 ।   </a:t>
            </a:r>
            <a:endParaRPr lang="en-US" sz="4800" dirty="0">
              <a:ln>
                <a:solidFill>
                  <a:schemeClr val="tx1"/>
                </a:solidFill>
              </a:ln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 animBg="1"/>
      <p:bldP spid="4" grpId="0" animBg="1"/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700881" y="5923093"/>
            <a:ext cx="1310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আনোয়ার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হোসেন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দৌলতপুর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মুহসিন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Action Button: Home 2">
            <a:hlinkClick r:id="" action="ppaction://hlinkshowjump?jump=firstslide" highlightClick="1"/>
          </p:cNvPr>
          <p:cNvSpPr/>
          <p:nvPr/>
        </p:nvSpPr>
        <p:spPr>
          <a:xfrm>
            <a:off x="2590800" y="457200"/>
            <a:ext cx="6858000" cy="2514600"/>
          </a:xfrm>
          <a:prstGeom prst="actionButtonHome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13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38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13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138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Terminator 3"/>
          <p:cNvSpPr/>
          <p:nvPr/>
        </p:nvSpPr>
        <p:spPr>
          <a:xfrm>
            <a:off x="594519" y="3276600"/>
            <a:ext cx="10972800" cy="2209800"/>
          </a:xfrm>
          <a:prstGeom prst="flowChartTerminator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বিশেষ্য</a:t>
            </a:r>
            <a:r>
              <a:rPr lang="en-US" sz="54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পদ</a:t>
            </a:r>
            <a:r>
              <a:rPr lang="en-US" sz="5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5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5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? </a:t>
            </a:r>
            <a:r>
              <a:rPr lang="en-US" sz="54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উহা</a:t>
            </a:r>
            <a:r>
              <a:rPr lang="en-US" sz="5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5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5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54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5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5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? </a:t>
            </a:r>
            <a:r>
              <a:rPr lang="en-US" sz="54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সংজ্ঞাসহ</a:t>
            </a:r>
            <a:r>
              <a:rPr lang="en-US" sz="5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উদাহরণ</a:t>
            </a:r>
            <a:r>
              <a:rPr lang="en-US" sz="5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দাও</a:t>
            </a:r>
            <a:r>
              <a:rPr lang="en-US" sz="5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54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</a:t>
            </a:r>
            <a:endParaRPr lang="en-US" sz="54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 animBg="1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700881" y="5923093"/>
            <a:ext cx="1310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আনোয়ার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হোসেন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দৌলতপুর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মুহসিন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52400"/>
            <a:ext cx="12344400" cy="6019800"/>
          </a:xfrm>
          <a:prstGeom prst="roundRect">
            <a:avLst>
              <a:gd name="adj" fmla="val 4167"/>
            </a:avLst>
          </a:prstGeom>
          <a:solidFill>
            <a:srgbClr val="FFFF00"/>
          </a:solidFill>
          <a:ln w="76200" cap="sq">
            <a:noFill/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18425" y="990600"/>
            <a:ext cx="1232597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30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1" presetClass="entr" presetSubtype="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1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2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700881" y="5950803"/>
            <a:ext cx="1310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আনোয়ার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হোসেন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দৌলতপুর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মুহসিন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https://lh3.googleusercontent.com/-S1IgSEZ3ec4/AAAAAAAAAAI/AAAAAAAAAAA/AKB_U8uksg3EUCx0C83ncoIqpGQIJ6QnpA/mo/photo.jpg?sz=12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99920" y="228600"/>
            <a:ext cx="2362199" cy="2667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</p:pic>
      <p:sp>
        <p:nvSpPr>
          <p:cNvPr id="7" name="Explosion 1 6"/>
          <p:cNvSpPr/>
          <p:nvPr/>
        </p:nvSpPr>
        <p:spPr>
          <a:xfrm>
            <a:off x="137319" y="228600"/>
            <a:ext cx="5370723" cy="2590800"/>
          </a:xfrm>
          <a:prstGeom prst="irregularSeal1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bn-BD" sz="440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0" y="3047999"/>
            <a:ext cx="12161838" cy="2743201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400" dirty="0" smtClean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4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আনোয়ার</a:t>
            </a: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হোসেন</a:t>
            </a: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,</a:t>
            </a:r>
            <a:endParaRPr lang="bn-BD" sz="4400" dirty="0" smtClean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4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সহকারী শিক্ষক</a:t>
            </a: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,</a:t>
            </a:r>
            <a:endParaRPr lang="bn-BD" sz="4400" dirty="0" smtClean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4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দৌলতপুর</a:t>
            </a: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মুহসিন</a:t>
            </a: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মাদ্যমিক</a:t>
            </a: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বিদ্যালয়</a:t>
            </a: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bn-BD" sz="44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দৌলতপুর</a:t>
            </a: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খুলনা</a:t>
            </a:r>
            <a:r>
              <a:rPr lang="bn-BD" sz="44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 smtClean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নম্বরঃ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০১৯১-৬৪৭৩৫৭, ই-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মেল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নম্বরঃ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anwarhossainah799531@gmail.com</a:t>
            </a:r>
            <a:endPara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400" dirty="0" smtClean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8214519" y="228600"/>
            <a:ext cx="3794919" cy="2667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শ্রেণীঃ নবম</a:t>
            </a:r>
          </a:p>
          <a:p>
            <a:r>
              <a:rPr lang="bn-BD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বিষয়ঃ </a:t>
            </a:r>
            <a:r>
              <a:rPr lang="en-US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– ২য় </a:t>
            </a:r>
            <a:endParaRPr lang="bn-BD" sz="400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অধ্যায়ঃ 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৪র্থ</a:t>
            </a:r>
            <a:endParaRPr lang="bn-BD" sz="400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সময়ঃ 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BD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০ </a:t>
            </a:r>
            <a:r>
              <a:rPr lang="bn-BD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মিনিট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-700881" y="5923093"/>
            <a:ext cx="1310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আনোয়ার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হোসেন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দৌলতপুর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মুহসিন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Flowchart: Alternate Process 7"/>
          <p:cNvSpPr/>
          <p:nvPr/>
        </p:nvSpPr>
        <p:spPr>
          <a:xfrm>
            <a:off x="743109" y="228600"/>
            <a:ext cx="10595610" cy="990600"/>
          </a:xfrm>
          <a:prstGeom prst="flowChartAlternateProcess">
            <a:avLst/>
          </a:prstGeom>
          <a:solidFill>
            <a:schemeClr val="bg2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এসো</a:t>
            </a:r>
            <a:r>
              <a:rPr lang="en-US" sz="5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5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5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5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দেখি</a:t>
            </a:r>
            <a:r>
              <a:rPr lang="en-US" sz="5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   </a:t>
            </a:r>
            <a:endParaRPr lang="en-US" sz="5400" b="1" dirty="0">
              <a:ln w="12700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7" name="Picture 3" descr="C:\Users\Public\Pictures\Sample Pictures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719" y="1371600"/>
            <a:ext cx="3581400" cy="2057400"/>
          </a:xfrm>
          <a:prstGeom prst="rect">
            <a:avLst/>
          </a:prstGeom>
          <a:noFill/>
        </p:spPr>
      </p:pic>
      <p:pic>
        <p:nvPicPr>
          <p:cNvPr id="1028" name="Picture 4" descr="C:\Users\p c\Pictures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8769" y="1371600"/>
            <a:ext cx="3486150" cy="2057400"/>
          </a:xfrm>
          <a:prstGeom prst="rect">
            <a:avLst/>
          </a:prstGeom>
          <a:noFill/>
        </p:spPr>
      </p:pic>
      <p:pic>
        <p:nvPicPr>
          <p:cNvPr id="1031" name="Picture 7" descr="C:\Users\p c\Pictures\imag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48601" y="1371600"/>
            <a:ext cx="3871118" cy="2057400"/>
          </a:xfrm>
          <a:prstGeom prst="rect">
            <a:avLst/>
          </a:prstGeom>
          <a:noFill/>
        </p:spPr>
      </p:pic>
      <p:pic>
        <p:nvPicPr>
          <p:cNvPr id="1032" name="Picture 8" descr="C:\Users\p c\Pictures\image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3520" y="3581400"/>
            <a:ext cx="3657599" cy="2209800"/>
          </a:xfrm>
          <a:prstGeom prst="rect">
            <a:avLst/>
          </a:prstGeom>
          <a:noFill/>
        </p:spPr>
      </p:pic>
      <p:pic>
        <p:nvPicPr>
          <p:cNvPr id="10" name="Picture 6" descr="C:\Users\p c\Pictures\image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75919" y="3581400"/>
            <a:ext cx="3429000" cy="2209800"/>
          </a:xfrm>
          <a:prstGeom prst="rect">
            <a:avLst/>
          </a:prstGeom>
          <a:noFill/>
        </p:spPr>
      </p:pic>
      <p:pic>
        <p:nvPicPr>
          <p:cNvPr id="11" name="Picture 5" descr="C:\Users\p c\Downloads\images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909719" y="3581400"/>
            <a:ext cx="3810000" cy="220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-700881" y="5867400"/>
            <a:ext cx="1310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আনোয়ার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হোসেন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দৌলতপুর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মুহসিন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Flowchart: Alternate Process 20"/>
          <p:cNvSpPr/>
          <p:nvPr/>
        </p:nvSpPr>
        <p:spPr>
          <a:xfrm>
            <a:off x="594519" y="533400"/>
            <a:ext cx="10972800" cy="1524000"/>
          </a:xfrm>
          <a:prstGeom prst="flowChartAlternateProcess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প্রতিটি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চিত্রে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জিনিস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গেলো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সেটি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বিশেষ্য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পদ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 </a:t>
            </a:r>
            <a:endParaRPr lang="en-US" sz="4800" b="1" dirty="0">
              <a:ln w="12700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Flowchart: Alternate Process 21"/>
          <p:cNvSpPr/>
          <p:nvPr/>
        </p:nvSpPr>
        <p:spPr>
          <a:xfrm>
            <a:off x="670719" y="2438400"/>
            <a:ext cx="10900410" cy="1371600"/>
          </a:xfrm>
          <a:prstGeom prst="flowChartAlternateProcess">
            <a:avLst/>
          </a:prstGeom>
          <a:solidFill>
            <a:schemeClr val="bg2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আজকে</a:t>
            </a:r>
            <a:r>
              <a:rPr lang="en-US" sz="5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5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আলোচ্য</a:t>
            </a:r>
            <a:r>
              <a:rPr lang="en-US" sz="5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5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5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বিশেষ্য</a:t>
            </a:r>
            <a:r>
              <a:rPr lang="en-US" sz="5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পদ</a:t>
            </a:r>
            <a:r>
              <a:rPr lang="en-US" sz="5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  </a:t>
            </a:r>
            <a:endParaRPr lang="en-US" sz="5400" b="1" dirty="0">
              <a:ln w="12700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Flowchart: Alternate Process 22"/>
          <p:cNvSpPr/>
          <p:nvPr/>
        </p:nvSpPr>
        <p:spPr>
          <a:xfrm>
            <a:off x="34291" y="4191000"/>
            <a:ext cx="12066428" cy="1295400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এসো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আজকে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বিশেষ্য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পদ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800" b="1" dirty="0">
              <a:ln w="12700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allAtOnce"/>
      <p:bldP spid="21" grpId="0" animBg="1"/>
      <p:bldP spid="22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700881" y="5867400"/>
            <a:ext cx="1310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আনোয়ার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হোসেন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দৌলতপুর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মুহসিন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Terminator 3"/>
          <p:cNvSpPr/>
          <p:nvPr/>
        </p:nvSpPr>
        <p:spPr>
          <a:xfrm>
            <a:off x="3276600" y="311625"/>
            <a:ext cx="5711588" cy="1364775"/>
          </a:xfrm>
          <a:prstGeom prst="flowChartTerminator">
            <a:avLst/>
          </a:prstGeom>
          <a:solidFill>
            <a:srgbClr val="FFFF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ln w="9525">
                  <a:solidFill>
                    <a:srgbClr val="FFFF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শিখন ফল</a:t>
            </a:r>
            <a:r>
              <a:rPr lang="bn-BD" sz="6000" b="1" dirty="0" smtClean="0">
                <a:ln w="9525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6000" b="1" dirty="0">
              <a:ln w="9525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lowchart: Alternate Process 4"/>
          <p:cNvSpPr/>
          <p:nvPr/>
        </p:nvSpPr>
        <p:spPr>
          <a:xfrm>
            <a:off x="289719" y="1981200"/>
            <a:ext cx="11625845" cy="941744"/>
          </a:xfrm>
          <a:prstGeom prst="flowChartAlternateProcess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১.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বিশেষ্য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পদ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 ?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উদাহরণসহ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 । </a:t>
            </a:r>
            <a:endParaRPr lang="en-US" sz="4800" b="1" dirty="0">
              <a:ln w="12700">
                <a:solidFill>
                  <a:srgbClr val="00B0F0"/>
                </a:solidFill>
                <a:prstDash val="solid"/>
              </a:ln>
              <a:solidFill>
                <a:schemeClr val="tx1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334963" y="3200400"/>
            <a:ext cx="11460956" cy="1164606"/>
          </a:xfrm>
          <a:prstGeom prst="flowChartProcess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000" b="1" dirty="0" smtClean="0">
                <a:ln>
                  <a:solidFill>
                    <a:srgbClr val="FFFF00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২.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বিশেষ্য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পদ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?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  </a:t>
            </a:r>
            <a:r>
              <a:rPr lang="en-US" sz="4800" b="1" dirty="0" smtClean="0">
                <a:ln>
                  <a:solidFill>
                    <a:srgbClr val="FFFF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800" b="1" dirty="0" smtClean="0">
              <a:ln w="12700">
                <a:solidFill>
                  <a:srgbClr val="00B0F0"/>
                </a:solidFill>
                <a:prstDash val="solid"/>
              </a:ln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9719" y="4572000"/>
            <a:ext cx="11582400" cy="11430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৩</a:t>
            </a:r>
            <a:r>
              <a:rPr lang="bn-BD" sz="5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.</a:t>
            </a:r>
            <a:r>
              <a:rPr lang="en-US" sz="5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প্রত্যেকটি</a:t>
            </a:r>
            <a:r>
              <a:rPr lang="en-US" sz="5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বিশেষ্য</a:t>
            </a:r>
            <a:r>
              <a:rPr lang="en-US" sz="5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পদের</a:t>
            </a:r>
            <a:r>
              <a:rPr lang="en-US" sz="5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সংঙ্গা</a:t>
            </a:r>
            <a:r>
              <a:rPr lang="en-US" sz="5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দিতে</a:t>
            </a:r>
            <a:r>
              <a:rPr lang="en-US" sz="5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5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 । </a:t>
            </a:r>
            <a:endParaRPr lang="en-US" sz="5400" b="1" dirty="0">
              <a:ln w="12700">
                <a:solidFill>
                  <a:srgbClr val="00B0F0"/>
                </a:solidFill>
                <a:prstDash val="solid"/>
              </a:ln>
              <a:solidFill>
                <a:schemeClr val="tx1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animBg="1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700881" y="5867400"/>
            <a:ext cx="1310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আনোয়ার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হোসেন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দৌলতপুর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মুহসিন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Terminator 2"/>
          <p:cNvSpPr/>
          <p:nvPr/>
        </p:nvSpPr>
        <p:spPr>
          <a:xfrm>
            <a:off x="312576" y="304800"/>
            <a:ext cx="4320543" cy="1296538"/>
          </a:xfrm>
          <a:prstGeom prst="flowChartTerminator">
            <a:avLst/>
          </a:prstGeom>
          <a:solidFill>
            <a:schemeClr val="bg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পদের</a:t>
            </a:r>
            <a:r>
              <a:rPr lang="en-US" sz="54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 স</a:t>
            </a:r>
            <a:r>
              <a:rPr lang="bn-BD" sz="54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ংজ্ঞাঃ</a:t>
            </a:r>
            <a:endParaRPr lang="en-US" sz="54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31471" y="1816290"/>
            <a:ext cx="11631929" cy="1231710"/>
          </a:xfrm>
          <a:prstGeom prst="roundRect">
            <a:avLst/>
          </a:prstGeom>
          <a:solidFill>
            <a:srgbClr val="FFFF00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বাক্যে</a:t>
            </a:r>
            <a:r>
              <a:rPr lang="en-US" sz="5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US" sz="5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প্রত্যেকটি</a:t>
            </a:r>
            <a:r>
              <a:rPr lang="en-US" sz="5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শব্দকে</a:t>
            </a:r>
            <a:r>
              <a:rPr lang="en-US" sz="5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5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5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পদ</a:t>
            </a:r>
            <a:r>
              <a:rPr lang="en-US" sz="5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5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। </a:t>
            </a:r>
            <a:endParaRPr lang="en-US" sz="5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lowchart: Alternate Process 4"/>
          <p:cNvSpPr/>
          <p:nvPr/>
        </p:nvSpPr>
        <p:spPr>
          <a:xfrm>
            <a:off x="331970" y="3276600"/>
            <a:ext cx="2319949" cy="925774"/>
          </a:xfrm>
          <a:prstGeom prst="flowChartAlternateProcess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যেমনঃ</a:t>
            </a:r>
            <a:r>
              <a:rPr lang="en-US" sz="4400" b="1" dirty="0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400" b="1" dirty="0">
              <a:ln>
                <a:solidFill>
                  <a:schemeClr val="tx1"/>
                </a:solidFill>
              </a:ln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289719" y="4419600"/>
            <a:ext cx="11625219" cy="1142999"/>
          </a:xfrm>
          <a:prstGeom prst="flowChartProcess">
            <a:avLst/>
          </a:prstGeo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u="sng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বাবু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u="sng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u="sng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4800" b="1" u="sng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u="sng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ভাই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u="sng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জমি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u="sng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চাষ</a:t>
            </a:r>
            <a:r>
              <a:rPr lang="en-US" sz="4800" b="1" u="sng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u="sng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800" b="1" u="sng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u="sng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গিয়ে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u="sng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আঘাত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u="sng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পেয়েছিল</a:t>
            </a:r>
            <a:r>
              <a:rPr lang="en-US" sz="4800" b="1" u="sng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800" b="1" dirty="0">
              <a:ln w="12700">
                <a:solidFill>
                  <a:schemeClr val="accent5"/>
                </a:solidFill>
                <a:prstDash val="solid"/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45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454" fill="hold">
                                          <p:stCondLst>
                                            <p:cond delay="45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6" decel="50000" autoRev="1" fill="hold">
                                          <p:stCondLst>
                                            <p:cond delay="45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8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 animBg="1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700881" y="5867400"/>
            <a:ext cx="1310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আনোয়ার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হোসেন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দৌলতপুর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মুহসিন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Alternate Process 2"/>
          <p:cNvSpPr/>
          <p:nvPr/>
        </p:nvSpPr>
        <p:spPr>
          <a:xfrm>
            <a:off x="422228" y="274092"/>
            <a:ext cx="7498763" cy="1173708"/>
          </a:xfrm>
          <a:prstGeom prst="flowChartAlternateProcess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পদ</a:t>
            </a:r>
            <a:r>
              <a:rPr lang="en-US" sz="5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প্রধানত</a:t>
            </a:r>
            <a:r>
              <a:rPr lang="en-US" sz="5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5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প্রকারঃ</a:t>
            </a:r>
            <a:endParaRPr lang="en-US" sz="5400" b="1" dirty="0">
              <a:ln w="12700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533400" y="1676400"/>
            <a:ext cx="3086100" cy="1219200"/>
          </a:xfrm>
          <a:prstGeom prst="rightArrow">
            <a:avLst>
              <a:gd name="adj1" fmla="val 53316"/>
              <a:gd name="adj2" fmla="val 815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যথাঃ</a:t>
            </a:r>
            <a:r>
              <a:rPr lang="en-US" sz="54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ln>
                <a:solidFill>
                  <a:srgbClr val="FF0000"/>
                </a:solidFill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lowchart: Terminator 4"/>
          <p:cNvSpPr/>
          <p:nvPr/>
        </p:nvSpPr>
        <p:spPr>
          <a:xfrm>
            <a:off x="400734" y="3124200"/>
            <a:ext cx="4022677" cy="1143000"/>
          </a:xfrm>
          <a:prstGeom prst="flowChartTermina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1. </a:t>
            </a:r>
            <a:r>
              <a:rPr lang="en-US" sz="5400" b="1" dirty="0" err="1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সব্যয়</a:t>
            </a:r>
            <a:r>
              <a:rPr lang="en-US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পদ</a:t>
            </a:r>
            <a:r>
              <a:rPr lang="en-US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। </a:t>
            </a:r>
            <a:endParaRPr lang="en-US" sz="5400" b="1" dirty="0">
              <a:ln w="12700">
                <a:solidFill>
                  <a:schemeClr val="accent1"/>
                </a:solidFill>
                <a:prstDash val="solid"/>
              </a:ln>
              <a:solidFill>
                <a:schemeClr val="tx1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Flowchart: Terminator 5"/>
          <p:cNvSpPr/>
          <p:nvPr/>
        </p:nvSpPr>
        <p:spPr>
          <a:xfrm>
            <a:off x="473123" y="4495800"/>
            <a:ext cx="4022677" cy="1143000"/>
          </a:xfrm>
          <a:prstGeom prst="flowChartTerminato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2. </a:t>
            </a:r>
            <a:r>
              <a:rPr lang="en-US" sz="5400" b="1" dirty="0" err="1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অব্যয়</a:t>
            </a:r>
            <a:r>
              <a:rPr lang="en-US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পদ</a:t>
            </a:r>
            <a:r>
              <a:rPr lang="en-US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 </a:t>
            </a:r>
            <a:endParaRPr lang="en-US" sz="5400" b="1" dirty="0">
              <a:ln w="12700">
                <a:solidFill>
                  <a:schemeClr val="accent1"/>
                </a:solidFill>
                <a:prstDash val="solid"/>
              </a:ln>
              <a:solidFill>
                <a:schemeClr val="tx1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 animBg="1"/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-700881" y="5867400"/>
            <a:ext cx="1310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আনোয়ার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হোসেন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দৌলতপুর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মুহসিন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Flowchart: Terminator 12"/>
          <p:cNvSpPr/>
          <p:nvPr/>
        </p:nvSpPr>
        <p:spPr>
          <a:xfrm>
            <a:off x="308610" y="565244"/>
            <a:ext cx="7818120" cy="1187356"/>
          </a:xfrm>
          <a:prstGeom prst="flowChartTerminator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সব্যয়</a:t>
            </a:r>
            <a:r>
              <a:rPr lang="en-US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পদ</a:t>
            </a:r>
            <a:r>
              <a:rPr lang="en-US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চার</a:t>
            </a:r>
            <a:r>
              <a:rPr lang="en-US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প্রকারঃ</a:t>
            </a:r>
            <a:r>
              <a:rPr lang="en-US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  </a:t>
            </a:r>
            <a:endParaRPr lang="en-US" sz="5400" b="1" dirty="0">
              <a:ln w="12700">
                <a:solidFill>
                  <a:schemeClr val="accent1"/>
                </a:solidFill>
                <a:prstDash val="solid"/>
              </a:ln>
              <a:solidFill>
                <a:schemeClr val="tx1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8496300" y="457200"/>
            <a:ext cx="3086100" cy="1219200"/>
          </a:xfrm>
          <a:prstGeom prst="rightArrow">
            <a:avLst>
              <a:gd name="adj1" fmla="val 53316"/>
              <a:gd name="adj2" fmla="val 8150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যথাঃ</a:t>
            </a:r>
            <a:r>
              <a:rPr lang="en-US" sz="54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ln>
                <a:solidFill>
                  <a:srgbClr val="FF0000"/>
                </a:solidFill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Flowchart: Terminator 14"/>
          <p:cNvSpPr/>
          <p:nvPr/>
        </p:nvSpPr>
        <p:spPr>
          <a:xfrm>
            <a:off x="990600" y="2286000"/>
            <a:ext cx="3886200" cy="1295400"/>
          </a:xfrm>
          <a:prstGeom prst="flowChartTerminator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১</a:t>
            </a:r>
            <a:r>
              <a:rPr lang="bn-BD" sz="5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. </a:t>
            </a:r>
            <a:r>
              <a:rPr lang="en-US" sz="54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বিশেষ্য</a:t>
            </a:r>
            <a:r>
              <a:rPr lang="en-US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পদ</a:t>
            </a:r>
            <a:r>
              <a:rPr lang="en-US" sz="54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</a:t>
            </a:r>
            <a:endParaRPr lang="en-US" sz="54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Flowchart: Terminator 15"/>
          <p:cNvSpPr/>
          <p:nvPr/>
        </p:nvSpPr>
        <p:spPr>
          <a:xfrm>
            <a:off x="6705600" y="2286000"/>
            <a:ext cx="3886200" cy="1295400"/>
          </a:xfrm>
          <a:prstGeom prst="flowChartTerminator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২</a:t>
            </a:r>
            <a:r>
              <a:rPr lang="bn-BD" sz="5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. </a:t>
            </a:r>
            <a:r>
              <a:rPr lang="en-US" sz="54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বিশেষণ</a:t>
            </a:r>
            <a:r>
              <a:rPr lang="en-US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পদ</a:t>
            </a:r>
            <a:r>
              <a:rPr lang="en-US" sz="54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</a:t>
            </a:r>
            <a:endParaRPr lang="en-US" sz="54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Flowchart: Terminator 16"/>
          <p:cNvSpPr/>
          <p:nvPr/>
        </p:nvSpPr>
        <p:spPr>
          <a:xfrm>
            <a:off x="990600" y="4114800"/>
            <a:ext cx="3886200" cy="1295400"/>
          </a:xfrm>
          <a:prstGeom prst="flowChartTerminator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৩</a:t>
            </a:r>
            <a:r>
              <a:rPr lang="bn-BD" sz="5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. </a:t>
            </a:r>
            <a:r>
              <a:rPr lang="en-US" sz="54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সর্বনাম</a:t>
            </a:r>
            <a:r>
              <a:rPr lang="en-US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পদ</a:t>
            </a:r>
            <a:r>
              <a:rPr lang="en-US" sz="54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</a:t>
            </a:r>
            <a:endParaRPr lang="en-US" sz="54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Flowchart: Terminator 17"/>
          <p:cNvSpPr/>
          <p:nvPr/>
        </p:nvSpPr>
        <p:spPr>
          <a:xfrm>
            <a:off x="6705600" y="4114800"/>
            <a:ext cx="3886200" cy="1295400"/>
          </a:xfrm>
          <a:prstGeom prst="flowChartTerminator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৪</a:t>
            </a:r>
            <a:r>
              <a:rPr lang="bn-BD" sz="5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. </a:t>
            </a:r>
            <a:r>
              <a:rPr lang="en-US" sz="54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ক্রিয়া</a:t>
            </a:r>
            <a:r>
              <a:rPr lang="en-US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পদ</a:t>
            </a:r>
            <a:r>
              <a:rPr lang="en-US" sz="54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</a:t>
            </a:r>
            <a:endParaRPr lang="en-US" sz="54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allAtOnce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8319" y="358254"/>
            <a:ext cx="11137041" cy="1241946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প্রত্যেকটি</a:t>
            </a:r>
            <a:r>
              <a:rPr lang="en-US" sz="60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বিশেষ্য</a:t>
            </a:r>
            <a:r>
              <a:rPr lang="en-US" sz="60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পদের</a:t>
            </a:r>
            <a:r>
              <a:rPr lang="en-US" sz="60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সংঙ্গাসহ</a:t>
            </a:r>
            <a:r>
              <a:rPr lang="en-US" sz="60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উদাহরণঃ</a:t>
            </a:r>
            <a:r>
              <a:rPr lang="en-US" sz="60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6000" b="1" dirty="0">
              <a:ln w="12700">
                <a:solidFill>
                  <a:srgbClr val="00B0F0"/>
                </a:solidFill>
                <a:prstDash val="solid"/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Terminator 2"/>
          <p:cNvSpPr/>
          <p:nvPr/>
        </p:nvSpPr>
        <p:spPr>
          <a:xfrm>
            <a:off x="506743" y="1905000"/>
            <a:ext cx="5776873" cy="1066800"/>
          </a:xfrm>
          <a:prstGeom prst="flowChartTerminator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বিশেষ্য</a:t>
            </a:r>
            <a:r>
              <a:rPr lang="en-US" sz="54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পদের</a:t>
            </a:r>
            <a:r>
              <a:rPr lang="en-US" sz="5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সংঙ্গাঃ</a:t>
            </a:r>
            <a:r>
              <a:rPr lang="en-US" sz="5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</a:t>
            </a:r>
            <a:endParaRPr lang="en-US" sz="54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Terminator 3"/>
          <p:cNvSpPr/>
          <p:nvPr/>
        </p:nvSpPr>
        <p:spPr>
          <a:xfrm>
            <a:off x="442119" y="3200400"/>
            <a:ext cx="11340227" cy="1066800"/>
          </a:xfrm>
          <a:prstGeom prst="flowChartTerminator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কোনোকিছুর</a:t>
            </a:r>
            <a:r>
              <a:rPr lang="en-US" sz="54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নামকে</a:t>
            </a:r>
            <a:r>
              <a:rPr lang="en-US" sz="54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বিশেষ্য</a:t>
            </a:r>
            <a:r>
              <a:rPr lang="en-US" sz="54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পদ</a:t>
            </a:r>
            <a:r>
              <a:rPr lang="en-US" sz="5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5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54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</a:t>
            </a:r>
            <a:endParaRPr lang="en-US" sz="54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4495800"/>
            <a:ext cx="12161838" cy="1241946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5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যেমনঃ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সামিহা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ঢাকা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নদী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মানুষ,পাখি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গাছ,পাহাড়,পশু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   </a:t>
            </a:r>
            <a:endParaRPr lang="en-US" sz="4800" b="1" dirty="0">
              <a:ln w="12700">
                <a:solidFill>
                  <a:srgbClr val="00B0F0"/>
                </a:solidFill>
                <a:prstDash val="solid"/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700881" y="5923093"/>
            <a:ext cx="1310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আনোয়ার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হোসেন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দৌলতপুর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মুহসিন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/>
      <p:bldP spid="6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1009</TotalTime>
  <Words>811</Words>
  <Application>Microsoft Office PowerPoint</Application>
  <PresentationFormat>Custom</PresentationFormat>
  <Paragraphs>94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Trek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 c</dc:creator>
  <cp:lastModifiedBy>p c</cp:lastModifiedBy>
  <cp:revision>106</cp:revision>
  <dcterms:created xsi:type="dcterms:W3CDTF">2006-08-16T00:00:00Z</dcterms:created>
  <dcterms:modified xsi:type="dcterms:W3CDTF">2020-09-27T08:57:39Z</dcterms:modified>
</cp:coreProperties>
</file>