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0" r:id="rId2"/>
    <p:sldId id="258" r:id="rId3"/>
    <p:sldId id="257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81" r:id="rId12"/>
    <p:sldId id="282" r:id="rId13"/>
    <p:sldId id="269" r:id="rId14"/>
    <p:sldId id="272" r:id="rId15"/>
    <p:sldId id="273" r:id="rId16"/>
    <p:sldId id="270" r:id="rId17"/>
    <p:sldId id="271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1A88"/>
    <a:srgbClr val="AE1276"/>
    <a:srgbClr val="AC148F"/>
    <a:srgbClr val="B30D8F"/>
    <a:srgbClr val="FFFFFF"/>
    <a:srgbClr val="64B51B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1" d="100"/>
          <a:sy n="91" d="100"/>
        </p:scale>
        <p:origin x="-78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D02B2-C7D6-415C-BC44-BFCAA68B04AB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4D2EB-67A2-49C2-A4C0-2165941AD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4D2EB-67A2-49C2-A4C0-2165941AD59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4D2EB-67A2-49C2-A4C0-2165941AD59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4D2EB-67A2-49C2-A4C0-2165941AD59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4D2EB-67A2-49C2-A4C0-2165941AD59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A105-9229-4AB8-AEF8-B0EA0A101F4B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A105-9229-4AB8-AEF8-B0EA0A101F4B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A105-9229-4AB8-AEF8-B0EA0A101F4B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A105-9229-4AB8-AEF8-B0EA0A101F4B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A105-9229-4AB8-AEF8-B0EA0A101F4B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A105-9229-4AB8-AEF8-B0EA0A101F4B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A105-9229-4AB8-AEF8-B0EA0A101F4B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A105-9229-4AB8-AEF8-B0EA0A101F4B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A105-9229-4AB8-AEF8-B0EA0A101F4B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A105-9229-4AB8-AEF8-B0EA0A101F4B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A105-9229-4AB8-AEF8-B0EA0A101F4B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9A105-9229-4AB8-AEF8-B0EA0A101F4B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DB561-7F69-4FCE-AD0F-DBBCBA4CB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Sultan\Desktop\mmc-picture\95362282_839092496581232_372711841698152448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839200" cy="6400800"/>
          </a:xfrm>
          <a:prstGeom prst="rect">
            <a:avLst/>
          </a:prstGeom>
          <a:ln w="88900" cap="sq" cmpd="thickThin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5638800" y="1600200"/>
            <a:ext cx="3200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লংগদু</a:t>
            </a:r>
          </a:p>
          <a:p>
            <a:pPr algn="ctr"/>
            <a:r>
              <a:rPr lang="bn-BD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রাংগামাটি</a:t>
            </a:r>
            <a:endParaRPr lang="en-US" sz="4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8454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76200"/>
            <a:ext cx="9480383" cy="1600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অনলাইন ক্লাশ</a:t>
            </a:r>
            <a:endParaRPr lang="en-US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5493603"/>
            <a:ext cx="884729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করাল্যাছড়ি আর,এস উচ্চ বিদ্যালয়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686800" cy="2667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452497"/>
            <a:ext cx="8077200" cy="21544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হিসাব সমীকরণ বলতে কী বোঝ</a:t>
            </a:r>
            <a:r>
              <a:rPr lang="bn-BD" sz="6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endParaRPr lang="bn-BD" sz="3200" b="1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228600" y="3200400"/>
            <a:ext cx="8686800" cy="3200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3352800"/>
            <a:ext cx="82296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কোনো প্রতিষ্ঠানের একটি  নির্দিষ্ট সময়ের মোট সম্পদের পরিমাণ , মালিকানা স্বত্ব  ও বহির্দায়ের সমান হবে, যে সমীকরণের মাধ্যমে এই সমতা প্রমাণ করা হয় ,তাকে হিসাব সমীকরণ বলা হয়।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52400" y="304800"/>
            <a:ext cx="8763000" cy="1371600"/>
          </a:xfrm>
          <a:prstGeom prst="flowChartTerminator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457200"/>
            <a:ext cx="647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 সমীকরণ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752600"/>
            <a:ext cx="2057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C00000"/>
                </a:solidFill>
              </a:rPr>
              <a:t>A</a:t>
            </a:r>
            <a:r>
              <a:rPr lang="bn-BD" sz="96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2895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1600200"/>
            <a:ext cx="13716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L</a:t>
            </a:r>
            <a:r>
              <a:rPr lang="bn-BD" sz="24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3048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162800" y="3048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13" name="Equal 12"/>
          <p:cNvSpPr/>
          <p:nvPr/>
        </p:nvSpPr>
        <p:spPr>
          <a:xfrm>
            <a:off x="1676400" y="2209800"/>
            <a:ext cx="1143000" cy="990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Plus 13"/>
          <p:cNvSpPr/>
          <p:nvPr/>
        </p:nvSpPr>
        <p:spPr>
          <a:xfrm>
            <a:off x="4343400" y="1828800"/>
            <a:ext cx="2667000" cy="1600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5" name="TextBox 14"/>
          <p:cNvSpPr txBox="1"/>
          <p:nvPr/>
        </p:nvSpPr>
        <p:spPr>
          <a:xfrm>
            <a:off x="7315200" y="1676400"/>
            <a:ext cx="1447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E</a:t>
            </a:r>
            <a:r>
              <a:rPr lang="bn-BD" sz="166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38200" y="3352800"/>
            <a:ext cx="16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C00000"/>
                </a:solidFill>
              </a:rPr>
              <a:t>A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7400" y="3037582"/>
            <a:ext cx="144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aseline="-25000" dirty="0" smtClean="0">
                <a:solidFill>
                  <a:srgbClr val="C00000"/>
                </a:solidFill>
              </a:rPr>
              <a:t>=</a:t>
            </a:r>
            <a:endParaRPr lang="en-US" sz="9600" baseline="-250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29000" y="3606225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Assets</a:t>
            </a:r>
            <a:r>
              <a:rPr lang="bn-BD" sz="32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বা সম্পদ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81200" y="4226004"/>
            <a:ext cx="16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AC148F"/>
                </a:solidFill>
              </a:rPr>
              <a:t>=</a:t>
            </a:r>
            <a:endParaRPr lang="en-US" sz="6600" dirty="0">
              <a:solidFill>
                <a:srgbClr val="AC148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29000" y="4546937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AE1276"/>
                </a:solidFill>
              </a:rPr>
              <a:t>Liabilities</a:t>
            </a:r>
            <a:r>
              <a:rPr lang="bn-BD" sz="3200" b="1" dirty="0" smtClean="0">
                <a:solidFill>
                  <a:srgbClr val="AE1276"/>
                </a:solidFill>
              </a:rPr>
              <a:t> </a:t>
            </a:r>
            <a:r>
              <a:rPr lang="bn-BD" sz="3200" b="1" dirty="0" smtClean="0">
                <a:ln>
                  <a:solidFill>
                    <a:srgbClr val="C00000"/>
                  </a:solidFill>
                </a:ln>
                <a:solidFill>
                  <a:srgbClr val="A61A88"/>
                </a:solidFill>
                <a:latin typeface="NikoshBAN" pitchFamily="2" charset="0"/>
                <a:cs typeface="NikoshBAN" pitchFamily="2" charset="0"/>
              </a:rPr>
              <a:t>বা  দায়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A61A88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r>
              <a:rPr lang="bn-BD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8200" y="4267200"/>
            <a:ext cx="16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AC148F"/>
                </a:solidFill>
              </a:rPr>
              <a:t>L</a:t>
            </a:r>
            <a:endParaRPr lang="en-US" sz="6600" dirty="0">
              <a:solidFill>
                <a:srgbClr val="AC148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8200" y="5369004"/>
            <a:ext cx="16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70C0"/>
                </a:solidFill>
              </a:rPr>
              <a:t>E</a:t>
            </a:r>
            <a:endParaRPr lang="en-US" sz="6600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05000" y="5292804"/>
            <a:ext cx="16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70C0"/>
                </a:solidFill>
              </a:rPr>
              <a:t>=</a:t>
            </a:r>
            <a:endParaRPr lang="en-US" sz="6600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95600" y="5257800"/>
            <a:ext cx="579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200" b="1" dirty="0" smtClean="0">
              <a:solidFill>
                <a:srgbClr val="AC148F"/>
              </a:solidFill>
            </a:endParaRPr>
          </a:p>
          <a:p>
            <a:r>
              <a:rPr lang="en-US" sz="3200" b="1" dirty="0" smtClean="0">
                <a:solidFill>
                  <a:srgbClr val="0070C0"/>
                </a:solidFill>
              </a:rPr>
              <a:t>Equity </a:t>
            </a:r>
            <a:r>
              <a:rPr lang="bn-BD" sz="3200" b="1" dirty="0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 মালিকানা স্বত্ব /মূলধন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r>
              <a:rPr lang="en-US" sz="3200" b="1" dirty="0" smtClean="0">
                <a:solidFill>
                  <a:srgbClr val="AC148F"/>
                </a:solidFill>
              </a:rPr>
              <a:t> </a:t>
            </a:r>
            <a:endParaRPr lang="en-US" sz="3200" b="1" dirty="0">
              <a:solidFill>
                <a:srgbClr val="AC14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  <p:bldP spid="10" grpId="0"/>
      <p:bldP spid="13" grpId="0" animBg="1"/>
      <p:bldP spid="14" grpId="0" animBg="1"/>
      <p:bldP spid="15" grpId="0"/>
      <p:bldP spid="17" grpId="0"/>
      <p:bldP spid="18" grpId="0"/>
      <p:bldP spid="19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28600" y="228600"/>
            <a:ext cx="8763000" cy="1066800"/>
          </a:xfrm>
          <a:prstGeom prst="flowChartTerminator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 সমীকরণের বর্দিত রূপ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3716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A=</a:t>
            </a:r>
            <a:r>
              <a:rPr lang="en-US" sz="8000" b="1" dirty="0" smtClean="0">
                <a:solidFill>
                  <a:srgbClr val="C00000"/>
                </a:solidFill>
              </a:rPr>
              <a:t>L+(C+R-Ex-D)</a:t>
            </a:r>
            <a:endParaRPr lang="en-US" sz="8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3468469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L = Liabilities</a:t>
            </a:r>
            <a:r>
              <a:rPr lang="bn-BD" sz="3600" b="1" dirty="0" smtClean="0">
                <a:solidFill>
                  <a:srgbClr val="C00000"/>
                </a:solidFill>
              </a:rPr>
              <a:t> </a:t>
            </a:r>
            <a:r>
              <a:rPr lang="bn-BD" sz="3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বা দায়</a:t>
            </a:r>
            <a:r>
              <a:rPr lang="bn-BD" sz="3600" b="1" dirty="0" smtClean="0">
                <a:solidFill>
                  <a:srgbClr val="C00000"/>
                </a:solidFill>
              </a:rPr>
              <a:t> 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4154269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C= Capital</a:t>
            </a:r>
            <a:r>
              <a:rPr lang="bn-BD" sz="3600" b="1" dirty="0" smtClean="0">
                <a:solidFill>
                  <a:srgbClr val="7030A0"/>
                </a:solidFill>
              </a:rPr>
              <a:t> </a:t>
            </a:r>
            <a:r>
              <a:rPr lang="bn-BD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 মূলধন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4687669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R= Revenues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বা </a:t>
            </a:r>
            <a:r>
              <a:rPr lang="bn-BD" sz="36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আয়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5449669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E= Expenses 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 খরচ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61722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D=</a:t>
            </a:r>
            <a:r>
              <a:rPr lang="bn-BD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Drawing</a:t>
            </a:r>
            <a:r>
              <a:rPr lang="bn-BD" sz="3200" b="1" dirty="0" smtClean="0">
                <a:solidFill>
                  <a:srgbClr val="7030A0"/>
                </a:solidFill>
              </a:rPr>
              <a:t> </a:t>
            </a:r>
            <a:r>
              <a:rPr lang="bn-BD" sz="32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 উত্তোলন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2667000"/>
            <a:ext cx="7086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A</a:t>
            </a:r>
            <a:r>
              <a:rPr lang="bn-BD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= Assets</a:t>
            </a:r>
            <a:r>
              <a:rPr lang="bn-BD" sz="32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বা সম্পদ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838200"/>
            <a:ext cx="8763000" cy="472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600199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286000"/>
            <a:ext cx="2057400" cy="22159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800" b="1" i="1" dirty="0" smtClean="0">
                <a:solidFill>
                  <a:srgbClr val="7030A0"/>
                </a:solidFill>
              </a:rPr>
              <a:t>A</a:t>
            </a:r>
            <a:endParaRPr lang="en-US" sz="13800" b="1" i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2328952"/>
            <a:ext cx="3505200" cy="22159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2060"/>
                </a:solidFill>
              </a:rPr>
              <a:t>L + E</a:t>
            </a:r>
            <a:endParaRPr lang="en-US" sz="138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286000"/>
            <a:ext cx="2133600" cy="221599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800" dirty="0" smtClean="0"/>
              <a:t>=</a:t>
            </a:r>
            <a:endParaRPr lang="en-US" sz="1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" y="228600"/>
            <a:ext cx="1752600" cy="1752600"/>
          </a:xfrm>
          <a:prstGeom prst="ellipse">
            <a:avLst/>
          </a:prstGeom>
          <a:solidFill>
            <a:srgbClr val="00206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/>
              <a:t>A</a:t>
            </a:r>
            <a:endParaRPr lang="en-US" sz="11500" dirty="0"/>
          </a:p>
        </p:txBody>
      </p:sp>
      <p:sp>
        <p:nvSpPr>
          <p:cNvPr id="4" name="Equal 3"/>
          <p:cNvSpPr/>
          <p:nvPr/>
        </p:nvSpPr>
        <p:spPr>
          <a:xfrm>
            <a:off x="2057400" y="762000"/>
            <a:ext cx="1600200" cy="914400"/>
          </a:xfrm>
          <a:prstGeom prst="mathEqual">
            <a:avLst>
              <a:gd name="adj1" fmla="val 23520"/>
              <a:gd name="adj2" fmla="val 453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3657600" y="609600"/>
            <a:ext cx="2590800" cy="9906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Assets</a:t>
            </a:r>
            <a:endParaRPr lang="en-US" sz="7200" dirty="0"/>
          </a:p>
        </p:txBody>
      </p:sp>
      <p:sp>
        <p:nvSpPr>
          <p:cNvPr id="7" name="Rounded Rectangle 6"/>
          <p:cNvSpPr/>
          <p:nvPr/>
        </p:nvSpPr>
        <p:spPr>
          <a:xfrm>
            <a:off x="6477000" y="457200"/>
            <a:ext cx="2362200" cy="1219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53200" y="762000"/>
            <a:ext cx="2176421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সম্পদ সমূহ</a:t>
            </a:r>
            <a:endParaRPr lang="en-US" sz="3200" dirty="0"/>
          </a:p>
        </p:txBody>
      </p:sp>
      <p:sp>
        <p:nvSpPr>
          <p:cNvPr id="9" name="Flowchart: Process 8"/>
          <p:cNvSpPr/>
          <p:nvPr/>
        </p:nvSpPr>
        <p:spPr>
          <a:xfrm>
            <a:off x="228600" y="2209800"/>
            <a:ext cx="8534400" cy="4495800"/>
          </a:xfrm>
          <a:prstGeom prst="flowChartProcess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2362200"/>
            <a:ext cx="8153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সম্পদ বলতে বুঝায় অর্থনেতিক পরিসম্পদ যা কোন ব্যবসায়ের মালিকানাধীন থাকে এবং মুনাফা অর্জনের কাজে ব্যবহার  হয়। যেমন </a:t>
            </a:r>
            <a:endParaRPr lang="en-US" sz="4400" dirty="0" smtClean="0"/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ultan\Desktop\mmc-picture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229600" cy="6400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42225" y="5181600"/>
            <a:ext cx="515397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72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দালান কোঠা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Sultan\Desktop\mmc-picture\download (1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4191000" cy="4724400"/>
          </a:xfrm>
          <a:prstGeom prst="rect">
            <a:avLst/>
          </a:prstGeom>
          <a:noFill/>
        </p:spPr>
      </p:pic>
      <p:pic>
        <p:nvPicPr>
          <p:cNvPr id="21507" name="Picture 3" descr="C:\Users\Sultan\Desktop\mmc-picture\download (1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304800"/>
            <a:ext cx="3886200" cy="4648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76400" y="5445204"/>
            <a:ext cx="5791200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66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আসবাব পত্র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0"/>
            <a:ext cx="7696200" cy="110799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NikoshBAN" pitchFamily="2" charset="0"/>
              </a:rPr>
              <a:t>     </a:t>
            </a:r>
            <a:r>
              <a:rPr lang="bn-BD" sz="66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NikoshBAN" pitchFamily="2" charset="0"/>
              </a:rPr>
              <a:t>যন্ত্রপাতি ও স্বর্ণ </a:t>
            </a:r>
            <a:endParaRPr lang="en-US" sz="6000" dirty="0">
              <a:solidFill>
                <a:srgbClr val="FFFF00"/>
              </a:solidFill>
            </a:endParaRPr>
          </a:p>
        </p:txBody>
      </p:sp>
      <p:pic>
        <p:nvPicPr>
          <p:cNvPr id="22530" name="Picture 2" descr="C:\Users\Sultan\Desktop\mmc-picture\images (4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4114800" cy="4495800"/>
          </a:xfrm>
          <a:prstGeom prst="rect">
            <a:avLst/>
          </a:prstGeom>
          <a:noFill/>
        </p:spPr>
      </p:pic>
      <p:pic>
        <p:nvPicPr>
          <p:cNvPr id="22531" name="Picture 3" descr="C:\Users\Sultan\Desktop\mmc-picture\images (4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81000"/>
            <a:ext cx="38862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4800" y="76200"/>
            <a:ext cx="1828800" cy="2057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/>
              <a:t>L</a:t>
            </a:r>
            <a:endParaRPr lang="en-US" sz="13800" dirty="0"/>
          </a:p>
        </p:txBody>
      </p:sp>
      <p:sp>
        <p:nvSpPr>
          <p:cNvPr id="4" name="Equal 3"/>
          <p:cNvSpPr/>
          <p:nvPr/>
        </p:nvSpPr>
        <p:spPr>
          <a:xfrm>
            <a:off x="2286000" y="685800"/>
            <a:ext cx="1524000" cy="914400"/>
          </a:xfrm>
          <a:prstGeom prst="mathEqual">
            <a:avLst/>
          </a:prstGeom>
          <a:solidFill>
            <a:srgbClr val="00206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038600" y="762000"/>
            <a:ext cx="2438400" cy="838200"/>
          </a:xfrm>
          <a:prstGeom prst="flowChartProcess">
            <a:avLst/>
          </a:prstGeom>
          <a:solidFill>
            <a:srgbClr val="C0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Liabilities</a:t>
            </a:r>
            <a:endParaRPr lang="en-US" sz="4400" dirty="0"/>
          </a:p>
        </p:txBody>
      </p:sp>
      <p:sp>
        <p:nvSpPr>
          <p:cNvPr id="6" name="Flowchart: Process 5"/>
          <p:cNvSpPr/>
          <p:nvPr/>
        </p:nvSpPr>
        <p:spPr>
          <a:xfrm>
            <a:off x="6705600" y="762000"/>
            <a:ext cx="2286000" cy="838200"/>
          </a:xfrm>
          <a:prstGeom prst="flowChartProcess">
            <a:avLst/>
          </a:prstGeom>
          <a:solidFill>
            <a:srgbClr val="FFFF0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দায় সমূহ</a:t>
            </a:r>
            <a:endParaRPr lang="en-US" sz="3200" dirty="0"/>
          </a:p>
        </p:txBody>
      </p:sp>
      <p:sp>
        <p:nvSpPr>
          <p:cNvPr id="7" name="Flowchart: Process 6"/>
          <p:cNvSpPr/>
          <p:nvPr/>
        </p:nvSpPr>
        <p:spPr>
          <a:xfrm>
            <a:off x="381000" y="2362200"/>
            <a:ext cx="8534400" cy="3505200"/>
          </a:xfrm>
          <a:prstGeom prst="flowChartProcess">
            <a:avLst/>
          </a:prstGeom>
          <a:solidFill>
            <a:schemeClr val="tx1">
              <a:lumMod val="95000"/>
              <a:lumOff val="500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2779455"/>
            <a:ext cx="8077200" cy="25545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দায় হচ্ছে ব্যবসায়ের আর্থিক দায়</a:t>
            </a:r>
          </a:p>
          <a:p>
            <a:r>
              <a:rPr lang="bn-BD" sz="40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বদ্বতা।অর্থাৎ ব্যবসায়ের মোট সম্পদের উপর তৃতীয় পক্ষের  দাবিই হচ্ছে দায়। যেমন---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Sultan\Desktop\mmc-picture\download (2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81000"/>
            <a:ext cx="4191000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6" name="Picture 4" descr="C:\Users\Sultan\Desktop\mmc-picture\download (2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81000"/>
            <a:ext cx="4191000" cy="411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28600" y="4648200"/>
            <a:ext cx="3733800" cy="20005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4000" b="1" dirty="0" smtClean="0"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ঋণ গ্রহণ</a:t>
            </a:r>
            <a:endParaRPr lang="en-US" sz="4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8200" y="4800600"/>
            <a:ext cx="4114800" cy="182880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00601" y="5105400"/>
            <a:ext cx="3810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ব্যাংক থেকে ঋণ নিয়ে চাষ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ultan\Desktop\mmc-picture\489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81000"/>
            <a:ext cx="8153400" cy="5791200"/>
          </a:xfrm>
          <a:prstGeom prst="cloud">
            <a:avLst/>
          </a:prstGeom>
          <a:noFill/>
          <a:ln w="57150"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</p:spPr>
      </p:pic>
      <p:sp>
        <p:nvSpPr>
          <p:cNvPr id="4" name="TextBox 3"/>
          <p:cNvSpPr txBox="1"/>
          <p:nvPr/>
        </p:nvSpPr>
        <p:spPr>
          <a:xfrm rot="20540866">
            <a:off x="1166926" y="2522927"/>
            <a:ext cx="6781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72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ultan\Desktop\mmc-picture\download (1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"/>
            <a:ext cx="4114800" cy="3962400"/>
          </a:xfrm>
          <a:prstGeom prst="rect">
            <a:avLst/>
          </a:prstGeom>
          <a:noFill/>
        </p:spPr>
      </p:pic>
      <p:pic>
        <p:nvPicPr>
          <p:cNvPr id="3" name="Picture 5" descr="C:\Users\Sultan\Desktop\mmc-picture\images (4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52400"/>
            <a:ext cx="4267199" cy="3962400"/>
          </a:xfrm>
          <a:prstGeom prst="rect">
            <a:avLst/>
          </a:prstGeom>
          <a:noFill/>
        </p:spPr>
      </p:pic>
      <p:sp>
        <p:nvSpPr>
          <p:cNvPr id="4" name="Flowchart: Process 3"/>
          <p:cNvSpPr/>
          <p:nvPr/>
        </p:nvSpPr>
        <p:spPr>
          <a:xfrm>
            <a:off x="228600" y="4419600"/>
            <a:ext cx="4038600" cy="1981200"/>
          </a:xfrm>
          <a:prstGeom prst="flowChartProcess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4876800" y="4343400"/>
            <a:ext cx="4038600" cy="2133600"/>
          </a:xfrm>
          <a:prstGeom prst="flowChartProcess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4495800"/>
            <a:ext cx="3581400" cy="16927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ব্যাংক থেকে ঋণ নিয়ে চাষ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4495800"/>
            <a:ext cx="35814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ব্যাংক থেকে ক্ষদ্র ঋণ গ্রহণ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" y="152400"/>
            <a:ext cx="1600200" cy="1295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E</a:t>
            </a:r>
            <a:endParaRPr lang="en-US" sz="9600" dirty="0"/>
          </a:p>
        </p:txBody>
      </p:sp>
      <p:sp>
        <p:nvSpPr>
          <p:cNvPr id="3" name="Equal 2"/>
          <p:cNvSpPr/>
          <p:nvPr/>
        </p:nvSpPr>
        <p:spPr>
          <a:xfrm>
            <a:off x="1981200" y="533400"/>
            <a:ext cx="1295400" cy="685800"/>
          </a:xfrm>
          <a:prstGeom prst="mathEqual">
            <a:avLst/>
          </a:prstGeom>
          <a:solidFill>
            <a:srgbClr val="00206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581400" y="304800"/>
            <a:ext cx="2133600" cy="990600"/>
          </a:xfrm>
          <a:prstGeom prst="flowChartProcess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Equity</a:t>
            </a:r>
            <a:endParaRPr lang="en-US" sz="5400" dirty="0"/>
          </a:p>
        </p:txBody>
      </p:sp>
      <p:sp>
        <p:nvSpPr>
          <p:cNvPr id="5" name="Flowchart: Process 4"/>
          <p:cNvSpPr/>
          <p:nvPr/>
        </p:nvSpPr>
        <p:spPr>
          <a:xfrm>
            <a:off x="6096000" y="228600"/>
            <a:ext cx="2819400" cy="990600"/>
          </a:xfrm>
          <a:prstGeom prst="flowChartProcess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মালিকানা স্বত্ব</a:t>
            </a: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752600"/>
            <a:ext cx="80772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wn Arrow Callout 7"/>
          <p:cNvSpPr/>
          <p:nvPr/>
        </p:nvSpPr>
        <p:spPr>
          <a:xfrm>
            <a:off x="457200" y="1752600"/>
            <a:ext cx="228600" cy="533400"/>
          </a:xfrm>
          <a:prstGeom prst="downArrowCallout">
            <a:avLst>
              <a:gd name="adj1" fmla="val 25000"/>
              <a:gd name="adj2" fmla="val 15361"/>
              <a:gd name="adj3" fmla="val 25000"/>
              <a:gd name="adj4" fmla="val 6497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Callout 8"/>
          <p:cNvSpPr/>
          <p:nvPr/>
        </p:nvSpPr>
        <p:spPr>
          <a:xfrm>
            <a:off x="8305800" y="1752600"/>
            <a:ext cx="228600" cy="533400"/>
          </a:xfrm>
          <a:prstGeom prst="down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Callout 9"/>
          <p:cNvSpPr/>
          <p:nvPr/>
        </p:nvSpPr>
        <p:spPr>
          <a:xfrm>
            <a:off x="5410200" y="1752600"/>
            <a:ext cx="228600" cy="533400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Callout 10"/>
          <p:cNvSpPr/>
          <p:nvPr/>
        </p:nvSpPr>
        <p:spPr>
          <a:xfrm>
            <a:off x="2819400" y="1752600"/>
            <a:ext cx="228600" cy="533400"/>
          </a:xfrm>
          <a:prstGeom prst="downArrowCallou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6200" y="2286000"/>
            <a:ext cx="1524000" cy="914400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C</a:t>
            </a:r>
            <a:endParaRPr lang="en-US" sz="5400" dirty="0"/>
          </a:p>
        </p:txBody>
      </p:sp>
      <p:sp>
        <p:nvSpPr>
          <p:cNvPr id="13" name="Rounded Rectangle 12"/>
          <p:cNvSpPr/>
          <p:nvPr/>
        </p:nvSpPr>
        <p:spPr>
          <a:xfrm>
            <a:off x="2209800" y="2286000"/>
            <a:ext cx="1524000" cy="914400"/>
          </a:xfrm>
          <a:prstGeom prst="roundRect">
            <a:avLst/>
          </a:prstGeom>
          <a:solidFill>
            <a:srgbClr val="FF0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R</a:t>
            </a:r>
            <a:endParaRPr lang="en-US" sz="6600" dirty="0"/>
          </a:p>
        </p:txBody>
      </p:sp>
      <p:sp>
        <p:nvSpPr>
          <p:cNvPr id="14" name="Rounded Rectangle 13"/>
          <p:cNvSpPr/>
          <p:nvPr/>
        </p:nvSpPr>
        <p:spPr>
          <a:xfrm>
            <a:off x="4724400" y="2286000"/>
            <a:ext cx="1524000" cy="91440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Ex</a:t>
            </a:r>
            <a:endParaRPr lang="en-US" sz="4800" dirty="0"/>
          </a:p>
        </p:txBody>
      </p:sp>
      <p:sp>
        <p:nvSpPr>
          <p:cNvPr id="15" name="Rounded Rectangle 14"/>
          <p:cNvSpPr/>
          <p:nvPr/>
        </p:nvSpPr>
        <p:spPr>
          <a:xfrm>
            <a:off x="7391400" y="2286000"/>
            <a:ext cx="1524000" cy="914400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D</a:t>
            </a:r>
            <a:endParaRPr lang="en-US" sz="5400" dirty="0"/>
          </a:p>
        </p:txBody>
      </p:sp>
      <p:sp>
        <p:nvSpPr>
          <p:cNvPr id="16" name="Down Arrow 15"/>
          <p:cNvSpPr/>
          <p:nvPr/>
        </p:nvSpPr>
        <p:spPr>
          <a:xfrm>
            <a:off x="762000" y="1447800"/>
            <a:ext cx="381000" cy="304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6200" y="3276600"/>
            <a:ext cx="1524000" cy="1143000"/>
          </a:xfrm>
          <a:prstGeom prst="round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Capital</a:t>
            </a:r>
          </a:p>
          <a:p>
            <a:pPr algn="ctr"/>
            <a:r>
              <a:rPr lang="bn-BD" sz="2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4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/>
          </a:p>
        </p:txBody>
      </p:sp>
      <p:sp>
        <p:nvSpPr>
          <p:cNvPr id="20" name="Rounded Rectangle 19"/>
          <p:cNvSpPr/>
          <p:nvPr/>
        </p:nvSpPr>
        <p:spPr>
          <a:xfrm>
            <a:off x="2133600" y="3276600"/>
            <a:ext cx="1600200" cy="1143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Revenue </a:t>
            </a:r>
            <a:endParaRPr lang="bn-BD" sz="2800" b="1" dirty="0" smtClean="0">
              <a:ln>
                <a:solidFill>
                  <a:srgbClr val="C00000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</a:endParaRPr>
          </a:p>
          <a:p>
            <a:pPr algn="ctr"/>
            <a:r>
              <a:rPr lang="bn-BD" sz="32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আয়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48200" y="3276600"/>
            <a:ext cx="1752600" cy="1295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Expenses</a:t>
            </a:r>
            <a:r>
              <a:rPr lang="bn-BD" sz="2800" dirty="0" smtClean="0"/>
              <a:t> </a:t>
            </a:r>
            <a:r>
              <a:rPr lang="bn-BD" sz="28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খরচ/ব্যয়</a:t>
            </a:r>
            <a:endParaRPr lang="en-US" sz="2800" dirty="0"/>
          </a:p>
        </p:txBody>
      </p:sp>
      <p:sp>
        <p:nvSpPr>
          <p:cNvPr id="22" name="Rounded Rectangle 21"/>
          <p:cNvSpPr/>
          <p:nvPr/>
        </p:nvSpPr>
        <p:spPr>
          <a:xfrm>
            <a:off x="7391400" y="3276600"/>
            <a:ext cx="1600200" cy="12192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Drawings</a:t>
            </a:r>
            <a:r>
              <a:rPr lang="bn-BD" sz="24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উত্তোলন</a:t>
            </a:r>
            <a:endParaRPr lang="en-US" sz="2400" b="1" dirty="0"/>
          </a:p>
        </p:txBody>
      </p:sp>
      <p:pic>
        <p:nvPicPr>
          <p:cNvPr id="18434" name="Picture 2" descr="C:\Users\Sultan\Desktop\mmc-picture\download (2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648200"/>
            <a:ext cx="1676400" cy="190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435" name="Picture 3" descr="C:\Users\Sultan\Desktop\mmc-picture\images (5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724400"/>
            <a:ext cx="1981200" cy="190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436" name="Picture 4" descr="C:\Users\Sultan\Desktop\mmc-picture\download (2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4648200"/>
            <a:ext cx="1981200" cy="190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437" name="Picture 5" descr="C:\Users\Sultan\Desktop\mmc-picture\images (5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4648200"/>
            <a:ext cx="1943100" cy="1981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C:\Users\Sultan\Desktop\mmc-picture\images (5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3810000" cy="274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4419600" y="152400"/>
            <a:ext cx="4191000" cy="28007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ln w="571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8800" b="1" dirty="0" smtClean="0">
                <a:ln w="5715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</a:t>
            </a:r>
            <a:r>
              <a:rPr lang="en-US" sz="8800" b="1" dirty="0" smtClean="0">
                <a:ln w="5715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8800" b="1" dirty="0" smtClean="0">
                <a:ln w="5715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8800" b="1" dirty="0">
              <a:ln w="5715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3276600"/>
            <a:ext cx="8763000" cy="3429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3352801"/>
            <a:ext cx="838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/>
                <a:cs typeface="NikoshBAN" pitchFamily="2" charset="0"/>
              </a:rPr>
              <a:t>জনাব রাসেলের ব্যবসা প্রতিষ্ঠানে নিম্নলিখিত ঘটনাগুলো সংঘটিত হয়েছে।</a:t>
            </a:r>
          </a:p>
          <a:p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০১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.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 জনাব রাসেল ১০,০০০ টাকা নিয়ে ব্যবসা আরম্ভ করেন।</a:t>
            </a:r>
          </a:p>
          <a:p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০২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.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 তিনি পাওনাদারকে ১০,০০০০ টাকা পরিশোধ করেন।</a:t>
            </a:r>
          </a:p>
          <a:p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০৩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.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 তিনি ৩০,০০০  টাকার পণ্য ক্রয়ের ফরমায়েশ প্রদান করেন।</a:t>
            </a:r>
          </a:p>
          <a:p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০৪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.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 ব্যবসায় থেকে ব্যক্তিগত প্রয়োজনে ৩,০০০ টাকা উত্তোলন করেন।</a:t>
            </a:r>
          </a:p>
          <a:p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০৫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.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 ব্যক্তিগত  অর্থ হতে ১০,০০০ টাকা চুরি হয়ে গেছে।</a:t>
            </a:r>
          </a:p>
          <a:p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০৬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.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 রানার নিকট </a:t>
            </a:r>
            <a:r>
              <a:rPr lang="en-US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 </a:t>
            </a:r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NikoshBAN" pitchFamily="2" charset="0"/>
              </a:rPr>
              <a:t>ধারে বিক্রয় ১০,০০০ টাকা ।</a:t>
            </a:r>
          </a:p>
          <a:p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/>
                <a:cs typeface="NikoshBAN" pitchFamily="2" charset="0"/>
              </a:rPr>
              <a:t>(ক) জনাব রাসেলের ব্যবসায়িক লেনদেন নয়  তার পরিমাণ নির্ণয় করো।</a:t>
            </a:r>
          </a:p>
          <a:p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/>
                <a:cs typeface="NikoshBAN" pitchFamily="2" charset="0"/>
              </a:rPr>
              <a:t>(খ) উপরোক্ত লেনদেন গুলোর কারণ ব্যাখ্যা করো। </a:t>
            </a:r>
          </a:p>
          <a:p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/>
                <a:cs typeface="NikoshBAN" pitchFamily="2" charset="0"/>
              </a:rPr>
              <a:t>(গ) জনাব রাসেলের লেনদেন গুলোর সমীকরণের প্রভাব দেখাও।</a:t>
            </a:r>
          </a:p>
          <a:p>
            <a:endParaRPr lang="bn-BD" sz="20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  <a:latin typeface="NikoshBAN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19200" y="1676400"/>
            <a:ext cx="6781800" cy="5029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4" name="Picture 2" descr="C:\Users\Sultan\Desktop\mmc-picture\images (4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05000"/>
            <a:ext cx="6248400" cy="4572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8435" name="Picture 3" descr="C:\Users\Sultan\Desktop\mmc-picture\31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8600"/>
            <a:ext cx="2209799" cy="2362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 rot="19756257">
            <a:off x="1566322" y="3155415"/>
            <a:ext cx="586639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ln>
                  <a:solidFill>
                    <a:srgbClr val="C000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5400" b="1" dirty="0" smtClean="0">
              <a:solidFill>
                <a:srgbClr val="FFFF00"/>
              </a:solidFill>
            </a:endParaRPr>
          </a:p>
          <a:p>
            <a:endParaRPr lang="en-US" sz="5400" dirty="0"/>
          </a:p>
        </p:txBody>
      </p:sp>
      <p:pic>
        <p:nvPicPr>
          <p:cNvPr id="18437" name="Picture 5" descr="C:\Users\Sultan\Desktop\mmc-picture\857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152400"/>
            <a:ext cx="2143125" cy="2466975"/>
          </a:xfrm>
          <a:prstGeom prst="ellipse">
            <a:avLst/>
          </a:prstGeom>
          <a:ln w="63500" cap="rnd"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8438" name="Picture 6" descr="C:\Users\Sultan\Desktop\mmc-picture\images (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7552188">
            <a:off x="3537450" y="-28091"/>
            <a:ext cx="1541677" cy="18112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2400" y="152400"/>
            <a:ext cx="3733800" cy="342899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bn-BD" sz="60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b="1" dirty="0" smtClean="0">
              <a:ln>
                <a:solidFill>
                  <a:srgbClr val="C00000"/>
                </a:solidFill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4011811"/>
            <a:ext cx="8458200" cy="276998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সহকারী শিক্ষক (ব্যবসায় শিক্ষা)</a:t>
            </a:r>
          </a:p>
          <a:p>
            <a:r>
              <a:rPr lang="bn-BD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করল্যাছড়ি আর এস উচ্চ বিদ্যালয়</a:t>
            </a:r>
          </a:p>
          <a:p>
            <a:r>
              <a:rPr lang="bn-BD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লংগদু, রাংগামাটি পার্বত্য জেলা।</a:t>
            </a:r>
          </a:p>
          <a:p>
            <a:r>
              <a:rPr lang="bn-BD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মোবাইল নং ০১৫৫৬৭০২২০১</a:t>
            </a:r>
            <a:endParaRPr lang="en-US" sz="28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3073" name="Picture 1" descr="C:\Users\Sultan\Desktop\mmc-picture\119451396_1164695207249827_574335685724431898_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52400"/>
            <a:ext cx="4267200" cy="3429001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457200" y="3657600"/>
            <a:ext cx="81534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6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সুলতান আহমেদ </a:t>
            </a:r>
            <a:endParaRPr lang="en-US" sz="6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ultan\Desktop\mmc-picture\download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600200"/>
            <a:ext cx="2895600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52400" y="62805"/>
            <a:ext cx="883920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66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600" b="1" dirty="0" smtClean="0">
              <a:ln>
                <a:solidFill>
                  <a:srgbClr val="C00000"/>
                </a:solidFill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152400" y="4648200"/>
            <a:ext cx="8763000" cy="19812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4724400"/>
            <a:ext cx="8610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 বিজ্ঞান</a:t>
            </a:r>
          </a:p>
          <a:p>
            <a:pPr algn="ctr"/>
            <a:r>
              <a:rPr lang="bn-BD" sz="4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নবম-দশম শ্রেণি</a:t>
            </a:r>
            <a:endParaRPr lang="bn-BD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২৫ মিনিট</a:t>
            </a:r>
            <a:endParaRPr lang="en-US" sz="3600" b="1" dirty="0" smtClean="0">
              <a:ln>
                <a:solidFill>
                  <a:srgbClr val="C00000"/>
                </a:solidFill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ultan\Desktop\mmc-picture\images (4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236220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 descr="C:\Users\Sultan\Desktop\mmc-picture\images (4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657600"/>
            <a:ext cx="2695575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 descr="C:\Users\Sultan\Desktop\mmc-picture\index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1" y="3581400"/>
            <a:ext cx="2590800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3" name="Picture 5" descr="C:\Users\Sultan\Desktop\mmc-picture\images (39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95625" y="228600"/>
            <a:ext cx="2619375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5" name="Picture 7" descr="C:\Users\Sultan\Desktop\mmc-picture\images (47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0" y="228600"/>
            <a:ext cx="2914650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6" name="Picture 8" descr="C:\Users\Sultan\Desktop\mmc-picture\download (14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48400" y="3657600"/>
            <a:ext cx="2676525" cy="238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304800" y="2743200"/>
            <a:ext cx="2286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ক্যালকোলেটরে হিসাব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24200" y="2743200"/>
            <a:ext cx="2286000" cy="6771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ব্যাংকে লেনদেন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2743200"/>
            <a:ext cx="25908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 কার্যক্রম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6172200"/>
            <a:ext cx="24384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দালান কোঠা 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613546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b="1" dirty="0" smtClean="0">
              <a:ln>
                <a:solidFill>
                  <a:srgbClr val="C000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52800" y="6135469"/>
            <a:ext cx="23622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যন্ত্রপাতি(ট্রাক্টর)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00800" y="6135469"/>
            <a:ext cx="25146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b="1" dirty="0" smtClean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আসবাব পত্র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52400" y="228600"/>
            <a:ext cx="8763000" cy="3733800"/>
          </a:xfrm>
          <a:prstGeom prst="flowChartTerminator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0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লেনদেন </a:t>
            </a:r>
            <a:r>
              <a:rPr lang="bn-BD" sz="5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bn-BD" sz="54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</a:p>
          <a:p>
            <a:pPr algn="ctr"/>
            <a:r>
              <a:rPr lang="bn-BD" sz="54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অধ্যায়ঃ-দ্বিতীয়</a:t>
            </a:r>
          </a:p>
          <a:p>
            <a:pPr algn="ctr"/>
            <a:r>
              <a:rPr lang="bn-BD" sz="5400" b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পৃষ্ঠা নং(১০-১৩)</a:t>
            </a:r>
          </a:p>
        </p:txBody>
      </p:sp>
      <p:pic>
        <p:nvPicPr>
          <p:cNvPr id="18434" name="Picture 2" descr="C:\Users\Sultan\Desktop\mmc-picture\images (4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191000"/>
            <a:ext cx="3581400" cy="2514600"/>
          </a:xfrm>
          <a:prstGeom prst="rect">
            <a:avLst/>
          </a:prstGeom>
          <a:ln w="5715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4572000" y="4191000"/>
            <a:ext cx="4343400" cy="2514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05400" y="4572000"/>
            <a:ext cx="3352800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dirty="0" smtClean="0"/>
              <a:t>A=L+E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533400" y="152400"/>
            <a:ext cx="8305800" cy="1752600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381000"/>
            <a:ext cx="6888424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BD" sz="4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 কি বা কাকে বলে </a:t>
            </a:r>
            <a:r>
              <a:rPr lang="bn-BD" sz="66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152400" y="2133600"/>
            <a:ext cx="8839200" cy="449580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2819401"/>
            <a:ext cx="8153400" cy="31085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অর্থের আদান – প্রদান বা অর্থের মাপ কাঠিতে পরিমাপযোগ্য কোনো (</a:t>
            </a:r>
            <a:r>
              <a:rPr lang="en-US" sz="2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Event) </a:t>
            </a:r>
            <a:r>
              <a:rPr lang="bn-BD" sz="2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 সেবা (</a:t>
            </a:r>
            <a:r>
              <a:rPr lang="en-US" sz="2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Service)</a:t>
            </a:r>
            <a:r>
              <a:rPr lang="bn-BD" sz="2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আদান- প্রদানের মাধ্যমে কোনো প্রতিষ্ঠানের আর্থিক অবস্থার পরিবর্তন ঘটলে ঐ সমস্ত ঘটনা বা আদান – প্রদানকে লেনদেন বলা হয়।মনে রাখতে হবে,</a:t>
            </a:r>
          </a:p>
          <a:p>
            <a:r>
              <a:rPr lang="bn-BD" sz="2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</a:rPr>
              <a:t>“প্রত্যেক লেনদেন ঘটনা, কিন্তু প্রত্যেক ঘটনা লেনদেন নয়”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04800" y="76200"/>
            <a:ext cx="8382000" cy="198120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622518"/>
            <a:ext cx="76962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লেনদেনের দুইটি পক্ষ   (ক) গ্রহণ কারী</a:t>
            </a:r>
          </a:p>
          <a:p>
            <a:r>
              <a:rPr lang="bn-BD" sz="2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         (খ) প্রদান কারী।</a:t>
            </a:r>
          </a:p>
        </p:txBody>
      </p:sp>
      <p:pic>
        <p:nvPicPr>
          <p:cNvPr id="20482" name="Picture 2" descr="C:\Users\Sultan\Desktop\mmc-picture\images (3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133600"/>
            <a:ext cx="8382000" cy="4419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28600"/>
            <a:ext cx="8305800" cy="2667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457200"/>
            <a:ext cx="8001000" cy="21852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লেনদেন দুই ধরনের  </a:t>
            </a:r>
          </a:p>
          <a:p>
            <a:r>
              <a:rPr lang="bn-BD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(ক) বাহ্যিক লেনদেন।</a:t>
            </a:r>
          </a:p>
          <a:p>
            <a:r>
              <a:rPr lang="bn-BD" sz="4400" b="1" dirty="0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(খ) অভ্যন্তরীণ লেনদেন।</a:t>
            </a:r>
          </a:p>
        </p:txBody>
      </p:sp>
      <p:pic>
        <p:nvPicPr>
          <p:cNvPr id="5" name="Picture 5" descr="C:\Users\Sultan\Desktop\mmc-picture\download (2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352800"/>
            <a:ext cx="4038600" cy="3276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4" descr="C:\Users\Sultan\Desktop\mmc-picture\images (5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352800"/>
            <a:ext cx="4038600" cy="3352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</TotalTime>
  <Words>473</Words>
  <Application>Microsoft Office PowerPoint</Application>
  <PresentationFormat>On-screen Show (4:3)</PresentationFormat>
  <Paragraphs>114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Sultan</dc:creator>
  <cp:lastModifiedBy>Sultan</cp:lastModifiedBy>
  <cp:revision>202</cp:revision>
  <dcterms:created xsi:type="dcterms:W3CDTF">2020-09-15T14:58:04Z</dcterms:created>
  <dcterms:modified xsi:type="dcterms:W3CDTF">2020-09-28T02:33:11Z</dcterms:modified>
</cp:coreProperties>
</file>