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90" r:id="rId2"/>
    <p:sldId id="271" r:id="rId3"/>
    <p:sldId id="268" r:id="rId4"/>
    <p:sldId id="259" r:id="rId5"/>
    <p:sldId id="291" r:id="rId6"/>
    <p:sldId id="275" r:id="rId7"/>
    <p:sldId id="282" r:id="rId8"/>
    <p:sldId id="292" r:id="rId9"/>
    <p:sldId id="293" r:id="rId10"/>
    <p:sldId id="269" r:id="rId11"/>
    <p:sldId id="287" r:id="rId12"/>
    <p:sldId id="261" r:id="rId13"/>
    <p:sldId id="283" r:id="rId14"/>
    <p:sldId id="288" r:id="rId15"/>
    <p:sldId id="284" r:id="rId16"/>
    <p:sldId id="289" r:id="rId17"/>
    <p:sldId id="263" r:id="rId18"/>
    <p:sldId id="285" r:id="rId19"/>
    <p:sldId id="294" r:id="rId20"/>
    <p:sldId id="296" r:id="rId21"/>
    <p:sldId id="295" r:id="rId22"/>
    <p:sldId id="265" r:id="rId23"/>
    <p:sldId id="26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829458-88F0-4A49-BB29-A6229C1666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CBF2CB-332C-4C39-AF31-750A66C9D4F7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২।বিদ্যুতের তারের ভোল্টেজের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ওঠা-নামা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বাতাসের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প্রবাহ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চাপ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পরিবর্তিত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হওয়া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ইত্যাদি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পরিমাপনের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উপর নির্ভর করে এনালগ কম্পিউটার কাজ করে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291B661-A1FF-4AA8-A314-1B90442AF694}" type="sibTrans" cxnId="{05225520-640F-4C12-9995-4BA5A3F9F2B0}">
      <dgm:prSet/>
      <dgm:spPr/>
      <dgm:t>
        <a:bodyPr/>
        <a:lstStyle/>
        <a:p>
          <a:endParaRPr lang="en-US"/>
        </a:p>
      </dgm:t>
    </dgm:pt>
    <dgm:pt modelId="{AF313EB4-F595-4716-A6E1-EA05D573DDA6}" type="parTrans" cxnId="{05225520-640F-4C12-9995-4BA5A3F9F2B0}">
      <dgm:prSet/>
      <dgm:spPr/>
      <dgm:t>
        <a:bodyPr/>
        <a:lstStyle/>
        <a:p>
          <a:endParaRPr lang="en-US"/>
        </a:p>
      </dgm:t>
    </dgm:pt>
    <dgm:pt modelId="{B729D2F1-AC05-4264-8AED-C7065093B3F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১।এনালগ কম্পিউটার কাজ করে পরিমাপন পদ্ধিতিতে।</a:t>
          </a:r>
        </a:p>
      </dgm:t>
    </dgm:pt>
    <dgm:pt modelId="{8F45ADEB-2CDB-48FA-B2C4-33B64E9729B0}" type="sibTrans" cxnId="{938E1950-853E-4DAC-A933-98C1A5DD0FDE}">
      <dgm:prSet/>
      <dgm:spPr/>
      <dgm:t>
        <a:bodyPr/>
        <a:lstStyle/>
        <a:p>
          <a:endParaRPr lang="en-US"/>
        </a:p>
      </dgm:t>
    </dgm:pt>
    <dgm:pt modelId="{E792F416-60EE-4474-9B8B-26EE9AB32A6B}" type="parTrans" cxnId="{938E1950-853E-4DAC-A933-98C1A5DD0FDE}">
      <dgm:prSet/>
      <dgm:spPr/>
      <dgm:t>
        <a:bodyPr/>
        <a:lstStyle/>
        <a:p>
          <a:endParaRPr lang="en-US"/>
        </a:p>
      </dgm:t>
    </dgm:pt>
    <dgm:pt modelId="{7563EE72-1984-47EE-AC05-7BACBB1E9599}" type="pres">
      <dgm:prSet presAssocID="{22829458-88F0-4A49-BB29-A6229C1666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CF7D02-827A-4801-88E3-0410605D77D6}" type="pres">
      <dgm:prSet presAssocID="{B729D2F1-AC05-4264-8AED-C7065093B3FB}" presName="parentText" presStyleLbl="node1" presStyleIdx="0" presStyleCnt="2" custScaleY="562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98EEB-6632-489B-AA6C-759CE206F2A3}" type="pres">
      <dgm:prSet presAssocID="{8F45ADEB-2CDB-48FA-B2C4-33B64E9729B0}" presName="spacer" presStyleCnt="0"/>
      <dgm:spPr/>
    </dgm:pt>
    <dgm:pt modelId="{C05B1685-504C-4CE8-A857-88917DF5BD72}" type="pres">
      <dgm:prSet presAssocID="{BACBF2CB-332C-4C39-AF31-750A66C9D4F7}" presName="parentText" presStyleLbl="node1" presStyleIdx="1" presStyleCnt="2" custScaleY="562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8E1950-853E-4DAC-A933-98C1A5DD0FDE}" srcId="{22829458-88F0-4A49-BB29-A6229C166698}" destId="{B729D2F1-AC05-4264-8AED-C7065093B3FB}" srcOrd="0" destOrd="0" parTransId="{E792F416-60EE-4474-9B8B-26EE9AB32A6B}" sibTransId="{8F45ADEB-2CDB-48FA-B2C4-33B64E9729B0}"/>
    <dgm:cxn modelId="{97DB9C70-7183-417B-984A-277535B36ADC}" type="presOf" srcId="{22829458-88F0-4A49-BB29-A6229C166698}" destId="{7563EE72-1984-47EE-AC05-7BACBB1E9599}" srcOrd="0" destOrd="0" presId="urn:microsoft.com/office/officeart/2005/8/layout/vList2"/>
    <dgm:cxn modelId="{05225520-640F-4C12-9995-4BA5A3F9F2B0}" srcId="{22829458-88F0-4A49-BB29-A6229C166698}" destId="{BACBF2CB-332C-4C39-AF31-750A66C9D4F7}" srcOrd="1" destOrd="0" parTransId="{AF313EB4-F595-4716-A6E1-EA05D573DDA6}" sibTransId="{C291B661-A1FF-4AA8-A314-1B90442AF694}"/>
    <dgm:cxn modelId="{AC642DCA-6CF0-401A-9436-C4CE0FC84C45}" type="presOf" srcId="{BACBF2CB-332C-4C39-AF31-750A66C9D4F7}" destId="{C05B1685-504C-4CE8-A857-88917DF5BD72}" srcOrd="0" destOrd="0" presId="urn:microsoft.com/office/officeart/2005/8/layout/vList2"/>
    <dgm:cxn modelId="{9BCB6155-DDC8-4EE5-9C40-0182A9D37EFE}" type="presOf" srcId="{B729D2F1-AC05-4264-8AED-C7065093B3FB}" destId="{5ECF7D02-827A-4801-88E3-0410605D77D6}" srcOrd="0" destOrd="0" presId="urn:microsoft.com/office/officeart/2005/8/layout/vList2"/>
    <dgm:cxn modelId="{F708B685-87A8-4CCE-B862-41A014AAEA1D}" type="presParOf" srcId="{7563EE72-1984-47EE-AC05-7BACBB1E9599}" destId="{5ECF7D02-827A-4801-88E3-0410605D77D6}" srcOrd="0" destOrd="0" presId="urn:microsoft.com/office/officeart/2005/8/layout/vList2"/>
    <dgm:cxn modelId="{FEFA0802-F758-4351-BC5A-E5A43FFC9258}" type="presParOf" srcId="{7563EE72-1984-47EE-AC05-7BACBB1E9599}" destId="{0D998EEB-6632-489B-AA6C-759CE206F2A3}" srcOrd="1" destOrd="0" presId="urn:microsoft.com/office/officeart/2005/8/layout/vList2"/>
    <dgm:cxn modelId="{4573E279-868D-4D08-868B-49DA567AEE05}" type="presParOf" srcId="{7563EE72-1984-47EE-AC05-7BACBB1E9599}" destId="{C05B1685-504C-4CE8-A857-88917DF5BD7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829458-88F0-4A49-BB29-A6229C1666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9D2F1-AC05-4264-8AED-C7065093B3F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১।এটি আকারে ছোট।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92F416-60EE-4474-9B8B-26EE9AB32A6B}" type="parTrans" cxnId="{938E1950-853E-4DAC-A933-98C1A5DD0FDE}">
      <dgm:prSet/>
      <dgm:spPr/>
      <dgm:t>
        <a:bodyPr/>
        <a:lstStyle/>
        <a:p>
          <a:endParaRPr lang="en-US"/>
        </a:p>
      </dgm:t>
    </dgm:pt>
    <dgm:pt modelId="{8F45ADEB-2CDB-48FA-B2C4-33B64E9729B0}" type="sibTrans" cxnId="{938E1950-853E-4DAC-A933-98C1A5DD0FDE}">
      <dgm:prSet/>
      <dgm:spPr/>
      <dgm:t>
        <a:bodyPr/>
        <a:lstStyle/>
        <a:p>
          <a:endParaRPr lang="en-US"/>
        </a:p>
      </dgm:t>
    </dgm:pt>
    <dgm:pt modelId="{BACBF2CB-332C-4C39-AF31-750A66C9D4F7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২।মাইক্রো কম্পিউটারকে পার্সোনাল কম্পিউটারও বলা হয়।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313EB4-F595-4716-A6E1-EA05D573DDA6}" type="parTrans" cxnId="{05225520-640F-4C12-9995-4BA5A3F9F2B0}">
      <dgm:prSet/>
      <dgm:spPr/>
      <dgm:t>
        <a:bodyPr/>
        <a:lstStyle/>
        <a:p>
          <a:endParaRPr lang="en-US"/>
        </a:p>
      </dgm:t>
    </dgm:pt>
    <dgm:pt modelId="{C291B661-A1FF-4AA8-A314-1B90442AF694}" type="sibTrans" cxnId="{05225520-640F-4C12-9995-4BA5A3F9F2B0}">
      <dgm:prSet/>
      <dgm:spPr/>
      <dgm:t>
        <a:bodyPr/>
        <a:lstStyle/>
        <a:p>
          <a:endParaRPr lang="en-US"/>
        </a:p>
      </dgm:t>
    </dgm:pt>
    <dgm:pt modelId="{7563EE72-1984-47EE-AC05-7BACBB1E9599}" type="pres">
      <dgm:prSet presAssocID="{22829458-88F0-4A49-BB29-A6229C1666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CF7D02-827A-4801-88E3-0410605D77D6}" type="pres">
      <dgm:prSet presAssocID="{B729D2F1-AC05-4264-8AED-C7065093B3F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98EEB-6632-489B-AA6C-759CE206F2A3}" type="pres">
      <dgm:prSet presAssocID="{8F45ADEB-2CDB-48FA-B2C4-33B64E9729B0}" presName="spacer" presStyleCnt="0"/>
      <dgm:spPr/>
    </dgm:pt>
    <dgm:pt modelId="{C05B1685-504C-4CE8-A857-88917DF5BD72}" type="pres">
      <dgm:prSet presAssocID="{BACBF2CB-332C-4C39-AF31-750A66C9D4F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8E1950-853E-4DAC-A933-98C1A5DD0FDE}" srcId="{22829458-88F0-4A49-BB29-A6229C166698}" destId="{B729D2F1-AC05-4264-8AED-C7065093B3FB}" srcOrd="0" destOrd="0" parTransId="{E792F416-60EE-4474-9B8B-26EE9AB32A6B}" sibTransId="{8F45ADEB-2CDB-48FA-B2C4-33B64E9729B0}"/>
    <dgm:cxn modelId="{05225520-640F-4C12-9995-4BA5A3F9F2B0}" srcId="{22829458-88F0-4A49-BB29-A6229C166698}" destId="{BACBF2CB-332C-4C39-AF31-750A66C9D4F7}" srcOrd="1" destOrd="0" parTransId="{AF313EB4-F595-4716-A6E1-EA05D573DDA6}" sibTransId="{C291B661-A1FF-4AA8-A314-1B90442AF694}"/>
    <dgm:cxn modelId="{605D6F77-2146-4BA0-B05B-76CF6B3521BC}" type="presOf" srcId="{BACBF2CB-332C-4C39-AF31-750A66C9D4F7}" destId="{C05B1685-504C-4CE8-A857-88917DF5BD72}" srcOrd="0" destOrd="0" presId="urn:microsoft.com/office/officeart/2005/8/layout/vList2"/>
    <dgm:cxn modelId="{A594B5F2-983C-4EA4-BCB4-634137D521AF}" type="presOf" srcId="{22829458-88F0-4A49-BB29-A6229C166698}" destId="{7563EE72-1984-47EE-AC05-7BACBB1E9599}" srcOrd="0" destOrd="0" presId="urn:microsoft.com/office/officeart/2005/8/layout/vList2"/>
    <dgm:cxn modelId="{3FA432FF-C2A6-4236-A7F1-64EF111B3DD1}" type="presOf" srcId="{B729D2F1-AC05-4264-8AED-C7065093B3FB}" destId="{5ECF7D02-827A-4801-88E3-0410605D77D6}" srcOrd="0" destOrd="0" presId="urn:microsoft.com/office/officeart/2005/8/layout/vList2"/>
    <dgm:cxn modelId="{76FBB61B-5AB2-4B7B-B71F-A38DC71EDF10}" type="presParOf" srcId="{7563EE72-1984-47EE-AC05-7BACBB1E9599}" destId="{5ECF7D02-827A-4801-88E3-0410605D77D6}" srcOrd="0" destOrd="0" presId="urn:microsoft.com/office/officeart/2005/8/layout/vList2"/>
    <dgm:cxn modelId="{15F4C343-2845-47F9-8DB7-D47847A532C0}" type="presParOf" srcId="{7563EE72-1984-47EE-AC05-7BACBB1E9599}" destId="{0D998EEB-6632-489B-AA6C-759CE206F2A3}" srcOrd="1" destOrd="0" presId="urn:microsoft.com/office/officeart/2005/8/layout/vList2"/>
    <dgm:cxn modelId="{8E0C5AE9-ABF5-49B8-B503-11D72340ECCE}" type="presParOf" srcId="{7563EE72-1984-47EE-AC05-7BACBB1E9599}" destId="{C05B1685-504C-4CE8-A857-88917DF5BD7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829458-88F0-4A49-BB29-A6229C1666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9D2F1-AC05-4264-8AED-C7065093B3F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১।এটি দেখতে নোটবুকের মত এবং এর ওজন ১-২ কিলোগ্রামের মতো।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92F416-60EE-4474-9B8B-26EE9AB32A6B}" type="parTrans" cxnId="{938E1950-853E-4DAC-A933-98C1A5DD0FDE}">
      <dgm:prSet/>
      <dgm:spPr/>
      <dgm:t>
        <a:bodyPr/>
        <a:lstStyle/>
        <a:p>
          <a:endParaRPr lang="en-US"/>
        </a:p>
      </dgm:t>
    </dgm:pt>
    <dgm:pt modelId="{8F45ADEB-2CDB-48FA-B2C4-33B64E9729B0}" type="sibTrans" cxnId="{938E1950-853E-4DAC-A933-98C1A5DD0FDE}">
      <dgm:prSet/>
      <dgm:spPr/>
      <dgm:t>
        <a:bodyPr/>
        <a:lstStyle/>
        <a:p>
          <a:endParaRPr lang="en-US"/>
        </a:p>
      </dgm:t>
    </dgm:pt>
    <dgm:pt modelId="{7563EE72-1984-47EE-AC05-7BACBB1E9599}" type="pres">
      <dgm:prSet presAssocID="{22829458-88F0-4A49-BB29-A6229C1666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CF7D02-827A-4801-88E3-0410605D77D6}" type="pres">
      <dgm:prSet presAssocID="{B729D2F1-AC05-4264-8AED-C7065093B3F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372175-4836-4098-923E-0AE57CEA7CA2}" type="presOf" srcId="{B729D2F1-AC05-4264-8AED-C7065093B3FB}" destId="{5ECF7D02-827A-4801-88E3-0410605D77D6}" srcOrd="0" destOrd="0" presId="urn:microsoft.com/office/officeart/2005/8/layout/vList2"/>
    <dgm:cxn modelId="{938E1950-853E-4DAC-A933-98C1A5DD0FDE}" srcId="{22829458-88F0-4A49-BB29-A6229C166698}" destId="{B729D2F1-AC05-4264-8AED-C7065093B3FB}" srcOrd="0" destOrd="0" parTransId="{E792F416-60EE-4474-9B8B-26EE9AB32A6B}" sibTransId="{8F45ADEB-2CDB-48FA-B2C4-33B64E9729B0}"/>
    <dgm:cxn modelId="{7F3BE507-81CA-4856-91F9-E26EF4FD1C8B}" type="presOf" srcId="{22829458-88F0-4A49-BB29-A6229C166698}" destId="{7563EE72-1984-47EE-AC05-7BACBB1E9599}" srcOrd="0" destOrd="0" presId="urn:microsoft.com/office/officeart/2005/8/layout/vList2"/>
    <dgm:cxn modelId="{8A3BD613-E620-4C5B-B287-7A6E2A79B135}" type="presParOf" srcId="{7563EE72-1984-47EE-AC05-7BACBB1E9599}" destId="{5ECF7D02-827A-4801-88E3-0410605D77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829458-88F0-4A49-BB29-A6229C1666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9D2F1-AC05-4264-8AED-C7065093B3F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১।মেইনফ্রেম কম্পিউটারের চেয়ে মিনি কম্পিউটারের কাজের দক্ষতা ও গতি অপেক্ষাকৃত কম।কাজের ধরনের মধ্যে কোন পার্থক্য নেই।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92F416-60EE-4474-9B8B-26EE9AB32A6B}" type="parTrans" cxnId="{938E1950-853E-4DAC-A933-98C1A5DD0FDE}">
      <dgm:prSet/>
      <dgm:spPr/>
      <dgm:t>
        <a:bodyPr/>
        <a:lstStyle/>
        <a:p>
          <a:endParaRPr lang="en-US"/>
        </a:p>
      </dgm:t>
    </dgm:pt>
    <dgm:pt modelId="{8F45ADEB-2CDB-48FA-B2C4-33B64E9729B0}" type="sibTrans" cxnId="{938E1950-853E-4DAC-A933-98C1A5DD0FDE}">
      <dgm:prSet/>
      <dgm:spPr/>
      <dgm:t>
        <a:bodyPr/>
        <a:lstStyle/>
        <a:p>
          <a:endParaRPr lang="en-US"/>
        </a:p>
      </dgm:t>
    </dgm:pt>
    <dgm:pt modelId="{7563EE72-1984-47EE-AC05-7BACBB1E9599}" type="pres">
      <dgm:prSet presAssocID="{22829458-88F0-4A49-BB29-A6229C1666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CF7D02-827A-4801-88E3-0410605D77D6}" type="pres">
      <dgm:prSet presAssocID="{B729D2F1-AC05-4264-8AED-C7065093B3F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8E1950-853E-4DAC-A933-98C1A5DD0FDE}" srcId="{22829458-88F0-4A49-BB29-A6229C166698}" destId="{B729D2F1-AC05-4264-8AED-C7065093B3FB}" srcOrd="0" destOrd="0" parTransId="{E792F416-60EE-4474-9B8B-26EE9AB32A6B}" sibTransId="{8F45ADEB-2CDB-48FA-B2C4-33B64E9729B0}"/>
    <dgm:cxn modelId="{38B52F44-ADE5-44C7-A3DA-7304B08ECE63}" type="presOf" srcId="{22829458-88F0-4A49-BB29-A6229C166698}" destId="{7563EE72-1984-47EE-AC05-7BACBB1E9599}" srcOrd="0" destOrd="0" presId="urn:microsoft.com/office/officeart/2005/8/layout/vList2"/>
    <dgm:cxn modelId="{1561DD9F-BA31-438C-9243-A57F3098AD51}" type="presOf" srcId="{B729D2F1-AC05-4264-8AED-C7065093B3FB}" destId="{5ECF7D02-827A-4801-88E3-0410605D77D6}" srcOrd="0" destOrd="0" presId="urn:microsoft.com/office/officeart/2005/8/layout/vList2"/>
    <dgm:cxn modelId="{8AC71694-331C-476B-9A0F-F07AF348F02A}" type="presParOf" srcId="{7563EE72-1984-47EE-AC05-7BACBB1E9599}" destId="{5ECF7D02-827A-4801-88E3-0410605D77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829458-88F0-4A49-BB29-A6229C1666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9D2F1-AC05-4264-8AED-C7065093B3F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১।সুপার কম্পিউটারের চেয়ে তুলনামূলক কম শক্তিশালী কম্পিউটার হলো মেইনফ্রেম কম্পিউটার।অফিস আদালত,বড় বড় শিল্প ও গবেষণা প্রতিষ্টান,ব্যাংক-বীমা ইত্যাদি প্রতিষ্টানে মেইনফ্রেম কম্পিউটার ব্যবহার করা হয়।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92F416-60EE-4474-9B8B-26EE9AB32A6B}" type="parTrans" cxnId="{938E1950-853E-4DAC-A933-98C1A5DD0FDE}">
      <dgm:prSet/>
      <dgm:spPr/>
      <dgm:t>
        <a:bodyPr/>
        <a:lstStyle/>
        <a:p>
          <a:endParaRPr lang="en-US"/>
        </a:p>
      </dgm:t>
    </dgm:pt>
    <dgm:pt modelId="{8F45ADEB-2CDB-48FA-B2C4-33B64E9729B0}" type="sibTrans" cxnId="{938E1950-853E-4DAC-A933-98C1A5DD0FDE}">
      <dgm:prSet/>
      <dgm:spPr/>
      <dgm:t>
        <a:bodyPr/>
        <a:lstStyle/>
        <a:p>
          <a:endParaRPr lang="en-US"/>
        </a:p>
      </dgm:t>
    </dgm:pt>
    <dgm:pt modelId="{7563EE72-1984-47EE-AC05-7BACBB1E9599}" type="pres">
      <dgm:prSet presAssocID="{22829458-88F0-4A49-BB29-A6229C1666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CF7D02-827A-4801-88E3-0410605D77D6}" type="pres">
      <dgm:prSet presAssocID="{B729D2F1-AC05-4264-8AED-C7065093B3F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8E1950-853E-4DAC-A933-98C1A5DD0FDE}" srcId="{22829458-88F0-4A49-BB29-A6229C166698}" destId="{B729D2F1-AC05-4264-8AED-C7065093B3FB}" srcOrd="0" destOrd="0" parTransId="{E792F416-60EE-4474-9B8B-26EE9AB32A6B}" sibTransId="{8F45ADEB-2CDB-48FA-B2C4-33B64E9729B0}"/>
    <dgm:cxn modelId="{BAA244FA-A9E1-4A26-B381-7B77731AA7DA}" type="presOf" srcId="{22829458-88F0-4A49-BB29-A6229C166698}" destId="{7563EE72-1984-47EE-AC05-7BACBB1E9599}" srcOrd="0" destOrd="0" presId="urn:microsoft.com/office/officeart/2005/8/layout/vList2"/>
    <dgm:cxn modelId="{F6D3463B-FF29-49F2-8239-E174F5F5900D}" type="presOf" srcId="{B729D2F1-AC05-4264-8AED-C7065093B3FB}" destId="{5ECF7D02-827A-4801-88E3-0410605D77D6}" srcOrd="0" destOrd="0" presId="urn:microsoft.com/office/officeart/2005/8/layout/vList2"/>
    <dgm:cxn modelId="{B527C3B0-CE79-4158-8CB3-7EF673A63BA6}" type="presParOf" srcId="{7563EE72-1984-47EE-AC05-7BACBB1E9599}" destId="{5ECF7D02-827A-4801-88E3-0410605D77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829458-88F0-4A49-BB29-A6229C1666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9D2F1-AC05-4264-8AED-C7065093B3F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১।সুপার </a:t>
          </a: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কম্পিউটার সবচেয়ে শক্তিশালী,দ্রুতগতিসম্পন্ন।বাংলাদেশ কম্পিউটার কাউন্সিল (বিসিসি) আগারগাঁও,ঢাকাতে একটি সুপার কম্পিউটার রয়েছে।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92F416-60EE-4474-9B8B-26EE9AB32A6B}" type="parTrans" cxnId="{938E1950-853E-4DAC-A933-98C1A5DD0FDE}">
      <dgm:prSet/>
      <dgm:spPr/>
      <dgm:t>
        <a:bodyPr/>
        <a:lstStyle/>
        <a:p>
          <a:endParaRPr lang="en-US"/>
        </a:p>
      </dgm:t>
    </dgm:pt>
    <dgm:pt modelId="{8F45ADEB-2CDB-48FA-B2C4-33B64E9729B0}" type="sibTrans" cxnId="{938E1950-853E-4DAC-A933-98C1A5DD0FDE}">
      <dgm:prSet/>
      <dgm:spPr/>
      <dgm:t>
        <a:bodyPr/>
        <a:lstStyle/>
        <a:p>
          <a:endParaRPr lang="en-US"/>
        </a:p>
      </dgm:t>
    </dgm:pt>
    <dgm:pt modelId="{7563EE72-1984-47EE-AC05-7BACBB1E9599}" type="pres">
      <dgm:prSet presAssocID="{22829458-88F0-4A49-BB29-A6229C1666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CF7D02-827A-4801-88E3-0410605D77D6}" type="pres">
      <dgm:prSet presAssocID="{B729D2F1-AC05-4264-8AED-C7065093B3F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2AA85D-5107-4878-A771-CC4F7BB41BB9}" type="presOf" srcId="{B729D2F1-AC05-4264-8AED-C7065093B3FB}" destId="{5ECF7D02-827A-4801-88E3-0410605D77D6}" srcOrd="0" destOrd="0" presId="urn:microsoft.com/office/officeart/2005/8/layout/vList2"/>
    <dgm:cxn modelId="{938E1950-853E-4DAC-A933-98C1A5DD0FDE}" srcId="{22829458-88F0-4A49-BB29-A6229C166698}" destId="{B729D2F1-AC05-4264-8AED-C7065093B3FB}" srcOrd="0" destOrd="0" parTransId="{E792F416-60EE-4474-9B8B-26EE9AB32A6B}" sibTransId="{8F45ADEB-2CDB-48FA-B2C4-33B64E9729B0}"/>
    <dgm:cxn modelId="{B160F45D-84DE-4ABB-9012-16EA426DABA5}" type="presOf" srcId="{22829458-88F0-4A49-BB29-A6229C166698}" destId="{7563EE72-1984-47EE-AC05-7BACBB1E9599}" srcOrd="0" destOrd="0" presId="urn:microsoft.com/office/officeart/2005/8/layout/vList2"/>
    <dgm:cxn modelId="{5C94D090-5D18-4085-A881-87DEB97EF61A}" type="presParOf" srcId="{7563EE72-1984-47EE-AC05-7BACBB1E9599}" destId="{5ECF7D02-827A-4801-88E3-0410605D77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829458-88F0-4A49-BB29-A6229C1666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9D2F1-AC05-4264-8AED-C7065093B3F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</a:t>
          </a: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।হাইব্রিড কম্পিউটার মূলত এনালগ ও ডিজিটাল কম্পিউটারের সমন্বয়ে তৈরি করা হয়।এই ধরনের কম্পিউটার হাসপাতাল,ক্ষেপণাস্ত্র,নভোযান,আবহাওয়া ইত্যাদি ক্ষেত্রে ব্যবহার করা হয়।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92F416-60EE-4474-9B8B-26EE9AB32A6B}" type="parTrans" cxnId="{938E1950-853E-4DAC-A933-98C1A5DD0FDE}">
      <dgm:prSet/>
      <dgm:spPr/>
      <dgm:t>
        <a:bodyPr/>
        <a:lstStyle/>
        <a:p>
          <a:endParaRPr lang="en-US"/>
        </a:p>
      </dgm:t>
    </dgm:pt>
    <dgm:pt modelId="{8F45ADEB-2CDB-48FA-B2C4-33B64E9729B0}" type="sibTrans" cxnId="{938E1950-853E-4DAC-A933-98C1A5DD0FDE}">
      <dgm:prSet/>
      <dgm:spPr/>
      <dgm:t>
        <a:bodyPr/>
        <a:lstStyle/>
        <a:p>
          <a:endParaRPr lang="en-US"/>
        </a:p>
      </dgm:t>
    </dgm:pt>
    <dgm:pt modelId="{7563EE72-1984-47EE-AC05-7BACBB1E9599}" type="pres">
      <dgm:prSet presAssocID="{22829458-88F0-4A49-BB29-A6229C1666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CF7D02-827A-4801-88E3-0410605D77D6}" type="pres">
      <dgm:prSet presAssocID="{B729D2F1-AC05-4264-8AED-C7065093B3F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DE7882-31DD-491E-BEAF-6C3767585F96}" type="presOf" srcId="{22829458-88F0-4A49-BB29-A6229C166698}" destId="{7563EE72-1984-47EE-AC05-7BACBB1E9599}" srcOrd="0" destOrd="0" presId="urn:microsoft.com/office/officeart/2005/8/layout/vList2"/>
    <dgm:cxn modelId="{938E1950-853E-4DAC-A933-98C1A5DD0FDE}" srcId="{22829458-88F0-4A49-BB29-A6229C166698}" destId="{B729D2F1-AC05-4264-8AED-C7065093B3FB}" srcOrd="0" destOrd="0" parTransId="{E792F416-60EE-4474-9B8B-26EE9AB32A6B}" sibTransId="{8F45ADEB-2CDB-48FA-B2C4-33B64E9729B0}"/>
    <dgm:cxn modelId="{60E46577-1075-4D22-92A5-9B6D744E76D3}" type="presOf" srcId="{B729D2F1-AC05-4264-8AED-C7065093B3FB}" destId="{5ECF7D02-827A-4801-88E3-0410605D77D6}" srcOrd="0" destOrd="0" presId="urn:microsoft.com/office/officeart/2005/8/layout/vList2"/>
    <dgm:cxn modelId="{9190B51A-544A-4E39-9668-1755FCFBF543}" type="presParOf" srcId="{7563EE72-1984-47EE-AC05-7BACBB1E9599}" destId="{5ECF7D02-827A-4801-88E3-0410605D77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7D02-827A-4801-88E3-0410605D77D6}">
      <dsp:nvSpPr>
        <dsp:cNvPr id="0" name=""/>
        <dsp:cNvSpPr/>
      </dsp:nvSpPr>
      <dsp:spPr>
        <a:xfrm>
          <a:off x="0" y="381751"/>
          <a:ext cx="11368585" cy="694844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১।এনালগ কম্পিউটার কাজ করে পরিমাপন পদ্ধিতিতে।</a:t>
          </a:r>
        </a:p>
      </dsp:txBody>
      <dsp:txXfrm>
        <a:off x="33919" y="415670"/>
        <a:ext cx="11300747" cy="627006"/>
      </dsp:txXfrm>
    </dsp:sp>
    <dsp:sp modelId="{C05B1685-504C-4CE8-A857-88917DF5BD72}">
      <dsp:nvSpPr>
        <dsp:cNvPr id="0" name=""/>
        <dsp:cNvSpPr/>
      </dsp:nvSpPr>
      <dsp:spPr>
        <a:xfrm>
          <a:off x="0" y="1260916"/>
          <a:ext cx="11368585" cy="694844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২।বিদ্যুতের তারের ভোল্টেজের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ওঠা-নামা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বাতাসের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প্রবাহ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চাপ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পরিবর্তিত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হওয়া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ইত্যাদি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পরিমাপনের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উপর নির্ভর করে এনালগ কম্পিউটার কাজ করে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919" y="1294835"/>
        <a:ext cx="11300747" cy="627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7D02-827A-4801-88E3-0410605D77D6}">
      <dsp:nvSpPr>
        <dsp:cNvPr id="0" name=""/>
        <dsp:cNvSpPr/>
      </dsp:nvSpPr>
      <dsp:spPr>
        <a:xfrm>
          <a:off x="0" y="91907"/>
          <a:ext cx="11059236" cy="121680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১।এটি আকারে ছোট।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399" y="151306"/>
        <a:ext cx="10940438" cy="1098002"/>
      </dsp:txXfrm>
    </dsp:sp>
    <dsp:sp modelId="{C05B1685-504C-4CE8-A857-88917DF5BD72}">
      <dsp:nvSpPr>
        <dsp:cNvPr id="0" name=""/>
        <dsp:cNvSpPr/>
      </dsp:nvSpPr>
      <dsp:spPr>
        <a:xfrm>
          <a:off x="0" y="1495907"/>
          <a:ext cx="11059236" cy="121680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২।মাইক্রো কম্পিউটারকে পার্সোনাল কম্পিউটারও বলা হয়।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399" y="1555306"/>
        <a:ext cx="10940438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7D02-827A-4801-88E3-0410605D77D6}">
      <dsp:nvSpPr>
        <dsp:cNvPr id="0" name=""/>
        <dsp:cNvSpPr/>
      </dsp:nvSpPr>
      <dsp:spPr>
        <a:xfrm>
          <a:off x="0" y="1177916"/>
          <a:ext cx="11404209" cy="121680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১।এটি দেখতে নোটবুকের মত এবং এর ওজন ১-২ কিলোগ্রামের মতো।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399" y="1237315"/>
        <a:ext cx="11285411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7D02-827A-4801-88E3-0410605D77D6}">
      <dsp:nvSpPr>
        <dsp:cNvPr id="0" name=""/>
        <dsp:cNvSpPr/>
      </dsp:nvSpPr>
      <dsp:spPr>
        <a:xfrm>
          <a:off x="0" y="1177916"/>
          <a:ext cx="11404209" cy="121680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১।মেইনফ্রেম কম্পিউটারের চেয়ে মিনি কম্পিউটারের কাজের দক্ষতা ও গতি অপেক্ষাকৃত কম।কাজের ধরনের মধ্যে কোন পার্থক্য নেই।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399" y="1237315"/>
        <a:ext cx="11285411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7D02-827A-4801-88E3-0410605D77D6}">
      <dsp:nvSpPr>
        <dsp:cNvPr id="0" name=""/>
        <dsp:cNvSpPr/>
      </dsp:nvSpPr>
      <dsp:spPr>
        <a:xfrm>
          <a:off x="0" y="930754"/>
          <a:ext cx="11404209" cy="171112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১।সুপার কম্পিউটারের চেয়ে তুলনামূলক কম শক্তিশালী কম্পিউটার হলো মেইনফ্রেম কম্পিউটার।অফিস আদালত,বড় বড় শিল্প ও গবেষণা প্রতিষ্টান,ব্যাংক-বীমা ইত্যাদি প্রতিষ্টানে মেইনফ্রেম কম্পিউটার ব্যবহার করা হয়।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530" y="1014284"/>
        <a:ext cx="11237149" cy="15440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7D02-827A-4801-88E3-0410605D77D6}">
      <dsp:nvSpPr>
        <dsp:cNvPr id="0" name=""/>
        <dsp:cNvSpPr/>
      </dsp:nvSpPr>
      <dsp:spPr>
        <a:xfrm>
          <a:off x="0" y="1114630"/>
          <a:ext cx="11182066" cy="121680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১।সুপার </a:t>
          </a: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কম্পিউটার সবচেয়ে শক্তিশালী,দ্রুতগতিসম্পন্ন।বাংলাদেশ কম্পিউটার কাউন্সিল (বিসিসি) আগারগাঁও,ঢাকাতে একটি সুপার কম্পিউটার রয়েছে।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399" y="1174029"/>
        <a:ext cx="11063268" cy="10980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7D02-827A-4801-88E3-0410605D77D6}">
      <dsp:nvSpPr>
        <dsp:cNvPr id="0" name=""/>
        <dsp:cNvSpPr/>
      </dsp:nvSpPr>
      <dsp:spPr>
        <a:xfrm>
          <a:off x="0" y="930754"/>
          <a:ext cx="11404209" cy="171112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</a:t>
          </a: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।হাইব্রিড কম্পিউটার মূলত এনালগ ও ডিজিটাল কম্পিউটারের সমন্বয়ে তৈরি করা হয়।এই ধরনের কম্পিউটার হাসপাতাল,ক্ষেপণাস্ত্র,নভোযান,আবহাওয়া ইত্যাদি ক্ষেত্রে ব্যবহার করা হয়।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530" y="1014284"/>
        <a:ext cx="11237149" cy="1544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8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6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5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0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0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7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6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8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7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12EE-ABD1-45FB-8C9F-C2CA58516C76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2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1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2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3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4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739" y="168812"/>
            <a:ext cx="9903655" cy="16177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2541099"/>
            <a:ext cx="5878122" cy="417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13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3122" y="36931"/>
            <a:ext cx="7982906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এনালগ কম্পিউটার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56514850"/>
              </p:ext>
            </p:extLst>
          </p:nvPr>
        </p:nvGraphicFramePr>
        <p:xfrm>
          <a:off x="723331" y="3885867"/>
          <a:ext cx="11368585" cy="2337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163" y="1343758"/>
            <a:ext cx="24765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14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126" y="3129567"/>
            <a:ext cx="10754651" cy="30320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কম্পিউটার কাজ করে প্রতীকী সংখ্যার মাধ্যমে প্রাপ্ত নির্দেশ এর মাধ্যেমে।বাইনারি কোড অর্থাৎ ভোল্টেজের উপস্তিতি শনাক্ত করে এর মাধ্যেমে কাজ করে।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290" y="453599"/>
            <a:ext cx="4062707" cy="230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0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7118" y="272953"/>
            <a:ext cx="7049550" cy="1138916"/>
          </a:xfrm>
          <a:custGeom>
            <a:avLst/>
            <a:gdLst>
              <a:gd name="connsiteX0" fmla="*/ 0 w 6714700"/>
              <a:gd name="connsiteY0" fmla="*/ 0 h 1241946"/>
              <a:gd name="connsiteX1" fmla="*/ 6714700 w 6714700"/>
              <a:gd name="connsiteY1" fmla="*/ 0 h 1241946"/>
              <a:gd name="connsiteX2" fmla="*/ 6714700 w 6714700"/>
              <a:gd name="connsiteY2" fmla="*/ 1241946 h 1241946"/>
              <a:gd name="connsiteX3" fmla="*/ 0 w 6714700"/>
              <a:gd name="connsiteY3" fmla="*/ 1241946 h 1241946"/>
              <a:gd name="connsiteX4" fmla="*/ 0 w 6714700"/>
              <a:gd name="connsiteY4" fmla="*/ 0 h 1241946"/>
              <a:gd name="connsiteX0" fmla="*/ 0 w 6727579"/>
              <a:gd name="connsiteY0" fmla="*/ 0 h 1254825"/>
              <a:gd name="connsiteX1" fmla="*/ 6727579 w 6727579"/>
              <a:gd name="connsiteY1" fmla="*/ 12879 h 1254825"/>
              <a:gd name="connsiteX2" fmla="*/ 6727579 w 6727579"/>
              <a:gd name="connsiteY2" fmla="*/ 1254825 h 1254825"/>
              <a:gd name="connsiteX3" fmla="*/ 12879 w 6727579"/>
              <a:gd name="connsiteY3" fmla="*/ 1254825 h 1254825"/>
              <a:gd name="connsiteX4" fmla="*/ 0 w 6727579"/>
              <a:gd name="connsiteY4" fmla="*/ 0 h 1254825"/>
              <a:gd name="connsiteX0" fmla="*/ 0 w 6727579"/>
              <a:gd name="connsiteY0" fmla="*/ 0 h 1254825"/>
              <a:gd name="connsiteX1" fmla="*/ 6727579 w 6727579"/>
              <a:gd name="connsiteY1" fmla="*/ 12879 h 1254825"/>
              <a:gd name="connsiteX2" fmla="*/ 6727579 w 6727579"/>
              <a:gd name="connsiteY2" fmla="*/ 1254825 h 1254825"/>
              <a:gd name="connsiteX3" fmla="*/ 669702 w 6727579"/>
              <a:gd name="connsiteY3" fmla="*/ 1074521 h 1254825"/>
              <a:gd name="connsiteX4" fmla="*/ 0 w 6727579"/>
              <a:gd name="connsiteY4" fmla="*/ 0 h 1254825"/>
              <a:gd name="connsiteX0" fmla="*/ 0 w 6727579"/>
              <a:gd name="connsiteY0" fmla="*/ 0 h 1190431"/>
              <a:gd name="connsiteX1" fmla="*/ 6727579 w 6727579"/>
              <a:gd name="connsiteY1" fmla="*/ 12879 h 1190431"/>
              <a:gd name="connsiteX2" fmla="*/ 5787422 w 6727579"/>
              <a:gd name="connsiteY2" fmla="*/ 1190431 h 1190431"/>
              <a:gd name="connsiteX3" fmla="*/ 669702 w 6727579"/>
              <a:gd name="connsiteY3" fmla="*/ 1074521 h 1190431"/>
              <a:gd name="connsiteX4" fmla="*/ 0 w 6727579"/>
              <a:gd name="connsiteY4" fmla="*/ 0 h 1190431"/>
              <a:gd name="connsiteX0" fmla="*/ 0 w 6366970"/>
              <a:gd name="connsiteY0" fmla="*/ 0 h 1190431"/>
              <a:gd name="connsiteX1" fmla="*/ 6366970 w 6366970"/>
              <a:gd name="connsiteY1" fmla="*/ 51516 h 1190431"/>
              <a:gd name="connsiteX2" fmla="*/ 5787422 w 6366970"/>
              <a:gd name="connsiteY2" fmla="*/ 1190431 h 1190431"/>
              <a:gd name="connsiteX3" fmla="*/ 669702 w 6366970"/>
              <a:gd name="connsiteY3" fmla="*/ 1074521 h 1190431"/>
              <a:gd name="connsiteX4" fmla="*/ 0 w 6366970"/>
              <a:gd name="connsiteY4" fmla="*/ 0 h 1190431"/>
              <a:gd name="connsiteX0" fmla="*/ 0 w 6289697"/>
              <a:gd name="connsiteY0" fmla="*/ 0 h 1190431"/>
              <a:gd name="connsiteX1" fmla="*/ 6289697 w 6289697"/>
              <a:gd name="connsiteY1" fmla="*/ 51516 h 1190431"/>
              <a:gd name="connsiteX2" fmla="*/ 5710149 w 6289697"/>
              <a:gd name="connsiteY2" fmla="*/ 1190431 h 1190431"/>
              <a:gd name="connsiteX3" fmla="*/ 592429 w 6289697"/>
              <a:gd name="connsiteY3" fmla="*/ 1074521 h 1190431"/>
              <a:gd name="connsiteX4" fmla="*/ 0 w 6289697"/>
              <a:gd name="connsiteY4" fmla="*/ 0 h 1190431"/>
              <a:gd name="connsiteX0" fmla="*/ 0 w 6289697"/>
              <a:gd name="connsiteY0" fmla="*/ 0 h 1151794"/>
              <a:gd name="connsiteX1" fmla="*/ 6289697 w 6289697"/>
              <a:gd name="connsiteY1" fmla="*/ 51516 h 1151794"/>
              <a:gd name="connsiteX2" fmla="*/ 5091964 w 6289697"/>
              <a:gd name="connsiteY2" fmla="*/ 1151794 h 1151794"/>
              <a:gd name="connsiteX3" fmla="*/ 592429 w 6289697"/>
              <a:gd name="connsiteY3" fmla="*/ 1074521 h 1151794"/>
              <a:gd name="connsiteX4" fmla="*/ 0 w 6289697"/>
              <a:gd name="connsiteY4" fmla="*/ 0 h 1151794"/>
              <a:gd name="connsiteX0" fmla="*/ 0 w 5851815"/>
              <a:gd name="connsiteY0" fmla="*/ 0 h 1151794"/>
              <a:gd name="connsiteX1" fmla="*/ 5851815 w 5851815"/>
              <a:gd name="connsiteY1" fmla="*/ 64395 h 1151794"/>
              <a:gd name="connsiteX2" fmla="*/ 5091964 w 5851815"/>
              <a:gd name="connsiteY2" fmla="*/ 1151794 h 1151794"/>
              <a:gd name="connsiteX3" fmla="*/ 592429 w 5851815"/>
              <a:gd name="connsiteY3" fmla="*/ 1074521 h 1151794"/>
              <a:gd name="connsiteX4" fmla="*/ 0 w 5851815"/>
              <a:gd name="connsiteY4" fmla="*/ 0 h 1151794"/>
              <a:gd name="connsiteX0" fmla="*/ 0 w 5710147"/>
              <a:gd name="connsiteY0" fmla="*/ 0 h 1138916"/>
              <a:gd name="connsiteX1" fmla="*/ 5710147 w 5710147"/>
              <a:gd name="connsiteY1" fmla="*/ 51517 h 1138916"/>
              <a:gd name="connsiteX2" fmla="*/ 4950296 w 5710147"/>
              <a:gd name="connsiteY2" fmla="*/ 1138916 h 1138916"/>
              <a:gd name="connsiteX3" fmla="*/ 450761 w 5710147"/>
              <a:gd name="connsiteY3" fmla="*/ 1061643 h 1138916"/>
              <a:gd name="connsiteX4" fmla="*/ 0 w 5710147"/>
              <a:gd name="connsiteY4" fmla="*/ 0 h 1138916"/>
              <a:gd name="connsiteX0" fmla="*/ 0 w 6521516"/>
              <a:gd name="connsiteY0" fmla="*/ 0 h 1138916"/>
              <a:gd name="connsiteX1" fmla="*/ 6521516 w 6521516"/>
              <a:gd name="connsiteY1" fmla="*/ 51517 h 1138916"/>
              <a:gd name="connsiteX2" fmla="*/ 4950296 w 6521516"/>
              <a:gd name="connsiteY2" fmla="*/ 1138916 h 1138916"/>
              <a:gd name="connsiteX3" fmla="*/ 450761 w 6521516"/>
              <a:gd name="connsiteY3" fmla="*/ 1061643 h 1138916"/>
              <a:gd name="connsiteX4" fmla="*/ 0 w 6521516"/>
              <a:gd name="connsiteY4" fmla="*/ 0 h 1138916"/>
              <a:gd name="connsiteX0" fmla="*/ 965916 w 7487432"/>
              <a:gd name="connsiteY0" fmla="*/ 0 h 1138916"/>
              <a:gd name="connsiteX1" fmla="*/ 7487432 w 7487432"/>
              <a:gd name="connsiteY1" fmla="*/ 51517 h 1138916"/>
              <a:gd name="connsiteX2" fmla="*/ 5916212 w 7487432"/>
              <a:gd name="connsiteY2" fmla="*/ 1138916 h 1138916"/>
              <a:gd name="connsiteX3" fmla="*/ 0 w 7487432"/>
              <a:gd name="connsiteY3" fmla="*/ 1087401 h 1138916"/>
              <a:gd name="connsiteX4" fmla="*/ 965916 w 7487432"/>
              <a:gd name="connsiteY4" fmla="*/ 0 h 1138916"/>
              <a:gd name="connsiteX0" fmla="*/ 965916 w 7049550"/>
              <a:gd name="connsiteY0" fmla="*/ 0 h 1138916"/>
              <a:gd name="connsiteX1" fmla="*/ 7049550 w 7049550"/>
              <a:gd name="connsiteY1" fmla="*/ 77275 h 1138916"/>
              <a:gd name="connsiteX2" fmla="*/ 5916212 w 7049550"/>
              <a:gd name="connsiteY2" fmla="*/ 1138916 h 1138916"/>
              <a:gd name="connsiteX3" fmla="*/ 0 w 7049550"/>
              <a:gd name="connsiteY3" fmla="*/ 1087401 h 1138916"/>
              <a:gd name="connsiteX4" fmla="*/ 965916 w 7049550"/>
              <a:gd name="connsiteY4" fmla="*/ 0 h 113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9550" h="1138916">
                <a:moveTo>
                  <a:pt x="965916" y="0"/>
                </a:moveTo>
                <a:lnTo>
                  <a:pt x="7049550" y="77275"/>
                </a:lnTo>
                <a:lnTo>
                  <a:pt x="5916212" y="1138916"/>
                </a:lnTo>
                <a:lnTo>
                  <a:pt x="0" y="1087401"/>
                </a:lnTo>
                <a:lnTo>
                  <a:pt x="965916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436728" y="2381533"/>
            <a:ext cx="1924335" cy="1009935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26755" y="2538482"/>
            <a:ext cx="5134365" cy="1316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এনালক কম্পিউটার কী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কম্পিউটার কী?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2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7982906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মাইক্রোকম্পিউটার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53" y="1277855"/>
            <a:ext cx="2545825" cy="2746193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15910588"/>
              </p:ext>
            </p:extLst>
          </p:nvPr>
        </p:nvGraphicFramePr>
        <p:xfrm>
          <a:off x="1132764" y="4053384"/>
          <a:ext cx="11059236" cy="280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05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127" y="3129567"/>
            <a:ext cx="10895328" cy="26788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কেসের মতো দেখতে এবং ১-৩ কিলোগ্রাম ওজন হয়ে থাকে।এটি ডেস্কটপের মতোই কাজ করে।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091" y="305752"/>
            <a:ext cx="3109335" cy="27206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4716" y="305752"/>
            <a:ext cx="3630305" cy="7587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ল্যাপটপ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23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74" y="258140"/>
            <a:ext cx="3136486" cy="3136486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92914350"/>
              </p:ext>
            </p:extLst>
          </p:nvPr>
        </p:nvGraphicFramePr>
        <p:xfrm>
          <a:off x="787791" y="3285366"/>
          <a:ext cx="11404209" cy="3572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95534" y="368490"/>
            <a:ext cx="4067033" cy="1105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নোটবুক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127" y="3129567"/>
            <a:ext cx="10191944" cy="26788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দেখতে পকেট ক্যালকুলেটরের মতো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761" y="173721"/>
            <a:ext cx="2834723" cy="28347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7421" y="532263"/>
            <a:ext cx="3302758" cy="9280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পামটপ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77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279" y="4923692"/>
            <a:ext cx="10166484" cy="19343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গোলাপ-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শ্রেণী বিন্যাস কর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জবা-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কম্পিউটারের শ্রেণী বিন্যাস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214279" y="2405972"/>
            <a:ext cx="7680960" cy="942535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66137" y="3348507"/>
            <a:ext cx="838910" cy="157518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84" y="411067"/>
            <a:ext cx="3850783" cy="162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1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6931"/>
            <a:ext cx="9616028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 কম্পিউটার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12391857"/>
              </p:ext>
            </p:extLst>
          </p:nvPr>
        </p:nvGraphicFramePr>
        <p:xfrm>
          <a:off x="787791" y="3285366"/>
          <a:ext cx="11404209" cy="3572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348" y="1161574"/>
            <a:ext cx="3651568" cy="315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58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6931"/>
            <a:ext cx="9616028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মেইনফ্রেম কম্পিউটার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87071869"/>
              </p:ext>
            </p:extLst>
          </p:nvPr>
        </p:nvGraphicFramePr>
        <p:xfrm>
          <a:off x="787791" y="3285366"/>
          <a:ext cx="11404209" cy="3572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144" y="1291030"/>
            <a:ext cx="3484739" cy="254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4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9536" y="2794716"/>
            <a:ext cx="4185623" cy="3208010"/>
          </a:xfrm>
          <a:noFill/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আবুল কাউছার</a:t>
            </a:r>
          </a:p>
          <a:p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ইন্স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ট্রাক্টর(কম্পিউটার ও তথ্য যোগাযোগ প্রযুক্তি)</a:t>
            </a:r>
          </a:p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চরপলাশ উচ্চ বিদ্যালয়</a:t>
            </a:r>
          </a:p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পাকুন্দিয়া,কিশোরগঞ্জ।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818" y="2704563"/>
            <a:ext cx="4185617" cy="3208010"/>
          </a:xfrm>
          <a:noFill/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(ভোকেশনাল)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bn-I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তথ্য 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-১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6931"/>
            <a:ext cx="9616028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সুপার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91764661"/>
              </p:ext>
            </p:extLst>
          </p:nvPr>
        </p:nvGraphicFramePr>
        <p:xfrm>
          <a:off x="1009934" y="3411940"/>
          <a:ext cx="11182066" cy="3446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368" y="1588311"/>
            <a:ext cx="4092038" cy="234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75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6931"/>
            <a:ext cx="9616028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হাইব্রিড 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94041925"/>
              </p:ext>
            </p:extLst>
          </p:nvPr>
        </p:nvGraphicFramePr>
        <p:xfrm>
          <a:off x="787791" y="3285366"/>
          <a:ext cx="11404209" cy="3572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784" y="1510841"/>
            <a:ext cx="4066100" cy="225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00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35" y="1766015"/>
            <a:ext cx="4211390" cy="23583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25769" y="257577"/>
            <a:ext cx="6954592" cy="862885"/>
          </a:xfrm>
          <a:custGeom>
            <a:avLst/>
            <a:gdLst>
              <a:gd name="connsiteX0" fmla="*/ 0 w 7302321"/>
              <a:gd name="connsiteY0" fmla="*/ 0 h 837127"/>
              <a:gd name="connsiteX1" fmla="*/ 7302321 w 7302321"/>
              <a:gd name="connsiteY1" fmla="*/ 0 h 837127"/>
              <a:gd name="connsiteX2" fmla="*/ 7302321 w 7302321"/>
              <a:gd name="connsiteY2" fmla="*/ 837127 h 837127"/>
              <a:gd name="connsiteX3" fmla="*/ 0 w 7302321"/>
              <a:gd name="connsiteY3" fmla="*/ 837127 h 837127"/>
              <a:gd name="connsiteX4" fmla="*/ 0 w 7302321"/>
              <a:gd name="connsiteY4" fmla="*/ 0 h 837127"/>
              <a:gd name="connsiteX0" fmla="*/ 0 w 7302321"/>
              <a:gd name="connsiteY0" fmla="*/ 0 h 862885"/>
              <a:gd name="connsiteX1" fmla="*/ 7302321 w 7302321"/>
              <a:gd name="connsiteY1" fmla="*/ 0 h 862885"/>
              <a:gd name="connsiteX2" fmla="*/ 7302321 w 7302321"/>
              <a:gd name="connsiteY2" fmla="*/ 837127 h 862885"/>
              <a:gd name="connsiteX3" fmla="*/ 0 w 7302321"/>
              <a:gd name="connsiteY3" fmla="*/ 862885 h 862885"/>
              <a:gd name="connsiteX4" fmla="*/ 0 w 7302321"/>
              <a:gd name="connsiteY4" fmla="*/ 0 h 862885"/>
              <a:gd name="connsiteX0" fmla="*/ 695459 w 7302321"/>
              <a:gd name="connsiteY0" fmla="*/ 25758 h 862885"/>
              <a:gd name="connsiteX1" fmla="*/ 7302321 w 7302321"/>
              <a:gd name="connsiteY1" fmla="*/ 0 h 862885"/>
              <a:gd name="connsiteX2" fmla="*/ 7302321 w 7302321"/>
              <a:gd name="connsiteY2" fmla="*/ 837127 h 862885"/>
              <a:gd name="connsiteX3" fmla="*/ 0 w 7302321"/>
              <a:gd name="connsiteY3" fmla="*/ 862885 h 862885"/>
              <a:gd name="connsiteX4" fmla="*/ 695459 w 7302321"/>
              <a:gd name="connsiteY4" fmla="*/ 25758 h 862885"/>
              <a:gd name="connsiteX0" fmla="*/ 695459 w 7302321"/>
              <a:gd name="connsiteY0" fmla="*/ 25758 h 862885"/>
              <a:gd name="connsiteX1" fmla="*/ 7302321 w 7302321"/>
              <a:gd name="connsiteY1" fmla="*/ 0 h 862885"/>
              <a:gd name="connsiteX2" fmla="*/ 6568225 w 7302321"/>
              <a:gd name="connsiteY2" fmla="*/ 798491 h 862885"/>
              <a:gd name="connsiteX3" fmla="*/ 0 w 7302321"/>
              <a:gd name="connsiteY3" fmla="*/ 862885 h 862885"/>
              <a:gd name="connsiteX4" fmla="*/ 695459 w 7302321"/>
              <a:gd name="connsiteY4" fmla="*/ 25758 h 862885"/>
              <a:gd name="connsiteX0" fmla="*/ 695459 w 6954592"/>
              <a:gd name="connsiteY0" fmla="*/ 25758 h 862885"/>
              <a:gd name="connsiteX1" fmla="*/ 6954592 w 6954592"/>
              <a:gd name="connsiteY1" fmla="*/ 0 h 862885"/>
              <a:gd name="connsiteX2" fmla="*/ 6568225 w 6954592"/>
              <a:gd name="connsiteY2" fmla="*/ 798491 h 862885"/>
              <a:gd name="connsiteX3" fmla="*/ 0 w 6954592"/>
              <a:gd name="connsiteY3" fmla="*/ 862885 h 862885"/>
              <a:gd name="connsiteX4" fmla="*/ 695459 w 6954592"/>
              <a:gd name="connsiteY4" fmla="*/ 25758 h 86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592" h="862885">
                <a:moveTo>
                  <a:pt x="695459" y="25758"/>
                </a:moveTo>
                <a:lnTo>
                  <a:pt x="6954592" y="0"/>
                </a:lnTo>
                <a:lnTo>
                  <a:pt x="6568225" y="798491"/>
                </a:lnTo>
                <a:lnTo>
                  <a:pt x="0" y="862885"/>
                </a:lnTo>
                <a:lnTo>
                  <a:pt x="695459" y="25758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1686" y="4906499"/>
            <a:ext cx="101568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হাইব্রিড কম্পিউটার ব্যবহারের ফলে গবেষণায় নতুন মাত্রা পেয়েছে ব্যাখা কর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296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39815" y="1420837"/>
            <a:ext cx="6935373" cy="437505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7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3189" y="476518"/>
            <a:ext cx="822074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কর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5135982"/>
            <a:ext cx="2639365" cy="1128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Analog computer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095482" y="5135984"/>
            <a:ext cx="3110535" cy="11283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Digital computer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869795" y="5135985"/>
            <a:ext cx="3389608" cy="11283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Hybrid computer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5135983"/>
            <a:ext cx="2639365" cy="1128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95482" y="5135983"/>
            <a:ext cx="3110535" cy="1128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69796" y="5135983"/>
            <a:ext cx="3389607" cy="11283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47" y="1477043"/>
            <a:ext cx="2670539" cy="17666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434" y="1633982"/>
            <a:ext cx="2838450" cy="1609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816" y="1524668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03477 -0.249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" y="-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12734 -0.2428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7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22222E-6 L 0.07774 -0.256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0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856096" y="2169994"/>
            <a:ext cx="8011235" cy="856541"/>
          </a:xfrm>
          <a:prstGeom prst="fram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ও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বিবর্তন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5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173708" y="407963"/>
            <a:ext cx="5452175" cy="136456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3030" y="2335237"/>
            <a:ext cx="9025370" cy="3692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এনালগ কম্পিউটার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পারবে;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 চিহ্নিত করতে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পারবে;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পারবে।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84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594" y="978795"/>
            <a:ext cx="5093008" cy="373487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0" y="4881093"/>
            <a:ext cx="12015989" cy="11719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হচ্ছে একটি ইলেকট্রনিক যন্ত্র,যার মাধ্যমে খুব সহজে এবং অল্প সময়ে গাণিতিক হিসাবসহ বিভিন্ন ধরনের সমস্যা সমাধান করা যায়। 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55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>
            <a:off x="5607454" y="1975339"/>
            <a:ext cx="0" cy="7678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378615" y="1966198"/>
            <a:ext cx="12159" cy="9835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3159155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09911" y="2743198"/>
            <a:ext cx="2434280" cy="27976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কম্পিউটার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910110" y="246092"/>
            <a:ext cx="5076092" cy="6564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20969" y="2701009"/>
            <a:ext cx="2224251" cy="2973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এনালগ কম্পিউটার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597770" y="902585"/>
            <a:ext cx="9684" cy="11095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75667" y="1899962"/>
            <a:ext cx="9415107" cy="343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963944" y="1934306"/>
            <a:ext cx="11723" cy="8088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9235962" y="2923194"/>
            <a:ext cx="2026112" cy="2838981"/>
          </a:xfrm>
          <a:prstGeom prst="roundRect">
            <a:avLst>
              <a:gd name="adj" fmla="val 20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হাইব্রিড কম্পিউটার</a:t>
            </a:r>
          </a:p>
        </p:txBody>
      </p:sp>
    </p:spTree>
    <p:extLst>
      <p:ext uri="{BB962C8B-B14F-4D97-AF65-F5344CB8AC3E}">
        <p14:creationId xmlns:p14="http://schemas.microsoft.com/office/powerpoint/2010/main" val="321998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4" grpId="0" animBg="1"/>
      <p:bldP spid="36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>
            <a:off x="13131020" y="1775300"/>
            <a:ext cx="0" cy="926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906641" y="1775300"/>
            <a:ext cx="0" cy="926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60057" y="1800305"/>
            <a:ext cx="0" cy="900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462" y="7688281"/>
            <a:ext cx="0" cy="1039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11015" y="171479"/>
            <a:ext cx="6035040" cy="8041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কম্পিউটারের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44611" y="1340581"/>
            <a:ext cx="1370122" cy="432206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14733" y="1294228"/>
            <a:ext cx="4628270" cy="485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Micro computer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14733" y="2075499"/>
            <a:ext cx="4628270" cy="485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Mini computer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14733" y="2856770"/>
            <a:ext cx="4628270" cy="485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Mainframe computer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14733" y="3820921"/>
            <a:ext cx="4628270" cy="485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Miniframe computer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14733" y="4684543"/>
            <a:ext cx="4628270" cy="6865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Super computer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444611" y="2110981"/>
            <a:ext cx="1370122" cy="527188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444611" y="2868472"/>
            <a:ext cx="1370122" cy="521922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444611" y="4739249"/>
            <a:ext cx="1370122" cy="577118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444611" y="3827894"/>
            <a:ext cx="1370122" cy="443252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2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" grpId="0" animBg="1"/>
      <p:bldP spid="4" grpId="0" animBg="1"/>
      <p:bldP spid="20" grpId="0" animBg="1"/>
      <p:bldP spid="22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>
            <a:off x="13131020" y="1775300"/>
            <a:ext cx="0" cy="926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906641" y="1775300"/>
            <a:ext cx="0" cy="926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460057" y="1800305"/>
            <a:ext cx="0" cy="900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462" y="7688281"/>
            <a:ext cx="0" cy="1039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11015" y="171479"/>
            <a:ext cx="6035040" cy="8041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44611" y="1340581"/>
            <a:ext cx="1370122" cy="432206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14733" y="1294228"/>
            <a:ext cx="4628270" cy="485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Desktop</a:t>
            </a:r>
            <a:r>
              <a:rPr lang="bn-BD" sz="3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computer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14733" y="2075499"/>
            <a:ext cx="4628270" cy="485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Laptop</a:t>
            </a:r>
            <a:r>
              <a:rPr lang="bn-BD" sz="3600" dirty="0" smtClean="0">
                <a:solidFill>
                  <a:schemeClr val="tx1"/>
                </a:solidFill>
              </a:rPr>
              <a:t> computer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14733" y="2856770"/>
            <a:ext cx="4628270" cy="485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Palmtop</a:t>
            </a:r>
            <a:r>
              <a:rPr lang="bn-BD" sz="3600" dirty="0" smtClean="0">
                <a:solidFill>
                  <a:schemeClr val="tx1"/>
                </a:solidFill>
              </a:rPr>
              <a:t> computer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14733" y="3820921"/>
            <a:ext cx="4628270" cy="485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Notebook</a:t>
            </a:r>
            <a:r>
              <a:rPr lang="bn-BD" sz="3600" dirty="0" smtClean="0">
                <a:solidFill>
                  <a:schemeClr val="tx1"/>
                </a:solidFill>
              </a:rPr>
              <a:t> computer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444611" y="2110981"/>
            <a:ext cx="1370122" cy="527188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444611" y="2868472"/>
            <a:ext cx="1370122" cy="521922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444611" y="3827894"/>
            <a:ext cx="1370122" cy="443252"/>
          </a:xfrm>
          <a:prstGeom prst="righ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6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" grpId="0" animBg="1"/>
      <p:bldP spid="4" grpId="0" animBg="1"/>
      <p:bldP spid="20" grpId="0" animBg="1"/>
      <p:bldP spid="22" grpId="0" animBg="1"/>
      <p:bldP spid="26" grpId="0" animBg="1"/>
      <p:bldP spid="30" grpId="0" animBg="1"/>
      <p:bldP spid="31" grpId="0" animBg="1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</TotalTime>
  <Words>374</Words>
  <Application>Microsoft Office PowerPoint</Application>
  <PresentationFormat>Widescreen</PresentationFormat>
  <Paragraphs>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NikoshBAN</vt:lpstr>
      <vt:lpstr>Times New Roman</vt:lpstr>
      <vt:lpstr>Vrinda</vt:lpstr>
      <vt:lpstr>Office Theme</vt:lpstr>
      <vt:lpstr>PowerPoint Presentation</vt:lpstr>
      <vt:lpstr>শিক্ষক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Abul Kucher</cp:lastModifiedBy>
  <cp:revision>193</cp:revision>
  <dcterms:created xsi:type="dcterms:W3CDTF">2019-01-26T04:24:37Z</dcterms:created>
  <dcterms:modified xsi:type="dcterms:W3CDTF">2020-10-01T03:38:12Z</dcterms:modified>
</cp:coreProperties>
</file>