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68" r:id="rId13"/>
    <p:sldId id="269" r:id="rId14"/>
    <p:sldId id="271" r:id="rId15"/>
    <p:sldId id="272" r:id="rId16"/>
    <p:sldId id="273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16673-2056-4968-8B61-B89A0A34C99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06448-818B-4324-BC72-ACD05617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4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3DB6D-DF4A-4B1D-BF82-DBCB8D8866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4E41-1166-4ABF-9C66-5F791F93F52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B8ED-1727-42A0-8C9C-69D49162F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2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4E41-1166-4ABF-9C66-5F791F93F52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B8ED-1727-42A0-8C9C-69D49162F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3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4E41-1166-4ABF-9C66-5F791F93F52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B8ED-1727-42A0-8C9C-69D49162F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5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4E41-1166-4ABF-9C66-5F791F93F52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B8ED-1727-42A0-8C9C-69D49162F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4E41-1166-4ABF-9C66-5F791F93F52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B8ED-1727-42A0-8C9C-69D49162F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4E41-1166-4ABF-9C66-5F791F93F52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B8ED-1727-42A0-8C9C-69D49162F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2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4E41-1166-4ABF-9C66-5F791F93F52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B8ED-1727-42A0-8C9C-69D49162F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5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4E41-1166-4ABF-9C66-5F791F93F52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B8ED-1727-42A0-8C9C-69D49162F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2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4E41-1166-4ABF-9C66-5F791F93F52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B8ED-1727-42A0-8C9C-69D49162F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4E41-1166-4ABF-9C66-5F791F93F52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B8ED-1727-42A0-8C9C-69D49162F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7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4E41-1166-4ABF-9C66-5F791F93F52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B8ED-1727-42A0-8C9C-69D49162F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2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C4E41-1166-4ABF-9C66-5F791F93F527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BB8ED-1727-42A0-8C9C-69D49162F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4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LTON\Desktop\hh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0" y="56576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61113" y="868362"/>
            <a:ext cx="3581400" cy="3492197"/>
            <a:chOff x="4561113" y="868362"/>
            <a:chExt cx="3581400" cy="349219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5101410" y="2052867"/>
              <a:ext cx="1837011" cy="1830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101410" y="868362"/>
              <a:ext cx="54029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0362" y="1639678"/>
              <a:ext cx="54029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02216" y="3775785"/>
              <a:ext cx="54029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61113" y="3668102"/>
              <a:ext cx="54029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101411" y="1299091"/>
              <a:ext cx="0" cy="258437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101411" y="3883467"/>
              <a:ext cx="280954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101409" y="2064173"/>
              <a:ext cx="1833780" cy="18229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91" y="2137560"/>
            <a:ext cx="3337094" cy="1932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9423" y="0"/>
            <a:ext cx="8740239" cy="101566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পূরক কোণ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076" y="5227562"/>
            <a:ext cx="11768446" cy="13234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পূরক কোণঃ-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দুইটি কোণের পরিমাপের যোগফল ৯০</a:t>
            </a:r>
            <a:r>
              <a:rPr lang="bn-IN" sz="40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হলে, কোণ দুইটির একটি অপরটের পূরক কোণ বলে।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3429000"/>
            <a:ext cx="11236036" cy="2209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27432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চাঁদার সাহায্যে - 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 ,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৬০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 ও ৯০ কোণ আঁক 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91200" y="1371600"/>
            <a:ext cx="259080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32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  <a:sym typeface="Symbol"/>
              </a:rPr>
              <a:t>সময় – ৭ মিনিট ।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OMJ" pitchFamily="2" charset="0"/>
                <a:cs typeface="SutonnyOMJ" pitchFamily="2" charset="0"/>
                <a:sym typeface="Symbol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24" y="1371600"/>
            <a:ext cx="3337094" cy="1932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2951" y="310"/>
            <a:ext cx="9096498" cy="101566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সময় ৫ মিনিট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64822" y="1536939"/>
            <a:ext cx="5453743" cy="2986298"/>
            <a:chOff x="2209799" y="1568012"/>
            <a:chExt cx="5453743" cy="2986298"/>
          </a:xfrm>
        </p:grpSpPr>
        <p:grpSp>
          <p:nvGrpSpPr>
            <p:cNvPr id="3" name="Group 2"/>
            <p:cNvGrpSpPr/>
            <p:nvPr/>
          </p:nvGrpSpPr>
          <p:grpSpPr>
            <a:xfrm>
              <a:off x="4370119" y="1568012"/>
              <a:ext cx="1973352" cy="2928918"/>
              <a:chOff x="4267200" y="1109682"/>
              <a:chExt cx="1973352" cy="2928918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572000" y="1275070"/>
                <a:ext cx="1022726" cy="200153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5630952" y="1109682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267200" y="3269159"/>
                <a:ext cx="609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209799" y="3656239"/>
              <a:ext cx="5453743" cy="898071"/>
              <a:chOff x="1981200" y="3559629"/>
              <a:chExt cx="5638800" cy="898071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2133600" y="3657600"/>
                <a:ext cx="5105400" cy="0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7010400" y="3559629"/>
                <a:ext cx="609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81200" y="3688259"/>
                <a:ext cx="609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26" y="1821368"/>
            <a:ext cx="3337094" cy="1932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1034" y="111592"/>
            <a:ext cx="10266150" cy="101566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সম্পুরক কোণ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138" y="5403273"/>
            <a:ext cx="11459688" cy="13234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সম্পূরক কোণঃ-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দুইটি কোণের পরিমাপের যোগফল ১৮০</a:t>
            </a:r>
            <a:r>
              <a:rPr lang="bn-IN" sz="40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হলে, কোণ দুইটি একটিকে অপরটির সম্পূরক কোণ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09996" y="1510147"/>
            <a:ext cx="4191000" cy="3255818"/>
            <a:chOff x="3809996" y="1510147"/>
            <a:chExt cx="4191000" cy="3255818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4114796" y="2012619"/>
              <a:ext cx="3429000" cy="2225232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4267196" y="1873893"/>
              <a:ext cx="3276600" cy="236395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809996" y="1510147"/>
              <a:ext cx="433548" cy="66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A</a:t>
              </a:r>
              <a:endParaRPr lang="en-US" sz="4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67448" y="3904430"/>
              <a:ext cx="433548" cy="66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34868" y="1679198"/>
              <a:ext cx="433548" cy="66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D</a:t>
              </a:r>
              <a:endParaRPr lang="en-US" sz="4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796" y="4099125"/>
              <a:ext cx="433548" cy="66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6841" y="3352800"/>
              <a:ext cx="637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O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3633350" y="49195"/>
            <a:ext cx="5181600" cy="994053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বিপ্রতীপ কোণ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18"/>
          <p:cNvSpPr txBox="1">
            <a:spLocks/>
          </p:cNvSpPr>
          <p:nvPr/>
        </p:nvSpPr>
        <p:spPr>
          <a:xfrm>
            <a:off x="498764" y="5387871"/>
            <a:ext cx="11249891" cy="1300232"/>
          </a:xfrm>
          <a:prstGeom prst="rect">
            <a:avLst/>
          </a:prstGeom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বিপ্রতীপ কোণ-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কোণের বিপরীত রশ্মিদ্বয় যে কো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তৈরি করে তা ঐ কোণের বিপ্রতীপ কোণ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42956" y="1716262"/>
            <a:ext cx="11339945" cy="656549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 দল-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সন্নিহিত কোণ আঁক এবং পরিমাপ কর।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710406"/>
            <a:ext cx="11339944" cy="761999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পূরক দল- 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একটি পূরক কোণ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</a:t>
            </a:r>
            <a:r>
              <a:rPr kumimoji="0" lang="bn-IN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 এবং পরিমাপ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cs typeface="SutonnyOMJ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809999"/>
            <a:ext cx="11339944" cy="1379517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বিপ্রতীপ</a:t>
            </a:r>
            <a:r>
              <a:rPr kumimoji="0" lang="bn-IN" sz="40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দল- </a:t>
            </a:r>
            <a:r>
              <a:rPr kumimoji="0" lang="bn-IN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বিপ্রতীপ কোণ আঁক এবং কোণগুলো পরিমাপ করে তার যোগফল লিখ।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cs typeface="SutonnyOMJ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cs typeface="SutonnyOMJ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540" y="118753"/>
            <a:ext cx="9215252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সময়-১০মিনিট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486" y="217714"/>
            <a:ext cx="9633857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মুল্যয়ণ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544" y="1502228"/>
            <a:ext cx="111905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৫৫</a:t>
            </a:r>
            <a:r>
              <a:rPr lang="bn-IN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 বিপ্রতীপ কোণ কত?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IN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১১৫</a:t>
            </a:r>
            <a:r>
              <a:rPr lang="bn-IN" sz="36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১২৫</a:t>
            </a:r>
            <a:r>
              <a:rPr lang="bn-IN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৩৫</a:t>
            </a:r>
            <a:r>
              <a:rPr lang="bn-IN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৫৫</a:t>
            </a:r>
            <a:r>
              <a:rPr lang="bn-IN" sz="3600" baseline="30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দুইটি বিন্দু দিয়ে কয়টি সরল রেখা আঁকা যায়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×ক। ৩টি 	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×খ। ২টি 	 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১টি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×ঘ। অসংখ্য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৪৫</a:t>
            </a:r>
            <a:r>
              <a:rPr lang="bn-IN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কোণের সম্পুরক কোণের পরিমাণ কত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×ক। ১২০</a:t>
            </a:r>
            <a:r>
              <a:rPr lang="bn-IN" sz="3600" baseline="30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×খ। ১২৫</a:t>
            </a:r>
            <a:r>
              <a:rPr lang="bn-IN" sz="3600" baseline="30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 ×গ। ১৩০</a:t>
            </a:r>
            <a:r>
              <a:rPr lang="bn-IN" sz="3600" baseline="30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 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১৩৫</a:t>
            </a:r>
            <a:r>
              <a:rPr lang="bn-IN" sz="3600" baseline="30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এক সমকোণ অপেক্ষা বড় কোণকে বলে-</a:t>
            </a:r>
          </a:p>
          <a:p>
            <a:pPr marL="119063" indent="-119063">
              <a:buAutoNum type="romanL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	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স্থুলকোণ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iii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সরল কোণ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×ক।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×গ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iii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×ঘ।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iii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" y="43541"/>
            <a:ext cx="486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3277739"/>
            <a:ext cx="11549743" cy="3546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28" y="0"/>
            <a:ext cx="5497286" cy="33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New folder\Karia Go\10262198_686589484732826_63600711343060486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9" y="0"/>
            <a:ext cx="942504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0461" y="3253839"/>
            <a:ext cx="9132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নিরাপদে থাকো আবার দেখা হবে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51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nip Single Corner Rectangle 30"/>
          <p:cNvSpPr/>
          <p:nvPr/>
        </p:nvSpPr>
        <p:spPr>
          <a:xfrm flipH="1">
            <a:off x="6172195" y="1524001"/>
            <a:ext cx="4191004" cy="4571999"/>
          </a:xfrm>
          <a:prstGeom prst="snip1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</a:t>
            </a:r>
            <a:endParaRPr lang="en-US" dirty="0"/>
          </a:p>
        </p:txBody>
      </p:sp>
      <p:sp>
        <p:nvSpPr>
          <p:cNvPr id="33" name="Pentagon 32"/>
          <p:cNvSpPr/>
          <p:nvPr/>
        </p:nvSpPr>
        <p:spPr>
          <a:xfrm flipH="1">
            <a:off x="7880225" y="3352621"/>
            <a:ext cx="1872948" cy="410462"/>
          </a:xfrm>
          <a:prstGeom prst="homePlate">
            <a:avLst/>
          </a:prstGeom>
          <a:solidFill>
            <a:schemeClr val="bg1"/>
          </a:solidFill>
          <a:ln w="92075" cap="rnd" cmpd="dbl">
            <a:solidFill>
              <a:schemeClr val="tx1">
                <a:lumMod val="95000"/>
                <a:lumOff val="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6477001" y="2388014"/>
            <a:ext cx="1381851" cy="405343"/>
          </a:xfrm>
          <a:prstGeom prst="homePlate">
            <a:avLst/>
          </a:prstGeom>
          <a:solidFill>
            <a:schemeClr val="bg1"/>
          </a:solidFill>
          <a:ln w="92075" cap="rnd" cmpd="dbl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 flipH="1">
            <a:off x="7878716" y="2369408"/>
            <a:ext cx="1874456" cy="410462"/>
          </a:xfrm>
          <a:prstGeom prst="homePlate">
            <a:avLst/>
          </a:prstGeom>
          <a:solidFill>
            <a:schemeClr val="bg1"/>
          </a:solidFill>
          <a:ln w="92075" cap="rnd" cmpd="dbl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6ষ্ঠ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Pentagon 35"/>
          <p:cNvSpPr/>
          <p:nvPr/>
        </p:nvSpPr>
        <p:spPr>
          <a:xfrm>
            <a:off x="6477001" y="2866532"/>
            <a:ext cx="1383359" cy="405343"/>
          </a:xfrm>
          <a:prstGeom prst="homePlate">
            <a:avLst/>
          </a:prstGeom>
          <a:solidFill>
            <a:schemeClr val="bg1"/>
          </a:solidFill>
          <a:ln w="92075" cap="rnd" cmpd="dbl">
            <a:solidFill>
              <a:schemeClr val="tx1">
                <a:lumMod val="95000"/>
                <a:lumOff val="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Pentagon 36"/>
          <p:cNvSpPr/>
          <p:nvPr/>
        </p:nvSpPr>
        <p:spPr>
          <a:xfrm flipH="1">
            <a:off x="7878717" y="2868617"/>
            <a:ext cx="1872948" cy="410462"/>
          </a:xfrm>
          <a:prstGeom prst="homePlate">
            <a:avLst/>
          </a:prstGeom>
          <a:solidFill>
            <a:schemeClr val="bg1"/>
          </a:solidFill>
          <a:ln w="92075" cap="rnd" cmpd="dbl">
            <a:solidFill>
              <a:schemeClr val="tx1">
                <a:lumMod val="95000"/>
                <a:lumOff val="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6477001" y="3354342"/>
            <a:ext cx="1383359" cy="405343"/>
          </a:xfrm>
          <a:prstGeom prst="homePlate">
            <a:avLst/>
          </a:prstGeom>
          <a:solidFill>
            <a:schemeClr val="bg1"/>
          </a:solidFill>
          <a:ln w="92075" cap="rnd" cmpd="dbl">
            <a:solidFill>
              <a:schemeClr val="tx1">
                <a:lumMod val="95000"/>
                <a:lumOff val="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77001" y="3841070"/>
            <a:ext cx="3274664" cy="523220"/>
          </a:xfrm>
          <a:prstGeom prst="rect">
            <a:avLst/>
          </a:prstGeom>
          <a:solidFill>
            <a:schemeClr val="bg1"/>
          </a:solidFill>
          <a:ln w="92075" cmpd="dbl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জ্যামিতির মৌলিক ধারনা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7307" y="4473439"/>
            <a:ext cx="3614052" cy="646331"/>
          </a:xfrm>
          <a:prstGeom prst="rect">
            <a:avLst/>
          </a:prstGeom>
          <a:solidFill>
            <a:schemeClr val="bg1"/>
          </a:solidFill>
          <a:ln w="92075" cmpd="dbl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সময়- ৪০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২০/৯/২০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96345" y="57681"/>
            <a:ext cx="704691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rame 41"/>
          <p:cNvSpPr/>
          <p:nvPr/>
        </p:nvSpPr>
        <p:spPr>
          <a:xfrm>
            <a:off x="6019800" y="1371600"/>
            <a:ext cx="4480024" cy="4953001"/>
          </a:xfrm>
          <a:prstGeom prst="frame">
            <a:avLst>
              <a:gd name="adj1" fmla="val 3750"/>
            </a:avLst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Snip Single Corner Rectangle 45"/>
          <p:cNvSpPr/>
          <p:nvPr/>
        </p:nvSpPr>
        <p:spPr>
          <a:xfrm>
            <a:off x="1866900" y="1555070"/>
            <a:ext cx="3962400" cy="4571999"/>
          </a:xfrm>
          <a:prstGeom prst="snip1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2087846" y="4487401"/>
            <a:ext cx="3030872" cy="69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2087847" y="2760133"/>
            <a:ext cx="3516647" cy="6696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মিলটন বিশ্বাস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1842119" y="3429788"/>
            <a:ext cx="3516647" cy="512875"/>
          </a:xfrm>
          <a:prstGeom prst="rect">
            <a:avLst/>
          </a:prstGeom>
          <a:ln cap="sq" cmpd="thinThick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1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সহকারি শিক্ষক </a:t>
            </a:r>
            <a:r>
              <a:rPr lang="bn-BD" sz="5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1842118" y="3962401"/>
            <a:ext cx="3962400" cy="682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1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রামকানাই হাই একাডেমি</a:t>
            </a:r>
            <a:endParaRPr lang="en-US" sz="5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1765918" y="5181507"/>
            <a:ext cx="3962400" cy="457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b="1" dirty="0">
                <a:latin typeface="NikoshBAN" panose="02000000000000000000" pitchFamily="2" charset="0"/>
                <a:cs typeface="NikoshBAN" pitchFamily="2" charset="0"/>
              </a:rPr>
              <a:t>Gmail: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mcmbiswasbd</a:t>
            </a:r>
            <a:r>
              <a:rPr lang="en-US" b="1" dirty="0">
                <a:latin typeface="NikoshBAN" panose="02000000000000000000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54" name="Frame 53"/>
          <p:cNvSpPr/>
          <p:nvPr/>
        </p:nvSpPr>
        <p:spPr>
          <a:xfrm>
            <a:off x="1676400" y="1373182"/>
            <a:ext cx="4343400" cy="4953001"/>
          </a:xfrm>
          <a:prstGeom prst="frame">
            <a:avLst>
              <a:gd name="adj1" fmla="val 3359"/>
            </a:avLst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1" y="1686493"/>
            <a:ext cx="220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BIswa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95400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1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/>
      <p:bldP spid="50" grpId="0"/>
      <p:bldP spid="51" grpId="0" animBg="1"/>
      <p:bldP spid="52" grpId="0"/>
      <p:bldP spid="5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8686799" cy="57912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763000" y="3091541"/>
            <a:ext cx="3429000" cy="2656115"/>
          </a:xfrm>
          <a:prstGeom prst="wedgeRoundRectCallout">
            <a:avLst>
              <a:gd name="adj1" fmla="val -210858"/>
              <a:gd name="adj2" fmla="val -270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ঘন্টা</a:t>
            </a:r>
            <a:r>
              <a:rPr lang="bn-IN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</a:t>
            </a:r>
            <a:r>
              <a:rPr lang="bn-BD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মিনিট</a:t>
            </a:r>
            <a:r>
              <a:rPr lang="bn-IN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এবং সেকেন্ডের </a:t>
            </a:r>
            <a:r>
              <a:rPr lang="bn-BD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কাঁটা কী তৈরি করেছে ? 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7085"/>
            <a:ext cx="8686799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প্রশ্নের উত্তর ভেবে বল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7782" y="241851"/>
            <a:ext cx="5562600" cy="1380119"/>
          </a:xfrm>
          <a:prstGeom prst="rect">
            <a:avLst/>
          </a:prstGeom>
          <a:ln w="76200">
            <a:solidFill>
              <a:srgbClr val="00B0F0"/>
            </a:solidFill>
            <a:prstDash val="sysDash"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পাঠশিরোনাম</a:t>
            </a:r>
            <a:r>
              <a:rPr lang="bn-BD" sz="9600" dirty="0" smtClean="0">
                <a:gradFill flip="none" rotWithShape="1">
                  <a:gsLst>
                    <a:gs pos="24000">
                      <a:srgbClr val="FF0000"/>
                    </a:gs>
                    <a:gs pos="0">
                      <a:schemeClr val="accent6">
                        <a:lumMod val="89000"/>
                      </a:schemeClr>
                    </a:gs>
                    <a:gs pos="77000">
                      <a:srgbClr val="FFFF00"/>
                    </a:gs>
                    <a:gs pos="57000">
                      <a:schemeClr val="bg1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dmaOMJ" pitchFamily="2" charset="0"/>
                <a:cs typeface="PadmaOMJ" pitchFamily="2" charset="0"/>
              </a:rPr>
              <a:t> </a:t>
            </a:r>
            <a:endParaRPr lang="en-US" sz="9600" dirty="0">
              <a:gradFill flip="none" rotWithShape="1">
                <a:gsLst>
                  <a:gs pos="24000">
                    <a:srgbClr val="FF0000"/>
                  </a:gs>
                  <a:gs pos="0">
                    <a:schemeClr val="accent6">
                      <a:lumMod val="89000"/>
                    </a:schemeClr>
                  </a:gs>
                  <a:gs pos="77000">
                    <a:srgbClr val="FFFF00"/>
                  </a:gs>
                  <a:gs pos="57000">
                    <a:schemeClr val="bg1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dmaOMJ" pitchFamily="2" charset="0"/>
              <a:cs typeface="Padma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29" y="3341914"/>
            <a:ext cx="102216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কোণের ধারণা 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1" y="2209799"/>
            <a:ext cx="11985170" cy="1404257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কোণ, সন্নিহিত কোণ, সমকোণ,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কোণ,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সম্পূরক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 ও বিপ্রতীপ কোণের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1" y="3768217"/>
            <a:ext cx="11166613" cy="83820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সন্নিহিত ও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সম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কো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ণের পার্থক্য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করতে  পারবে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086" y="239486"/>
            <a:ext cx="10802888" cy="83099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c 21"/>
          <p:cNvSpPr/>
          <p:nvPr/>
        </p:nvSpPr>
        <p:spPr>
          <a:xfrm>
            <a:off x="2819399" y="2819400"/>
            <a:ext cx="1254923" cy="838200"/>
          </a:xfrm>
          <a:prstGeom prst="arc">
            <a:avLst>
              <a:gd name="adj1" fmla="val 18343550"/>
              <a:gd name="adj2" fmla="val 313063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9132280">
            <a:off x="3049857" y="102424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056904" y="1371345"/>
            <a:ext cx="3479469" cy="3158487"/>
            <a:chOff x="1056904" y="1371345"/>
            <a:chExt cx="3479469" cy="3158487"/>
          </a:xfrm>
        </p:grpSpPr>
        <p:sp>
          <p:nvSpPr>
            <p:cNvPr id="47" name="TextBox 46"/>
            <p:cNvSpPr txBox="1"/>
            <p:nvPr/>
          </p:nvSpPr>
          <p:spPr>
            <a:xfrm rot="18973166">
              <a:off x="1629650" y="2336444"/>
              <a:ext cx="1315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7030A0"/>
                  </a:solidFill>
                  <a:latin typeface="SutonnyOMJ" pitchFamily="2" charset="0"/>
                  <a:cs typeface="SutonnyOMJ" pitchFamily="2" charset="0"/>
                </a:rPr>
                <a:t>রশ্মি</a:t>
              </a:r>
              <a:endParaRPr lang="en-US" sz="32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1579418" y="1675651"/>
              <a:ext cx="2310496" cy="2197218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056904" y="3945057"/>
              <a:ext cx="795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00103" y="1371345"/>
              <a:ext cx="7362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>
            <a:off x="4536373" y="3921306"/>
            <a:ext cx="3454634" cy="47502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2"/>
          <p:cNvSpPr txBox="1">
            <a:spLocks/>
          </p:cNvSpPr>
          <p:nvPr/>
        </p:nvSpPr>
        <p:spPr>
          <a:xfrm>
            <a:off x="628651" y="5645157"/>
            <a:ext cx="11058524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18288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কোণ:একই সমতলে দুইটি রশ্মি একটি বিন্দুতে মিলিত হলে কোণ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তৈরি হয়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8639175" y="1646267"/>
            <a:ext cx="3048000" cy="15240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cs typeface="SutonnyOMJ" pitchFamily="2" charset="0"/>
              </a:rPr>
              <a:t>কোণের শীর্ষবিন্দু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PQ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কোণের দুইটি বাহু । 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cs typeface="SutonnyOMJ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74322" y="3968808"/>
            <a:ext cx="671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04890" y="3872869"/>
            <a:ext cx="64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2551" y="25036"/>
            <a:ext cx="9022278" cy="120032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7527" y="4043027"/>
            <a:ext cx="95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3655139" y="2913005"/>
            <a:ext cx="1915885" cy="2590800"/>
          </a:xfrm>
          <a:prstGeom prst="arc">
            <a:avLst>
              <a:gd name="adj1" fmla="val 14586782"/>
              <a:gd name="adj2" fmla="val 372958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51 L 0.24205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36422" y="99101"/>
            <a:ext cx="3962400" cy="762694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সরলকোণ</a:t>
            </a:r>
            <a:endParaRPr lang="en-US" sz="6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989" y="3656445"/>
            <a:ext cx="10705605" cy="1212438"/>
          </a:xfrm>
          <a:prstGeom prst="rect">
            <a:avLst/>
          </a:prstGeom>
          <a:ln w="57150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bIns="9144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কোণ : দুইটি পরস্পর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রাশ্মি তাদের সাধারণ বিন্দুতে যে কোণ উৎপন্ন করে , তাকে সরল কোণ বলে 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5500" y="2764897"/>
            <a:ext cx="4490359" cy="707886"/>
          </a:xfrm>
          <a:prstGeom prst="rect">
            <a:avLst/>
          </a:prstGeom>
          <a:ln w="57150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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BAC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কোণ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1200" y="5030019"/>
            <a:ext cx="4417621" cy="707886"/>
          </a:xfrm>
          <a:prstGeom prst="rect">
            <a:avLst/>
          </a:prstGeom>
          <a:ln w="57150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 সরল কোণ = ১৮০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16281" y="1746979"/>
            <a:ext cx="4583877" cy="637537"/>
            <a:chOff x="1104405" y="1815232"/>
            <a:chExt cx="4583877" cy="637537"/>
          </a:xfrm>
        </p:grpSpPr>
        <p:sp>
          <p:nvSpPr>
            <p:cNvPr id="25" name="TextBox 24"/>
            <p:cNvSpPr txBox="1"/>
            <p:nvPr/>
          </p:nvSpPr>
          <p:spPr>
            <a:xfrm>
              <a:off x="1104405" y="1833868"/>
              <a:ext cx="783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1496291" y="1815232"/>
              <a:ext cx="3764479" cy="38398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833258" y="1867994"/>
              <a:ext cx="855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38801" y="1742214"/>
            <a:ext cx="4678880" cy="652465"/>
            <a:chOff x="6721927" y="1746979"/>
            <a:chExt cx="4678880" cy="65246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942314" y="1746979"/>
              <a:ext cx="4023360" cy="38398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721927" y="1814669"/>
              <a:ext cx="760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22033" y="1746979"/>
              <a:ext cx="878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Block Arc 4"/>
          <p:cNvSpPr/>
          <p:nvPr/>
        </p:nvSpPr>
        <p:spPr>
          <a:xfrm>
            <a:off x="5700158" y="1317031"/>
            <a:ext cx="1723897" cy="1077648"/>
          </a:xfrm>
          <a:prstGeom prst="blockArc">
            <a:avLst>
              <a:gd name="adj1" fmla="val 8660385"/>
              <a:gd name="adj2" fmla="val 1522760"/>
              <a:gd name="adj3" fmla="val 4065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4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24 0.01736 L 0.10976 0.0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79 0.01898 L -0.10143 0.02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28280" y="69883"/>
            <a:ext cx="5434720" cy="792162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সন্নিহিত কোণ</a:t>
            </a:r>
            <a:endParaRPr lang="en-US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0635" y="4883971"/>
            <a:ext cx="11614066" cy="1559477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82880" bIns="9144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 কোণ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যদি কোনো তলে  দুইটি কোণের একই শীর্ষবিন্দু হয় এবং কোণদ্বয় সাধারণ বাহুর বিপরীত পাশে অবস্থান করে , তবে ঐ কোণদ্বয়কে সন্নিহিত কোণ বলে 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299" y="3962399"/>
            <a:ext cx="9092705" cy="72027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  <a:sym typeface="Symbol"/>
              </a:rPr>
              <a:t>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  <a:sym typeface="Symbol"/>
              </a:rPr>
              <a:t>BAC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  <a:sym typeface="Symbol"/>
              </a:rPr>
              <a:t>ও 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  <a:sym typeface="Symbol"/>
              </a:rPr>
              <a:t>CAD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/>
              </a:rPr>
              <a:t>পরস্পর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/>
              </a:rPr>
              <a:t>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সন্নিহিত কোণ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264898" y="2587831"/>
            <a:ext cx="3135416" cy="613706"/>
          </a:xfrm>
          <a:prstGeom prst="wedgeRectCallout">
            <a:avLst>
              <a:gd name="adj1" fmla="val -124227"/>
              <a:gd name="adj2" fmla="val 3853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AC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সাধারণ বাহু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81200" y="722416"/>
            <a:ext cx="2971800" cy="3124200"/>
            <a:chOff x="1981200" y="722416"/>
            <a:chExt cx="2971800" cy="3124200"/>
          </a:xfrm>
        </p:grpSpPr>
        <p:grpSp>
          <p:nvGrpSpPr>
            <p:cNvPr id="15" name="Group 14"/>
            <p:cNvGrpSpPr/>
            <p:nvPr/>
          </p:nvGrpSpPr>
          <p:grpSpPr>
            <a:xfrm rot="5176359" flipH="1">
              <a:off x="2274742" y="1095212"/>
              <a:ext cx="2432657" cy="1799863"/>
              <a:chOff x="4597073" y="1400537"/>
              <a:chExt cx="2413327" cy="1799863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21376359" flipH="1">
                <a:off x="4597073" y="1400537"/>
                <a:ext cx="1566085" cy="1521968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4648200" y="2971800"/>
                <a:ext cx="2362200" cy="22860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2667000" y="3257157"/>
              <a:ext cx="457200" cy="58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5800" y="1336899"/>
              <a:ext cx="457200" cy="58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81200" y="722416"/>
              <a:ext cx="457200" cy="58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24600" y="1255815"/>
            <a:ext cx="2667000" cy="2537108"/>
            <a:chOff x="6324600" y="1255815"/>
            <a:chExt cx="2667000" cy="2537108"/>
          </a:xfrm>
        </p:grpSpPr>
        <p:grpSp>
          <p:nvGrpSpPr>
            <p:cNvPr id="9" name="Group 8"/>
            <p:cNvGrpSpPr/>
            <p:nvPr/>
          </p:nvGrpSpPr>
          <p:grpSpPr>
            <a:xfrm>
              <a:off x="6553200" y="1560615"/>
              <a:ext cx="2286000" cy="1564337"/>
              <a:chOff x="3505200" y="1920015"/>
              <a:chExt cx="2286000" cy="143278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5400000">
                <a:off x="3550810" y="1874408"/>
                <a:ext cx="1432784" cy="1523997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 flipV="1">
                <a:off x="3505200" y="3276600"/>
                <a:ext cx="2286000" cy="7620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324600" y="3160815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34400" y="3208148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53400" y="1255815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Block Arc 5"/>
          <p:cNvSpPr/>
          <p:nvPr/>
        </p:nvSpPr>
        <p:spPr>
          <a:xfrm rot="1176245">
            <a:off x="4297239" y="1868412"/>
            <a:ext cx="2214662" cy="2198914"/>
          </a:xfrm>
          <a:prstGeom prst="blockArc">
            <a:avLst>
              <a:gd name="adj1" fmla="val 13755061"/>
              <a:gd name="adj2" fmla="val 1817078"/>
              <a:gd name="adj3" fmla="val 109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1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0261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68 0.01828 L -0.09843 0.018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199" y="4724400"/>
            <a:ext cx="11192495" cy="131629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সমকোণঃ-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 একই রেখার উপর অবস্থিত দুইটি সন্নিহিত কোণ পরস্পর সমান হয় , তবে কোণ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প্রত্যেকটি সমকোণ।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3949899"/>
            <a:ext cx="6869231" cy="70788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BAD =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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DAC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এক সমকোণ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1199" y="1447800"/>
            <a:ext cx="5535881" cy="1783080"/>
            <a:chOff x="1981200" y="1447800"/>
            <a:chExt cx="4876800" cy="178308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419600" y="1447800"/>
              <a:ext cx="0" cy="17526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981200" y="3154680"/>
              <a:ext cx="4876800" cy="7620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419599" y="1143000"/>
            <a:ext cx="432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0699" y="3246120"/>
            <a:ext cx="432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6123" y="3230650"/>
            <a:ext cx="432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0490" y="3246119"/>
            <a:ext cx="432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0699" y="6208817"/>
            <a:ext cx="4607626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সমকোণ = ৯০</a:t>
            </a:r>
            <a:r>
              <a:rPr lang="bn-IN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6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0042" y="59380"/>
            <a:ext cx="9488384" cy="1015663"/>
          </a:xfrm>
          <a:prstGeom prst="rect">
            <a:avLst/>
          </a:prstGeom>
          <a:noFill/>
          <a:ln w="7620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3901062" y="2185060"/>
            <a:ext cx="1739717" cy="2539340"/>
          </a:xfrm>
          <a:prstGeom prst="blockArc">
            <a:avLst>
              <a:gd name="adj1" fmla="val 10800000"/>
              <a:gd name="adj2" fmla="val 0"/>
              <a:gd name="adj3" fmla="val 110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396</Words>
  <Application>Microsoft Office PowerPoint</Application>
  <PresentationFormat>Widescreen</PresentationFormat>
  <Paragraphs>103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PadmaOMJ</vt:lpstr>
      <vt:lpstr>SutonnyOMJ</vt:lpstr>
      <vt:lpstr>Symbol</vt:lpstr>
      <vt:lpstr>Times New Roman</vt:lpstr>
      <vt:lpstr>Vrinda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MILTON</dc:creator>
  <cp:lastModifiedBy>MILTON</cp:lastModifiedBy>
  <cp:revision>358</cp:revision>
  <dcterms:created xsi:type="dcterms:W3CDTF">2020-09-21T05:42:49Z</dcterms:created>
  <dcterms:modified xsi:type="dcterms:W3CDTF">2020-10-01T12:01:38Z</dcterms:modified>
</cp:coreProperties>
</file>