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61" r:id="rId5"/>
    <p:sldId id="287" r:id="rId6"/>
    <p:sldId id="288" r:id="rId7"/>
    <p:sldId id="289" r:id="rId8"/>
    <p:sldId id="258" r:id="rId9"/>
    <p:sldId id="259" r:id="rId10"/>
    <p:sldId id="263" r:id="rId11"/>
    <p:sldId id="264" r:id="rId12"/>
    <p:sldId id="271" r:id="rId13"/>
    <p:sldId id="277" r:id="rId14"/>
    <p:sldId id="269" r:id="rId15"/>
    <p:sldId id="285" r:id="rId16"/>
    <p:sldId id="272" r:id="rId17"/>
    <p:sldId id="286" r:id="rId18"/>
    <p:sldId id="278" r:id="rId19"/>
    <p:sldId id="280" r:id="rId20"/>
    <p:sldId id="273" r:id="rId21"/>
    <p:sldId id="274" r:id="rId22"/>
    <p:sldId id="276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well point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0D76365-3489-4421-99DA-2ECB17C63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8588" b="3393"/>
          <a:stretch/>
        </p:blipFill>
        <p:spPr bwMode="auto">
          <a:xfrm>
            <a:off x="10049" y="1"/>
            <a:ext cx="9133951" cy="685799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73059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" dur="123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" dur="123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5814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1" y="533400"/>
            <a:ext cx="6629399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আরব বিজ্ঞানী আলখোয়ারিজমী</a:t>
            </a:r>
            <a:r>
              <a:rPr lang="en-US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ভিত্তিক সংখ্যা পদ্ধতির জনক।</a:t>
            </a:r>
            <a:endParaRPr lang="en-US" sz="3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191000"/>
            <a:ext cx="7467600" cy="12464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বর্তমানে প্রচলিত সাধারণ শিক্ষা ব্যাবস্থায় গাণিতিক কাজগুলো করা হয় ১০ ভিত্তিক সংখ্যা পদ্ধতিতে, অর্থাৎ দশমিক পদ্ধতিতে।</a:t>
            </a:r>
            <a:endParaRPr lang="en-US" sz="25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Flower\binar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276600" cy="2332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66796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2971800" cy="9144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504473" cy="553998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</a:gradFill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সংখ্যা পদ্ধতি কী? প্রাচীন গণনা যন্ত্র কোনটি?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352800"/>
            <a:ext cx="7162800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উঃ- সংখ্যা প্রকাশ করার পদ্ধতিকে বলা হয় সংখ্যা পদ্ধতি। এ্যাবাকাসকে প্রাচীন গণনা যন্ত্র বলা হয়। </a:t>
            </a:r>
            <a:endParaRPr lang="en-US" sz="3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5121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3276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914400"/>
            <a:ext cx="3581400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79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Flower\Number-Systems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8580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9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19400" y="152400"/>
            <a:ext cx="3733800" cy="76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219200"/>
            <a:ext cx="7239000" cy="95410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</a:gradFill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সংখ্যা পদ্ধতি কত প্রকার 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প্রত্যেক প্রকারের পদ্ধতিতে কতগুলো সংখ্যা আছে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209800"/>
            <a:ext cx="6781800" cy="39395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ত্তরঃ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সংখ্যা পদ্ধতি চার প্রকার। যথা- </a:t>
            </a:r>
            <a:endParaRPr lang="en-US" sz="25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বাইনারি, বাইনারি সংখ্যা ২টি। </a:t>
            </a:r>
            <a:endParaRPr lang="en-US" sz="25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০ ও ১ বাইনারি সংখ্যা।</a:t>
            </a: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দশমিক, দশমিক সংখ্যা ১০টি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 ০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৯ </a:t>
            </a: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অকটাল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অকটাল সংখ্যা ৮টি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  ০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৭ </a:t>
            </a:r>
          </a:p>
          <a:p>
            <a:pPr algn="just"/>
            <a:r>
              <a:rPr lang="en-US" sz="25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হেক্সাডেসিম্যাল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হেক্সাডেসিম্যাল সংখ্যা ১৬টি।</a:t>
            </a:r>
            <a:endParaRPr lang="en-US" sz="25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   ০ </a:t>
            </a:r>
            <a:r>
              <a:rPr lang="en-US" sz="25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dirty="0" smtClean="0">
                <a:latin typeface="NikoshBAN" pitchFamily="2" charset="0"/>
                <a:cs typeface="NikoshBAN" pitchFamily="2" charset="0"/>
              </a:rPr>
              <a:t> ৯, A, B, C, D, E ও F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0644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715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বাইনারি সংখ্যা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১০০১১১১০০১১১০০০০</a:t>
            </a:r>
          </a:p>
          <a:p>
            <a:pPr algn="ctr"/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কে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দশমিক সংখ্যায় রূপান্তর।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Flower\binary to oc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6629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905000" y="1371600"/>
            <a:ext cx="6172200" cy="4546258"/>
            <a:chOff x="2590800" y="1371600"/>
            <a:chExt cx="4343400" cy="4938177"/>
          </a:xfrm>
        </p:grpSpPr>
        <p:sp>
          <p:nvSpPr>
            <p:cNvPr id="13" name="TextBox 12"/>
            <p:cNvSpPr txBox="1"/>
            <p:nvPr/>
          </p:nvSpPr>
          <p:spPr>
            <a:xfrm>
              <a:off x="3240313" y="1371600"/>
              <a:ext cx="950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২৫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124200" y="1386013"/>
              <a:ext cx="1676400" cy="646200"/>
              <a:chOff x="2286000" y="2084457"/>
              <a:chExt cx="1676400" cy="6462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286000" y="2084457"/>
                <a:ext cx="0" cy="6316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86002" y="2730657"/>
                <a:ext cx="16763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2590800" y="1386013"/>
              <a:ext cx="6360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43020" y="5540866"/>
              <a:ext cx="4062579" cy="76891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4000" baseline="-25000" dirty="0" smtClean="0">
                  <a:latin typeface="NikoshBAN" pitchFamily="2" charset="0"/>
                  <a:cs typeface="NikoshBAN" pitchFamily="2" charset="0"/>
                </a:rPr>
                <a:t>(১০)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= ১১০০১</a:t>
              </a:r>
              <a:r>
                <a:rPr lang="bn-BD" sz="4000" baseline="-25000" dirty="0" smtClean="0">
                  <a:latin typeface="NikoshBAN" pitchFamily="2" charset="0"/>
                  <a:cs typeface="NikoshBAN" pitchFamily="2" charset="0"/>
                </a:rPr>
                <a:t>(২)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15937" y="2767379"/>
              <a:ext cx="1622347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৬  – ০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367758" y="2794887"/>
              <a:ext cx="1581759" cy="576318"/>
              <a:chOff x="2286000" y="2084457"/>
              <a:chExt cx="1676400" cy="6462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286000" y="2084457"/>
                <a:ext cx="0" cy="6316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286002" y="2730657"/>
                <a:ext cx="16763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>
              <a:off x="2881343" y="2760907"/>
              <a:ext cx="600179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59733" y="3446975"/>
              <a:ext cx="1622347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৩  – ০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11554" y="3474482"/>
              <a:ext cx="1581759" cy="576318"/>
              <a:chOff x="2286000" y="2084457"/>
              <a:chExt cx="1676400" cy="6462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2286000" y="2084457"/>
                <a:ext cx="0" cy="6316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86002" y="2730657"/>
                <a:ext cx="16763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3025139" y="3440502"/>
              <a:ext cx="600179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03530" y="4126570"/>
              <a:ext cx="1622347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১  – ১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655350" y="4154078"/>
              <a:ext cx="1581759" cy="576318"/>
              <a:chOff x="2286000" y="2084457"/>
              <a:chExt cx="1676400" cy="6462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2286000" y="2084457"/>
                <a:ext cx="0" cy="6316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286002" y="2730657"/>
                <a:ext cx="16763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168935" y="4120098"/>
              <a:ext cx="600179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4118" y="4745049"/>
              <a:ext cx="1622347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০  –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 ১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72139" y="2113953"/>
              <a:ext cx="1622347" cy="768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১২  –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১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223960" y="2141461"/>
              <a:ext cx="1581759" cy="576318"/>
              <a:chOff x="2286000" y="2084457"/>
              <a:chExt cx="1676400" cy="6462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2286000" y="2084457"/>
                <a:ext cx="0" cy="6316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286002" y="2730657"/>
                <a:ext cx="167639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2737544" y="2107481"/>
              <a:ext cx="600179" cy="631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5757265" y="1773213"/>
              <a:ext cx="0" cy="32509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972960" y="4435765"/>
              <a:ext cx="961240" cy="41173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NikoshBAN" pitchFamily="2" charset="0"/>
                  <a:cs typeface="NikoshBAN" pitchFamily="2" charset="0"/>
                </a:rPr>
                <a:t>M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SB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72960" y="2027099"/>
              <a:ext cx="961240" cy="46663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LSB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71600" y="304800"/>
            <a:ext cx="7239000" cy="4770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দশমিক সংখ্যা</a:t>
            </a:r>
            <a:r>
              <a:rPr lang="en-US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২৫ কে বাইনারি সংখ্যায় রূপান্তর।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717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Flower\hexa to bina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830092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hex-octal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82307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lower\binary2decim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6383"/>
            <a:ext cx="6827837" cy="4497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lower\Cover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1938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590800"/>
            <a:ext cx="655320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২৯.২৫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(10)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B.16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(16)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বাইনারি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সংখ্যায় রূপান্তর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19400" y="381000"/>
            <a:ext cx="3657601" cy="1219200"/>
          </a:xfrm>
          <a:prstGeom prst="roundRect">
            <a:avLst>
              <a:gd name="adj" fmla="val 3239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89524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73914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ব্যাবিলনের মানুষ কয় ধরণের সংখ্যা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পদ্ধতি ব্যবহার করত?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667000" y="304800"/>
            <a:ext cx="4038600" cy="9906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352800"/>
            <a:ext cx="7391401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হেক্সাডেসিম্যাল সংখ্যা পদ্ধতির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বেস বা ভিত্তি কত?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800600"/>
            <a:ext cx="769620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দশমিক সংখ্যা ৩ এর বাইনারি কত? </a:t>
            </a:r>
          </a:p>
        </p:txBody>
      </p:sp>
    </p:spTree>
    <p:extLst>
      <p:ext uri="{BB962C8B-B14F-4D97-AF65-F5344CB8AC3E}">
        <p14:creationId xmlns="" xmlns:p14="http://schemas.microsoft.com/office/powerpoint/2010/main" val="31682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4953000"/>
            <a:ext cx="5410200" cy="14773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দশমিক সংখ্যা ৮৭ কে বাইনারি 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সংখ্যায় রূপান্তর করে প্রক্রিয়াটির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ধারাবাহিক বর্ণনা লিপিবদ্ধ কর।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EC4630-640B-430D-9C1C-7BE7419C7FC3}"/>
              </a:ext>
            </a:extLst>
          </p:cNvPr>
          <p:cNvSpPr txBox="1"/>
          <p:nvPr/>
        </p:nvSpPr>
        <p:spPr>
          <a:xfrm>
            <a:off x="2286000" y="147767"/>
            <a:ext cx="4800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বাড়ির</a:t>
            </a:r>
            <a:r>
              <a:rPr lang="en-US" sz="6000" b="1" dirty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SolaimanLipi" pitchFamily="65" charset="0"/>
                <a:cs typeface="SolaimanLipi" pitchFamily="65" charset="0"/>
              </a:rPr>
              <a:t>কাজ</a:t>
            </a:r>
            <a:endParaRPr lang="en-US" sz="6000" b="1" dirty="0">
              <a:solidFill>
                <a:srgbClr val="C00000"/>
              </a:solidFill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3074" name="Picture 2" descr="E:\Flower\hous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477000" cy="343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4250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" dur="123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2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Flower\Thankspoint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93042" y="1752600"/>
            <a:ext cx="49530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bn-BD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108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076" name="Picture 4" descr="E:\Flower\back14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3075" name="Picture 3" descr="E:\Flower\back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4267200" cy="685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2" name="Group 1"/>
            <p:cNvGrpSpPr/>
            <p:nvPr/>
          </p:nvGrpSpPr>
          <p:grpSpPr>
            <a:xfrm>
              <a:off x="4001196" y="372840"/>
              <a:ext cx="770893" cy="6243693"/>
              <a:chOff x="4001196" y="372840"/>
              <a:chExt cx="770893" cy="6243693"/>
            </a:xfrm>
          </p:grpSpPr>
          <p:sp>
            <p:nvSpPr>
              <p:cNvPr id="4" name="Oval 3"/>
              <p:cNvSpPr/>
              <p:nvPr/>
            </p:nvSpPr>
            <p:spPr>
              <a:xfrm flipH="1">
                <a:off x="4001196" y="372840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 flipH="1">
                <a:off x="4001196" y="866743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 flipH="1">
                <a:off x="4001196" y="1360647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 flipH="1">
                <a:off x="4001196" y="1854554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flipH="1">
                <a:off x="4001196" y="2348457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 flipH="1">
                <a:off x="4001196" y="2842362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H="1">
                <a:off x="4001196" y="3336267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 flipH="1">
                <a:off x="4001196" y="3830170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 flipH="1">
                <a:off x="4001196" y="4324075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flipH="1">
                <a:off x="4001196" y="4817980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flipH="1">
                <a:off x="4001196" y="5311885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flipH="1">
                <a:off x="4001196" y="5805789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4001196" y="6299694"/>
                <a:ext cx="216780" cy="293685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551526" y="375587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551526" y="871112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51526" y="1366637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51526" y="1862163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551526" y="2357687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51526" y="2853211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551526" y="3348737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51526" y="3844261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51526" y="4339785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51526" y="4835309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551526" y="5330835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551526" y="5826361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551526" y="6321885"/>
                <a:ext cx="220563" cy="294648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109586" y="454374"/>
                <a:ext cx="574952" cy="12633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097274" y="950420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097273" y="1445306"/>
                <a:ext cx="574952" cy="126330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097273" y="1942942"/>
                <a:ext cx="574952" cy="126330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097273" y="2437952"/>
                <a:ext cx="574952" cy="12633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109585" y="2924905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4097274" y="3429001"/>
                <a:ext cx="574952" cy="12633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109585" y="3926285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109586" y="4422882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109586" y="4918790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085653" y="5404619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097274" y="5890448"/>
                <a:ext cx="574952" cy="12633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110116" y="6406025"/>
                <a:ext cx="574952" cy="126330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304800" y="2209800"/>
              <a:ext cx="3657600" cy="609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/>
            <a:p>
              <a:pPr algn="ctr"/>
              <a:r>
                <a:rPr lang="bn-IN" b="1" dirty="0" smtClean="0"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অফিস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অ্যাপলিকেশন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– 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১ </a:t>
              </a:r>
              <a:endParaRPr lang="bn-IN" b="1" dirty="0" smtClean="0">
                <a:latin typeface="NikoshBAN" pitchFamily="2" charset="0"/>
                <a:cs typeface="NikoshBAN" pitchFamily="2" charset="0"/>
              </a:endParaRP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  </a:t>
              </a:r>
              <a:r>
                <a:rPr kumimoji="0" lang="bn-BD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  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endParaRPr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0" y="0"/>
              <a:ext cx="9144000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Nikosh" pitchFamily="2" charset="0"/>
                  <a:ea typeface="+mn-ea"/>
                  <a:cs typeface="Nikosh" pitchFamily="2" charset="0"/>
                </a:rPr>
                <a:t>পাঠ পরিচিতি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" pitchFamily="2" charset="0"/>
                <a:ea typeface="+mn-ea"/>
                <a:cs typeface="Nikosh" pitchFamily="2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" y="1219200"/>
              <a:ext cx="2971800" cy="5847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একা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দশ</a:t>
              </a:r>
              <a:endPara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" y="3886200"/>
              <a:ext cx="3124200" cy="10668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  <a:p>
              <a:pPr lvl="0" algn="ctr"/>
              <a:r>
                <a:rPr lang="bn-BD" sz="20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সময়ঃ </a:t>
              </a:r>
              <a:r>
                <a:rPr lang="bn-BD" sz="20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৫</a:t>
              </a:r>
              <a:r>
                <a:rPr lang="en-US" sz="20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০</a:t>
              </a:r>
              <a:r>
                <a:rPr lang="bn-BD" sz="20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 মিনিট </a:t>
              </a:r>
              <a:endPara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2197" y="3076135"/>
              <a:ext cx="2362200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৪   </a:t>
              </a:r>
              <a:endParaRPr lang="bn-IN" sz="32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28600" y="5334000"/>
              <a:ext cx="3657600" cy="9906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</a:rPr>
                <a:t>সংখ্যা পদ্ধতি</a:t>
              </a:r>
              <a:endPara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pic>
          <p:nvPicPr>
            <p:cNvPr id="3074" name="Picture 2" descr="E:\Flower\Number-Systems1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1066800"/>
              <a:ext cx="4114800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43201"/>
            <a:ext cx="7620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81000"/>
            <a:ext cx="2966037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304800"/>
            <a:ext cx="3581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আংগুল দিয়ে 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গণনার </a:t>
            </a:r>
            <a:r>
              <a:rPr lang="bn-BD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417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Flower\11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7067550" cy="2590800"/>
          </a:xfrm>
          <a:prstGeom prst="rect">
            <a:avLst/>
          </a:prstGeom>
          <a:noFill/>
        </p:spPr>
      </p:pic>
      <p:pic>
        <p:nvPicPr>
          <p:cNvPr id="4101" name="Picture 5" descr="E:\Flower\10 Bas-reli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66800"/>
            <a:ext cx="6781800" cy="25146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676400" y="76200"/>
            <a:ext cx="6324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Flower\japanese-numb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010400" cy="2438400"/>
          </a:xfrm>
          <a:prstGeom prst="rect">
            <a:avLst/>
          </a:prstGeom>
          <a:noFill/>
        </p:spPr>
      </p:pic>
      <p:pic>
        <p:nvPicPr>
          <p:cNvPr id="4" name="Picture 2" descr="E:\Flower\unnam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91000"/>
            <a:ext cx="6477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4125409" cy="4267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47800" y="304800"/>
            <a:ext cx="6324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কাঠি দিয়ে গণনার কাজ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72272"/>
            <a:ext cx="4095135" cy="4285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8077200" cy="8617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500" dirty="0" smtClean="0">
                <a:latin typeface="NikoshBAN" pitchFamily="2" charset="0"/>
                <a:cs typeface="NikoshBAN" pitchFamily="2" charset="0"/>
              </a:rPr>
              <a:t>খ্রিস্টপুর্ব ৪৫০/৫০০ অব্দে মিশর ও চীন দেশে গণনাযন্ত্র হিসেবে এ্যাবাকাস তৈরি করা হয়।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304800"/>
            <a:ext cx="4419600" cy="990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সংখ্যা পদ্ধতি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 descr="E:\Flower\Number-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5867400" cy="4506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12489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304800"/>
            <a:ext cx="7924800" cy="5181600"/>
            <a:chOff x="838200" y="304800"/>
            <a:chExt cx="7924800" cy="5181600"/>
          </a:xfrm>
        </p:grpSpPr>
        <p:sp>
          <p:nvSpPr>
            <p:cNvPr id="2" name="Rounded Rectangle 1"/>
            <p:cNvSpPr/>
            <p:nvPr/>
          </p:nvSpPr>
          <p:spPr>
            <a:xfrm>
              <a:off x="2590800" y="304800"/>
              <a:ext cx="3886200" cy="838200"/>
            </a:xfrm>
            <a:prstGeom prst="roundRect">
              <a:avLst>
                <a:gd name="adj" fmla="val 1842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 ফল</a:t>
              </a:r>
              <a:endPara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Flowchart: Card 11"/>
            <p:cNvSpPr/>
            <p:nvPr/>
          </p:nvSpPr>
          <p:spPr>
            <a:xfrm>
              <a:off x="914400" y="2057400"/>
              <a:ext cx="5562600" cy="990600"/>
            </a:xfrm>
            <a:prstGeom prst="flowChartPunchedCard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/>
                <a:t>১।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সংখ্যা পদ্ধতি কী তা বলতে পারবে।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  <p:sp>
          <p:nvSpPr>
            <p:cNvPr id="13" name="Flowchart: Card 12"/>
            <p:cNvSpPr/>
            <p:nvPr/>
          </p:nvSpPr>
          <p:spPr>
            <a:xfrm>
              <a:off x="838200" y="4419600"/>
              <a:ext cx="7924800" cy="1066800"/>
            </a:xfrm>
            <a:prstGeom prst="flowChartPunchedCard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/>
                <a:t>৩।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দশমিক সংখ্যাকে বাইনারি সংখ্যায় রূপান্তর করতে পারবে।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4" name="Flowchart: Card 13"/>
            <p:cNvSpPr/>
            <p:nvPr/>
          </p:nvSpPr>
          <p:spPr>
            <a:xfrm>
              <a:off x="914400" y="3200400"/>
              <a:ext cx="7315200" cy="1066800"/>
            </a:xfrm>
            <a:prstGeom prst="flowChartPunchedCard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/>
                <a:t>২।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সংখ্যা পদ্ধতি কত প্রকার ও কী কী তা লিখতে পারবে।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67000" y="1295400"/>
              <a:ext cx="3810000" cy="6858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----</a:t>
              </a:r>
              <a:endPara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  <a:p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344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334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একক কাজ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PC</cp:lastModifiedBy>
  <cp:revision>287</cp:revision>
  <dcterms:created xsi:type="dcterms:W3CDTF">2006-08-16T00:00:00Z</dcterms:created>
  <dcterms:modified xsi:type="dcterms:W3CDTF">2020-10-01T13:08:54Z</dcterms:modified>
</cp:coreProperties>
</file>