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16" r:id="rId3"/>
    <p:sldId id="313" r:id="rId4"/>
    <p:sldId id="305" r:id="rId5"/>
    <p:sldId id="257" r:id="rId6"/>
    <p:sldId id="307" r:id="rId7"/>
    <p:sldId id="308" r:id="rId8"/>
    <p:sldId id="309" r:id="rId9"/>
    <p:sldId id="303" r:id="rId10"/>
    <p:sldId id="310" r:id="rId11"/>
    <p:sldId id="311" r:id="rId12"/>
    <p:sldId id="312" r:id="rId13"/>
    <p:sldId id="260" r:id="rId14"/>
    <p:sldId id="299" r:id="rId15"/>
    <p:sldId id="300" r:id="rId16"/>
    <p:sldId id="256" r:id="rId17"/>
    <p:sldId id="314" r:id="rId18"/>
    <p:sldId id="315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9077"/>
    <a:srgbClr val="D60AD1"/>
    <a:srgbClr val="B8F0EF"/>
    <a:srgbClr val="568C50"/>
    <a:srgbClr val="FFCCFF"/>
    <a:srgbClr val="F8F8F8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0B54-1C98-4C62-84E3-5125AB0BA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4AB3-45FA-41A0-896F-191AF8CBA0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E155-132C-4712-860A-0D17B87D14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1BCA0-0767-4CFC-933E-8317EDDD20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6EDC-C948-4772-99FA-9E950D4459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89D3C-BCB8-4A4D-A1C4-32F426ECD7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86D19-5B41-488C-B5D5-4957AC34B1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93790-90D5-4A63-BEC5-BA7529927F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91F57-54CC-4A7A-9732-EC16497F1E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F9A4D-5A16-47E4-8046-FEF0707A83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A6079-9C58-4602-9E67-E9D5E83053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66ADFA-8E6D-4613-8D62-0C01208ACE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9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9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9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9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9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9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9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9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9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9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oleObject" Target="../embeddings/oleObject1.bin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18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76250"/>
            <a:ext cx="6130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928" y="1731818"/>
            <a:ext cx="4267200" cy="32142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উপস্থাপনায়ঃ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নজরুল ইসলাম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 (গণিত)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ডাঃ খাস্তগীর সরকারি বালিকা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উচ্চ বিদ্যালয়, চট্টগ্রাম।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9118" y="1745668"/>
            <a:ext cx="4267200" cy="32142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উপস্থাপনায়ঃ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নজরুল ইসলাম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 (গণিত)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ডাঃ খাস্তগীর সরকারি বালিকা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উচ্চ বিদ্যালয়, চট্টগ্রাম।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182" y="2050472"/>
            <a:ext cx="39346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উপস্থাপনায়ঃ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নজরুল ইসলাম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সহকারি শিক্ষক (গণিত)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ডাঃ খাস্তগীর সরকারি বালিকা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উচ্চ বিদ্যালয়, চট্টগ্রাম।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1517" y="1981192"/>
            <a:ext cx="3934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বিষয়ঃ গণিত (জ্যামিতি)  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694218" y="3061855"/>
            <a:ext cx="1662553" cy="1593278"/>
            <a:chOff x="5853545" y="2798618"/>
            <a:chExt cx="1281546" cy="1676400"/>
          </a:xfrm>
        </p:grpSpPr>
        <p:sp>
          <p:nvSpPr>
            <p:cNvPr id="7" name="Oval 14"/>
            <p:cNvSpPr>
              <a:spLocks noChangeArrowheads="1"/>
            </p:cNvSpPr>
            <p:nvPr/>
          </p:nvSpPr>
          <p:spPr bwMode="auto">
            <a:xfrm>
              <a:off x="5853545" y="2798618"/>
              <a:ext cx="1281546" cy="1676400"/>
            </a:xfrm>
            <a:prstGeom prst="ellips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7"/>
            <p:cNvSpPr>
              <a:spLocks noChangeArrowheads="1"/>
            </p:cNvSpPr>
            <p:nvPr/>
          </p:nvSpPr>
          <p:spPr bwMode="auto">
            <a:xfrm flipH="1">
              <a:off x="6486666" y="3628068"/>
              <a:ext cx="45719" cy="7111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0"/>
            <a:ext cx="15335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419100" y="963613"/>
            <a:ext cx="8286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বৃত্তের একই চাপের উপর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দণ্ডায়মান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কেন্দ্রস্থ কোণ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বৃত্তস্থ কোণের দ্বিগুণ</a:t>
            </a:r>
            <a:r>
              <a:rPr lang="bn-BD" sz="3600" dirty="0" smtClean="0"/>
              <a:t>।</a:t>
            </a:r>
            <a:endParaRPr lang="en-US" dirty="0"/>
          </a:p>
        </p:txBody>
      </p:sp>
      <p:grpSp>
        <p:nvGrpSpPr>
          <p:cNvPr id="10244" name="Group 19"/>
          <p:cNvGrpSpPr>
            <a:grpSpLocks/>
          </p:cNvGrpSpPr>
          <p:nvPr/>
        </p:nvGrpSpPr>
        <p:grpSpPr bwMode="auto">
          <a:xfrm>
            <a:off x="5806063" y="2693988"/>
            <a:ext cx="2971800" cy="2971800"/>
            <a:chOff x="476" y="605"/>
            <a:chExt cx="1872" cy="1872"/>
          </a:xfrm>
        </p:grpSpPr>
        <p:sp>
          <p:nvSpPr>
            <p:cNvPr id="10259" name="Oval 3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0" name="Oval 11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1" name="Text Box 12"/>
            <p:cNvSpPr txBox="1">
              <a:spLocks noChangeArrowheads="1"/>
            </p:cNvSpPr>
            <p:nvPr/>
          </p:nvSpPr>
          <p:spPr bwMode="auto">
            <a:xfrm>
              <a:off x="1213" y="1334"/>
              <a:ext cx="243" cy="25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itchFamily="96" charset="0"/>
                </a:rPr>
                <a:t>O</a:t>
              </a:r>
            </a:p>
          </p:txBody>
        </p:sp>
      </p:grpSp>
      <p:grpSp>
        <p:nvGrpSpPr>
          <p:cNvPr id="10245" name="Group 51"/>
          <p:cNvGrpSpPr>
            <a:grpSpLocks/>
          </p:cNvGrpSpPr>
          <p:nvPr/>
        </p:nvGrpSpPr>
        <p:grpSpPr bwMode="auto">
          <a:xfrm>
            <a:off x="6167438" y="2714625"/>
            <a:ext cx="2133600" cy="2557463"/>
            <a:chOff x="744" y="462"/>
            <a:chExt cx="1344" cy="1611"/>
          </a:xfrm>
        </p:grpSpPr>
        <p:sp>
          <p:nvSpPr>
            <p:cNvPr id="10256" name="Text Box 17"/>
            <p:cNvSpPr txBox="1">
              <a:spLocks noChangeArrowheads="1"/>
            </p:cNvSpPr>
            <p:nvPr/>
          </p:nvSpPr>
          <p:spPr bwMode="auto">
            <a:xfrm>
              <a:off x="1461" y="620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0257" name="Line 47"/>
            <p:cNvSpPr>
              <a:spLocks noChangeShapeType="1"/>
            </p:cNvSpPr>
            <p:nvPr/>
          </p:nvSpPr>
          <p:spPr bwMode="auto">
            <a:xfrm flipV="1">
              <a:off x="744" y="468"/>
              <a:ext cx="894" cy="1530"/>
            </a:xfrm>
            <a:prstGeom prst="line">
              <a:avLst/>
            </a:prstGeom>
            <a:noFill/>
            <a:ln w="476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48"/>
            <p:cNvSpPr>
              <a:spLocks/>
            </p:cNvSpPr>
            <p:nvPr/>
          </p:nvSpPr>
          <p:spPr bwMode="auto">
            <a:xfrm>
              <a:off x="1638" y="462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476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49"/>
          <p:cNvGrpSpPr>
            <a:grpSpLocks/>
          </p:cNvGrpSpPr>
          <p:nvPr/>
        </p:nvGrpSpPr>
        <p:grpSpPr bwMode="auto">
          <a:xfrm>
            <a:off x="5695950" y="4152900"/>
            <a:ext cx="2957513" cy="1492250"/>
            <a:chOff x="435" y="1368"/>
            <a:chExt cx="1863" cy="940"/>
          </a:xfrm>
        </p:grpSpPr>
        <p:sp>
          <p:nvSpPr>
            <p:cNvPr id="10251" name="Line 13"/>
            <p:cNvSpPr>
              <a:spLocks noChangeShapeType="1"/>
            </p:cNvSpPr>
            <p:nvPr/>
          </p:nvSpPr>
          <p:spPr bwMode="auto">
            <a:xfrm flipV="1">
              <a:off x="747" y="1377"/>
              <a:ext cx="702" cy="63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4"/>
            <p:cNvSpPr>
              <a:spLocks noChangeShapeType="1"/>
            </p:cNvSpPr>
            <p:nvPr/>
          </p:nvSpPr>
          <p:spPr bwMode="auto">
            <a:xfrm>
              <a:off x="1440" y="1368"/>
              <a:ext cx="648" cy="708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35" y="1950"/>
              <a:ext cx="2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2000" dirty="0" smtClean="0">
                  <a:latin typeface="+mj-lt"/>
                </a:rPr>
                <a:t>B</a:t>
              </a:r>
              <a:endParaRPr lang="en-GB" altLang="en-US" sz="2000" dirty="0" smtClean="0">
                <a:latin typeface="+mj-lt"/>
              </a:endParaRPr>
            </a:p>
          </p:txBody>
        </p:sp>
        <p:sp>
          <p:nvSpPr>
            <p:cNvPr id="10254" name="Text Box 16"/>
            <p:cNvSpPr txBox="1">
              <a:spLocks noChangeArrowheads="1"/>
            </p:cNvSpPr>
            <p:nvPr/>
          </p:nvSpPr>
          <p:spPr bwMode="auto">
            <a:xfrm>
              <a:off x="2055" y="205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C</a:t>
              </a:r>
            </a:p>
          </p:txBody>
        </p:sp>
      </p:grpSp>
      <p:sp>
        <p:nvSpPr>
          <p:cNvPr id="10247" name="TextBox 18"/>
          <p:cNvSpPr txBox="1">
            <a:spLocks noChangeArrowheads="1"/>
          </p:cNvSpPr>
          <p:nvPr/>
        </p:nvSpPr>
        <p:spPr bwMode="auto">
          <a:xfrm>
            <a:off x="7404100" y="211455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pic>
        <p:nvPicPr>
          <p:cNvPr id="102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" y="2762250"/>
            <a:ext cx="546893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>
            <a:stCxn id="10257" idx="1"/>
          </p:cNvCxnSpPr>
          <p:nvPr/>
        </p:nvCxnSpPr>
        <p:spPr>
          <a:xfrm rot="5400000">
            <a:off x="6326115" y="3574690"/>
            <a:ext cx="2111089" cy="41000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0" name="TextBox 27"/>
          <p:cNvSpPr txBox="1">
            <a:spLocks noChangeArrowheads="1"/>
          </p:cNvSpPr>
          <p:nvPr/>
        </p:nvSpPr>
        <p:spPr bwMode="auto">
          <a:xfrm>
            <a:off x="7137400" y="487680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9"/>
          <p:cNvGrpSpPr>
            <a:grpSpLocks/>
          </p:cNvGrpSpPr>
          <p:nvPr/>
        </p:nvGrpSpPr>
        <p:grpSpPr bwMode="auto">
          <a:xfrm>
            <a:off x="5835582" y="255588"/>
            <a:ext cx="2971800" cy="2971800"/>
            <a:chOff x="476" y="605"/>
            <a:chExt cx="1872" cy="1872"/>
          </a:xfrm>
        </p:grpSpPr>
        <p:sp>
          <p:nvSpPr>
            <p:cNvPr id="11292" name="Oval 3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3" name="Oval 11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4" name="Text Box 12"/>
            <p:cNvSpPr txBox="1">
              <a:spLocks noChangeArrowheads="1"/>
            </p:cNvSpPr>
            <p:nvPr/>
          </p:nvSpPr>
          <p:spPr bwMode="auto">
            <a:xfrm>
              <a:off x="1239" y="1278"/>
              <a:ext cx="243" cy="250"/>
            </a:xfrm>
            <a:prstGeom prst="rect">
              <a:avLst/>
            </a:prstGeom>
            <a:noFill/>
            <a:ln w="476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</p:grpSp>
      <p:grpSp>
        <p:nvGrpSpPr>
          <p:cNvPr id="11267" name="Group 51"/>
          <p:cNvGrpSpPr>
            <a:grpSpLocks/>
          </p:cNvGrpSpPr>
          <p:nvPr/>
        </p:nvGrpSpPr>
        <p:grpSpPr bwMode="auto">
          <a:xfrm>
            <a:off x="6167438" y="276225"/>
            <a:ext cx="2133600" cy="2557463"/>
            <a:chOff x="744" y="462"/>
            <a:chExt cx="1344" cy="1611"/>
          </a:xfrm>
        </p:grpSpPr>
        <p:sp>
          <p:nvSpPr>
            <p:cNvPr id="11290" name="Line 47"/>
            <p:cNvSpPr>
              <a:spLocks noChangeShapeType="1"/>
            </p:cNvSpPr>
            <p:nvPr/>
          </p:nvSpPr>
          <p:spPr bwMode="auto">
            <a:xfrm flipV="1">
              <a:off x="744" y="468"/>
              <a:ext cx="894" cy="1530"/>
            </a:xfrm>
            <a:prstGeom prst="line">
              <a:avLst/>
            </a:prstGeom>
            <a:noFill/>
            <a:ln w="476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48"/>
            <p:cNvSpPr>
              <a:spLocks/>
            </p:cNvSpPr>
            <p:nvPr/>
          </p:nvSpPr>
          <p:spPr bwMode="auto">
            <a:xfrm>
              <a:off x="1638" y="462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476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8" name="Group 49"/>
          <p:cNvGrpSpPr>
            <a:grpSpLocks/>
          </p:cNvGrpSpPr>
          <p:nvPr/>
        </p:nvGrpSpPr>
        <p:grpSpPr bwMode="auto">
          <a:xfrm>
            <a:off x="5695950" y="1714500"/>
            <a:ext cx="2957513" cy="1492250"/>
            <a:chOff x="435" y="1368"/>
            <a:chExt cx="1863" cy="940"/>
          </a:xfrm>
        </p:grpSpPr>
        <p:sp>
          <p:nvSpPr>
            <p:cNvPr id="11284" name="Line 13"/>
            <p:cNvSpPr>
              <a:spLocks noChangeShapeType="1"/>
            </p:cNvSpPr>
            <p:nvPr/>
          </p:nvSpPr>
          <p:spPr bwMode="auto">
            <a:xfrm flipV="1">
              <a:off x="747" y="1377"/>
              <a:ext cx="702" cy="63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4"/>
            <p:cNvSpPr>
              <a:spLocks noChangeShapeType="1"/>
            </p:cNvSpPr>
            <p:nvPr/>
          </p:nvSpPr>
          <p:spPr bwMode="auto">
            <a:xfrm>
              <a:off x="1440" y="1368"/>
              <a:ext cx="648" cy="708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435" y="1950"/>
              <a:ext cx="243" cy="250"/>
            </a:xfrm>
            <a:prstGeom prst="rect">
              <a:avLst/>
            </a:prstGeom>
            <a:noFill/>
            <a:ln w="4762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2000" dirty="0" smtClean="0">
                  <a:latin typeface="+mj-lt"/>
                </a:rPr>
                <a:t>B</a:t>
              </a:r>
              <a:endParaRPr lang="en-GB" altLang="en-US" sz="2000" dirty="0" smtClean="0">
                <a:latin typeface="+mj-lt"/>
              </a:endParaRPr>
            </a:p>
          </p:txBody>
        </p:sp>
        <p:sp>
          <p:nvSpPr>
            <p:cNvPr id="11287" name="Text Box 16"/>
            <p:cNvSpPr txBox="1">
              <a:spLocks noChangeArrowheads="1"/>
            </p:cNvSpPr>
            <p:nvPr/>
          </p:nvSpPr>
          <p:spPr bwMode="auto">
            <a:xfrm>
              <a:off x="2055" y="2058"/>
              <a:ext cx="243" cy="250"/>
            </a:xfrm>
            <a:prstGeom prst="rect">
              <a:avLst/>
            </a:prstGeom>
            <a:noFill/>
            <a:ln w="476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C</a:t>
              </a:r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1298" y="1434"/>
              <a:ext cx="396" cy="250"/>
            </a:xfrm>
            <a:prstGeom prst="rect">
              <a:avLst/>
            </a:prstGeom>
            <a:noFill/>
            <a:ln w="476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>
                <a:latin typeface="Comic Sans MS" pitchFamily="96" charset="0"/>
              </a:endParaRPr>
            </a:p>
          </p:txBody>
        </p:sp>
      </p:grpSp>
      <p:sp>
        <p:nvSpPr>
          <p:cNvPr id="11269" name="TextBox 17"/>
          <p:cNvSpPr txBox="1">
            <a:spLocks noChangeArrowheads="1"/>
          </p:cNvSpPr>
          <p:nvPr/>
        </p:nvSpPr>
        <p:spPr bwMode="auto">
          <a:xfrm>
            <a:off x="7404100" y="-13335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20" name="Straight Connector 19"/>
          <p:cNvCxnSpPr>
            <a:stCxn id="11290" idx="1"/>
          </p:cNvCxnSpPr>
          <p:nvPr/>
        </p:nvCxnSpPr>
        <p:spPr>
          <a:xfrm rot="5400000">
            <a:off x="6321599" y="1170022"/>
            <a:ext cx="2149337" cy="38079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20"/>
          <p:cNvSpPr txBox="1">
            <a:spLocks noChangeArrowheads="1"/>
          </p:cNvSpPr>
          <p:nvPr/>
        </p:nvSpPr>
        <p:spPr bwMode="auto">
          <a:xfrm>
            <a:off x="7137400" y="243840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850" y="285750"/>
            <a:ext cx="5219700" cy="584775"/>
          </a:xfrm>
          <a:prstGeom prst="rect">
            <a:avLst/>
          </a:prstGeom>
          <a:blipFill rotWithShape="1">
            <a:blip r:embed="rId3"/>
            <a:stretch>
              <a:fillRect l="-1752" t="-18750" b="-3541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6700" y="2467401"/>
            <a:ext cx="2114550" cy="95410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5" name="Rectangle 2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76050" y="2500610"/>
            <a:ext cx="2950231" cy="58477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275" name="TextBox 25"/>
          <p:cNvSpPr txBox="1">
            <a:spLocks noChangeArrowheads="1"/>
          </p:cNvSpPr>
          <p:nvPr/>
        </p:nvSpPr>
        <p:spPr bwMode="auto">
          <a:xfrm>
            <a:off x="3981450" y="285750"/>
            <a:ext cx="1562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OB</a:t>
            </a:r>
          </a:p>
        </p:txBody>
      </p:sp>
      <p:sp>
        <p:nvSpPr>
          <p:cNvPr id="27" name="Rectangle 2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6700" y="1810048"/>
            <a:ext cx="5276850" cy="584775"/>
          </a:xfrm>
          <a:prstGeom prst="rect">
            <a:avLst/>
          </a:prstGeom>
          <a:blipFill rotWithShape="1">
            <a:blip r:embed="rId6"/>
            <a:stretch>
              <a:fillRect l="-3006" t="-11458" b="-3541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8" name="Rectangle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850" y="1069687"/>
            <a:ext cx="1724126" cy="584775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9" name="Rectangle 2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14187" y="1083618"/>
            <a:ext cx="1794658" cy="584775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0" name="Rectangle 2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00192" y="4229101"/>
            <a:ext cx="2022285" cy="584775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1" name="Rectangle 3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70889" y="3402459"/>
            <a:ext cx="3370410" cy="584775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9393" name="Rectangle 5939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5913" y="5507683"/>
            <a:ext cx="1393267" cy="461665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9395" name="Rectangle 5939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01584" y="5507683"/>
            <a:ext cx="1229311" cy="461665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5300" y="4914900"/>
            <a:ext cx="5848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অনুরূপভাবে,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AOC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থেকে পাই,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4" name="Equation" r:id="rId13" imgW="114151" imgH="215619" progId="Equation.3">
                  <p:embed/>
                </p:oleObj>
              </mc:Choice>
              <mc:Fallback>
                <p:oleObj name="Equation" r:id="rId13" imgW="114151" imgH="21561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062163" y="4895849"/>
            <a:ext cx="509587" cy="52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Arc 33"/>
          <p:cNvSpPr/>
          <p:nvPr/>
        </p:nvSpPr>
        <p:spPr>
          <a:xfrm>
            <a:off x="6221897" y="2315817"/>
            <a:ext cx="298174" cy="198784"/>
          </a:xfrm>
          <a:prstGeom prst="arc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11943753">
            <a:off x="7398028" y="579773"/>
            <a:ext cx="298174" cy="198784"/>
          </a:xfrm>
          <a:prstGeom prst="arc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11943753">
            <a:off x="7162802" y="1815539"/>
            <a:ext cx="298174" cy="198784"/>
          </a:xfrm>
          <a:prstGeom prst="arc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11275" grpId="0"/>
      <p:bldP spid="27" grpId="0" animBg="1"/>
      <p:bldP spid="28" grpId="0" animBg="1"/>
      <p:bldP spid="29" grpId="0" animBg="1"/>
      <p:bldP spid="30" grpId="0" animBg="1"/>
      <p:bldP spid="31" grpId="0" animBg="1"/>
      <p:bldP spid="59393" grpId="0" animBg="1"/>
      <p:bldP spid="59395" grpId="0" animBg="1"/>
      <p:bldP spid="32" grpId="0"/>
      <p:bldP spid="34" grpId="0" animBg="1"/>
      <p:bldP spid="35" grpId="0" animBg="1"/>
      <p:bldP spid="3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9"/>
          <p:cNvGrpSpPr>
            <a:grpSpLocks/>
          </p:cNvGrpSpPr>
          <p:nvPr/>
        </p:nvGrpSpPr>
        <p:grpSpPr bwMode="auto">
          <a:xfrm>
            <a:off x="5835582" y="255588"/>
            <a:ext cx="2971800" cy="2971800"/>
            <a:chOff x="476" y="605"/>
            <a:chExt cx="1872" cy="1872"/>
          </a:xfrm>
        </p:grpSpPr>
        <p:sp>
          <p:nvSpPr>
            <p:cNvPr id="12307" name="Oval 3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08" name="Oval 11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09" name="Text Box 12"/>
            <p:cNvSpPr txBox="1">
              <a:spLocks noChangeArrowheads="1"/>
            </p:cNvSpPr>
            <p:nvPr/>
          </p:nvSpPr>
          <p:spPr bwMode="auto">
            <a:xfrm>
              <a:off x="1239" y="1278"/>
              <a:ext cx="243" cy="250"/>
            </a:xfrm>
            <a:prstGeom prst="rect">
              <a:avLst/>
            </a:prstGeom>
            <a:noFill/>
            <a:ln w="476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</p:grpSp>
      <p:grpSp>
        <p:nvGrpSpPr>
          <p:cNvPr id="12291" name="Group 51"/>
          <p:cNvGrpSpPr>
            <a:grpSpLocks/>
          </p:cNvGrpSpPr>
          <p:nvPr/>
        </p:nvGrpSpPr>
        <p:grpSpPr bwMode="auto">
          <a:xfrm>
            <a:off x="6207194" y="286164"/>
            <a:ext cx="2133600" cy="2557463"/>
            <a:chOff x="744" y="462"/>
            <a:chExt cx="1344" cy="1611"/>
          </a:xfrm>
        </p:grpSpPr>
        <p:sp>
          <p:nvSpPr>
            <p:cNvPr id="12305" name="Line 47"/>
            <p:cNvSpPr>
              <a:spLocks noChangeShapeType="1"/>
            </p:cNvSpPr>
            <p:nvPr/>
          </p:nvSpPr>
          <p:spPr bwMode="auto">
            <a:xfrm flipV="1">
              <a:off x="744" y="468"/>
              <a:ext cx="894" cy="1530"/>
            </a:xfrm>
            <a:prstGeom prst="line">
              <a:avLst/>
            </a:prstGeom>
            <a:noFill/>
            <a:ln w="476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48"/>
            <p:cNvSpPr>
              <a:spLocks/>
            </p:cNvSpPr>
            <p:nvPr/>
          </p:nvSpPr>
          <p:spPr bwMode="auto">
            <a:xfrm>
              <a:off x="1638" y="462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476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2" name="Group 49"/>
          <p:cNvGrpSpPr>
            <a:grpSpLocks/>
          </p:cNvGrpSpPr>
          <p:nvPr/>
        </p:nvGrpSpPr>
        <p:grpSpPr bwMode="auto">
          <a:xfrm>
            <a:off x="5705889" y="1714500"/>
            <a:ext cx="2957513" cy="1492250"/>
            <a:chOff x="435" y="1368"/>
            <a:chExt cx="1863" cy="940"/>
          </a:xfrm>
        </p:grpSpPr>
        <p:sp>
          <p:nvSpPr>
            <p:cNvPr id="12299" name="Line 13"/>
            <p:cNvSpPr>
              <a:spLocks noChangeShapeType="1"/>
            </p:cNvSpPr>
            <p:nvPr/>
          </p:nvSpPr>
          <p:spPr bwMode="auto">
            <a:xfrm flipV="1">
              <a:off x="747" y="1377"/>
              <a:ext cx="702" cy="63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4"/>
            <p:cNvSpPr>
              <a:spLocks noChangeShapeType="1"/>
            </p:cNvSpPr>
            <p:nvPr/>
          </p:nvSpPr>
          <p:spPr bwMode="auto">
            <a:xfrm>
              <a:off x="1440" y="1368"/>
              <a:ext cx="648" cy="708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435" y="1950"/>
              <a:ext cx="243" cy="250"/>
            </a:xfrm>
            <a:prstGeom prst="rect">
              <a:avLst/>
            </a:prstGeom>
            <a:noFill/>
            <a:ln w="4762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2000" dirty="0" smtClean="0">
                  <a:latin typeface="+mj-lt"/>
                </a:rPr>
                <a:t>B</a:t>
              </a:r>
              <a:endParaRPr lang="en-GB" altLang="en-US" sz="2000" dirty="0" smtClean="0">
                <a:latin typeface="+mj-lt"/>
              </a:endParaRPr>
            </a:p>
          </p:txBody>
        </p:sp>
        <p:sp>
          <p:nvSpPr>
            <p:cNvPr id="12302" name="Text Box 16"/>
            <p:cNvSpPr txBox="1">
              <a:spLocks noChangeArrowheads="1"/>
            </p:cNvSpPr>
            <p:nvPr/>
          </p:nvSpPr>
          <p:spPr bwMode="auto">
            <a:xfrm>
              <a:off x="2055" y="2058"/>
              <a:ext cx="243" cy="250"/>
            </a:xfrm>
            <a:prstGeom prst="rect">
              <a:avLst/>
            </a:prstGeom>
            <a:noFill/>
            <a:ln w="476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C</a:t>
              </a:r>
            </a:p>
          </p:txBody>
        </p:sp>
      </p:grpSp>
      <p:sp>
        <p:nvSpPr>
          <p:cNvPr id="12293" name="TextBox 15"/>
          <p:cNvSpPr txBox="1">
            <a:spLocks noChangeArrowheads="1"/>
          </p:cNvSpPr>
          <p:nvPr/>
        </p:nvSpPr>
        <p:spPr bwMode="auto">
          <a:xfrm>
            <a:off x="7404100" y="-13335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17" name="Straight Connector 16"/>
          <p:cNvCxnSpPr>
            <a:stCxn id="12305" idx="1"/>
          </p:cNvCxnSpPr>
          <p:nvPr/>
        </p:nvCxnSpPr>
        <p:spPr>
          <a:xfrm rot="5400000">
            <a:off x="6341476" y="1130266"/>
            <a:ext cx="2119520" cy="450367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5" name="TextBox 17"/>
          <p:cNvSpPr txBox="1">
            <a:spLocks noChangeArrowheads="1"/>
          </p:cNvSpPr>
          <p:nvPr/>
        </p:nvSpPr>
        <p:spPr bwMode="auto">
          <a:xfrm>
            <a:off x="7137400" y="243840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298" name="TextBox 32"/>
          <p:cNvSpPr txBox="1">
            <a:spLocks noChangeArrowheads="1"/>
          </p:cNvSpPr>
          <p:nvPr/>
        </p:nvSpPr>
        <p:spPr bwMode="auto">
          <a:xfrm>
            <a:off x="2888240" y="3468831"/>
            <a:ext cx="2262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[প্রমাণিত]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469380"/>
                <a:ext cx="31761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𝐵𝑂𝐷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𝐶𝑂𝐷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69380"/>
                <a:ext cx="317615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19349" y="1931045"/>
                <a:ext cx="31962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=2(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AO+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AO)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349" y="1931045"/>
                <a:ext cx="319625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05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4355" y="2844945"/>
            <a:ext cx="2971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69799" y="1464665"/>
                <a:ext cx="24009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AO+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dirty="0"/>
                  <a:t>AO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99" y="1464665"/>
                <a:ext cx="2400978" cy="461665"/>
              </a:xfrm>
              <a:prstGeom prst="rect">
                <a:avLst/>
              </a:prstGeom>
              <a:blipFill>
                <a:blip r:embed="rId5"/>
                <a:stretch>
                  <a:fillRect l="-763" t="-10526" r="-254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69888" y="598488"/>
            <a:ext cx="2971800" cy="2971800"/>
            <a:chOff x="476" y="605"/>
            <a:chExt cx="1872" cy="1872"/>
          </a:xfrm>
        </p:grpSpPr>
        <p:sp>
          <p:nvSpPr>
            <p:cNvPr id="13359" name="Oval 3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0" name="Oval 11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1" name="Text Box 12"/>
            <p:cNvSpPr txBox="1">
              <a:spLocks noChangeArrowheads="1"/>
            </p:cNvSpPr>
            <p:nvPr/>
          </p:nvSpPr>
          <p:spPr bwMode="auto">
            <a:xfrm>
              <a:off x="1311" y="127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</p:grp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66700" y="3943350"/>
            <a:ext cx="4583113" cy="1077913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96" charset="0"/>
              </a:rPr>
              <a:t>AB </a:t>
            </a:r>
            <a:r>
              <a:rPr lang="bn-BD" altLang="en-US" sz="3200" dirty="0">
                <a:latin typeface="NikoshBAN" pitchFamily="2" charset="0"/>
                <a:cs typeface="NikoshBAN" pitchFamily="2" charset="0"/>
              </a:rPr>
              <a:t>চাপের উপর দণ্ডায়মান কেন্দ্রস্থ কোণ </a:t>
            </a:r>
            <a:endParaRPr lang="en-GB" alt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47650" y="2057400"/>
            <a:ext cx="2957513" cy="1492250"/>
            <a:chOff x="435" y="1368"/>
            <a:chExt cx="1863" cy="940"/>
          </a:xfrm>
        </p:grpSpPr>
        <p:sp>
          <p:nvSpPr>
            <p:cNvPr id="13354" name="Line 13"/>
            <p:cNvSpPr>
              <a:spLocks noChangeShapeType="1"/>
            </p:cNvSpPr>
            <p:nvPr/>
          </p:nvSpPr>
          <p:spPr bwMode="auto">
            <a:xfrm flipV="1">
              <a:off x="747" y="1377"/>
              <a:ext cx="702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14"/>
            <p:cNvSpPr>
              <a:spLocks noChangeShapeType="1"/>
            </p:cNvSpPr>
            <p:nvPr/>
          </p:nvSpPr>
          <p:spPr bwMode="auto">
            <a:xfrm>
              <a:off x="1440" y="1368"/>
              <a:ext cx="648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Text Box 15"/>
            <p:cNvSpPr txBox="1">
              <a:spLocks noChangeArrowheads="1"/>
            </p:cNvSpPr>
            <p:nvPr/>
          </p:nvSpPr>
          <p:spPr bwMode="auto">
            <a:xfrm>
              <a:off x="435" y="195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3357" name="Text Box 16"/>
            <p:cNvSpPr txBox="1">
              <a:spLocks noChangeArrowheads="1"/>
            </p:cNvSpPr>
            <p:nvPr/>
          </p:nvSpPr>
          <p:spPr bwMode="auto">
            <a:xfrm>
              <a:off x="2055" y="205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3358" name="Text Box 24"/>
            <p:cNvSpPr txBox="1">
              <a:spLocks noChangeArrowheads="1"/>
            </p:cNvSpPr>
            <p:nvPr/>
          </p:nvSpPr>
          <p:spPr bwMode="auto">
            <a:xfrm>
              <a:off x="1298" y="1434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66700" y="5295900"/>
            <a:ext cx="5287963" cy="1000274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96" charset="0"/>
              </a:rPr>
              <a:t>AB </a:t>
            </a:r>
            <a:r>
              <a:rPr lang="bn-BD" altLang="en-US" sz="3200" dirty="0">
                <a:latin typeface="NikoshBAN" pitchFamily="2" charset="0"/>
                <a:cs typeface="NikoshBAN" pitchFamily="2" charset="0"/>
              </a:rPr>
              <a:t>চাপের উপর দণ্ডায়মান বৃত্তস্থ কোণ </a:t>
            </a:r>
            <a:r>
              <a:rPr lang="bn-BD" altLang="en-US" sz="3200" baseline="3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altLang="en-US" sz="1800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itchFamily="96" charset="0"/>
              </a:rPr>
              <a:t>.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738188" y="619125"/>
            <a:ext cx="2133600" cy="2557463"/>
            <a:chOff x="744" y="462"/>
            <a:chExt cx="1344" cy="1611"/>
          </a:xfrm>
        </p:grpSpPr>
        <p:sp>
          <p:nvSpPr>
            <p:cNvPr id="13351" name="Text Box 17"/>
            <p:cNvSpPr txBox="1">
              <a:spLocks noChangeArrowheads="1"/>
            </p:cNvSpPr>
            <p:nvPr/>
          </p:nvSpPr>
          <p:spPr bwMode="auto">
            <a:xfrm>
              <a:off x="1461" y="620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3352" name="Line 47"/>
            <p:cNvSpPr>
              <a:spLocks noChangeShapeType="1"/>
            </p:cNvSpPr>
            <p:nvPr/>
          </p:nvSpPr>
          <p:spPr bwMode="auto">
            <a:xfrm flipV="1">
              <a:off x="744" y="468"/>
              <a:ext cx="894" cy="153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8"/>
            <p:cNvSpPr>
              <a:spLocks/>
            </p:cNvSpPr>
            <p:nvPr/>
          </p:nvSpPr>
          <p:spPr bwMode="auto">
            <a:xfrm>
              <a:off x="1638" y="462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97" name="Line 53"/>
          <p:cNvSpPr>
            <a:spLocks noChangeShapeType="1"/>
          </p:cNvSpPr>
          <p:nvPr/>
        </p:nvSpPr>
        <p:spPr bwMode="auto">
          <a:xfrm>
            <a:off x="747713" y="3062288"/>
            <a:ext cx="2128837" cy="109537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4203700" y="636588"/>
            <a:ext cx="2971800" cy="2971800"/>
            <a:chOff x="476" y="605"/>
            <a:chExt cx="1872" cy="1872"/>
          </a:xfrm>
        </p:grpSpPr>
        <p:sp>
          <p:nvSpPr>
            <p:cNvPr id="13348" name="Oval 57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49" name="Oval 58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0" name="Text Box 59"/>
            <p:cNvSpPr txBox="1">
              <a:spLocks noChangeArrowheads="1"/>
            </p:cNvSpPr>
            <p:nvPr/>
          </p:nvSpPr>
          <p:spPr bwMode="auto">
            <a:xfrm>
              <a:off x="1311" y="127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5372100" y="2101850"/>
            <a:ext cx="2381250" cy="1895475"/>
            <a:chOff x="3192" y="1264"/>
            <a:chExt cx="1500" cy="1194"/>
          </a:xfrm>
        </p:grpSpPr>
        <p:sp>
          <p:nvSpPr>
            <p:cNvPr id="13343" name="Line 61"/>
            <p:cNvSpPr>
              <a:spLocks noChangeShapeType="1"/>
            </p:cNvSpPr>
            <p:nvPr/>
          </p:nvSpPr>
          <p:spPr bwMode="auto">
            <a:xfrm>
              <a:off x="3390" y="1272"/>
              <a:ext cx="888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65"/>
            <p:cNvSpPr>
              <a:spLocks noChangeShapeType="1"/>
            </p:cNvSpPr>
            <p:nvPr/>
          </p:nvSpPr>
          <p:spPr bwMode="auto">
            <a:xfrm>
              <a:off x="3390" y="1266"/>
              <a:ext cx="0" cy="9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Text Box 68"/>
            <p:cNvSpPr txBox="1">
              <a:spLocks noChangeArrowheads="1"/>
            </p:cNvSpPr>
            <p:nvPr/>
          </p:nvSpPr>
          <p:spPr bwMode="auto">
            <a:xfrm>
              <a:off x="3192" y="2208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3346" name="Text Box 69"/>
            <p:cNvSpPr txBox="1">
              <a:spLocks noChangeArrowheads="1"/>
            </p:cNvSpPr>
            <p:nvPr/>
          </p:nvSpPr>
          <p:spPr bwMode="auto">
            <a:xfrm>
              <a:off x="4284" y="1500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3347" name="Text Box 70"/>
            <p:cNvSpPr txBox="1">
              <a:spLocks noChangeArrowheads="1"/>
            </p:cNvSpPr>
            <p:nvPr/>
          </p:nvSpPr>
          <p:spPr bwMode="auto">
            <a:xfrm>
              <a:off x="3348" y="126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5686425" y="752475"/>
            <a:ext cx="1409700" cy="2857500"/>
            <a:chOff x="3390" y="414"/>
            <a:chExt cx="888" cy="1800"/>
          </a:xfrm>
        </p:grpSpPr>
        <p:sp>
          <p:nvSpPr>
            <p:cNvPr id="13340" name="Line 66"/>
            <p:cNvSpPr>
              <a:spLocks noChangeShapeType="1"/>
            </p:cNvSpPr>
            <p:nvPr/>
          </p:nvSpPr>
          <p:spPr bwMode="auto">
            <a:xfrm flipV="1">
              <a:off x="3390" y="420"/>
              <a:ext cx="384" cy="179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67"/>
            <p:cNvSpPr>
              <a:spLocks noChangeShapeType="1"/>
            </p:cNvSpPr>
            <p:nvPr/>
          </p:nvSpPr>
          <p:spPr bwMode="auto">
            <a:xfrm flipH="1" flipV="1">
              <a:off x="3780" y="414"/>
              <a:ext cx="498" cy="115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Text Box 71"/>
            <p:cNvSpPr txBox="1">
              <a:spLocks noChangeArrowheads="1"/>
            </p:cNvSpPr>
            <p:nvPr/>
          </p:nvSpPr>
          <p:spPr bwMode="auto">
            <a:xfrm>
              <a:off x="3694" y="637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sp>
        <p:nvSpPr>
          <p:cNvPr id="6216" name="Line 72"/>
          <p:cNvSpPr>
            <a:spLocks noChangeShapeType="1"/>
          </p:cNvSpPr>
          <p:nvPr/>
        </p:nvSpPr>
        <p:spPr bwMode="auto">
          <a:xfrm flipV="1">
            <a:off x="5695950" y="2597150"/>
            <a:ext cx="1409700" cy="1016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5908675" y="3494088"/>
            <a:ext cx="2971800" cy="2971800"/>
            <a:chOff x="476" y="605"/>
            <a:chExt cx="1872" cy="1872"/>
          </a:xfrm>
        </p:grpSpPr>
        <p:sp>
          <p:nvSpPr>
            <p:cNvPr id="13337" name="Oval 92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38" name="Oval 93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39" name="Text Box 94"/>
            <p:cNvSpPr txBox="1">
              <a:spLocks noChangeArrowheads="1"/>
            </p:cNvSpPr>
            <p:nvPr/>
          </p:nvSpPr>
          <p:spPr bwMode="auto">
            <a:xfrm>
              <a:off x="1311" y="127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</p:grpSp>
      <p:grpSp>
        <p:nvGrpSpPr>
          <p:cNvPr id="9" name="Group 110"/>
          <p:cNvGrpSpPr>
            <a:grpSpLocks/>
          </p:cNvGrpSpPr>
          <p:nvPr/>
        </p:nvGrpSpPr>
        <p:grpSpPr bwMode="auto">
          <a:xfrm>
            <a:off x="7851775" y="3568700"/>
            <a:ext cx="815975" cy="2674938"/>
            <a:chOff x="4880" y="2104"/>
            <a:chExt cx="514" cy="1685"/>
          </a:xfrm>
        </p:grpSpPr>
        <p:sp>
          <p:nvSpPr>
            <p:cNvPr id="13334" name="Freeform 97"/>
            <p:cNvSpPr>
              <a:spLocks/>
            </p:cNvSpPr>
            <p:nvPr/>
          </p:nvSpPr>
          <p:spPr bwMode="auto">
            <a:xfrm>
              <a:off x="4880" y="2104"/>
              <a:ext cx="214" cy="1682"/>
            </a:xfrm>
            <a:custGeom>
              <a:avLst/>
              <a:gdLst>
                <a:gd name="T0" fmla="*/ 0 w 214"/>
                <a:gd name="T1" fmla="*/ 0 h 1682"/>
                <a:gd name="T2" fmla="*/ 214 w 214"/>
                <a:gd name="T3" fmla="*/ 1682 h 1682"/>
                <a:gd name="T4" fmla="*/ 0 60000 65536"/>
                <a:gd name="T5" fmla="*/ 0 60000 65536"/>
                <a:gd name="T6" fmla="*/ 0 w 214"/>
                <a:gd name="T7" fmla="*/ 0 h 1682"/>
                <a:gd name="T8" fmla="*/ 214 w 214"/>
                <a:gd name="T9" fmla="*/ 1682 h 16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4" h="1682">
                  <a:moveTo>
                    <a:pt x="0" y="0"/>
                  </a:moveTo>
                  <a:lnTo>
                    <a:pt x="214" y="1682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98"/>
            <p:cNvSpPr>
              <a:spLocks/>
            </p:cNvSpPr>
            <p:nvPr/>
          </p:nvSpPr>
          <p:spPr bwMode="auto">
            <a:xfrm>
              <a:off x="5091" y="2424"/>
              <a:ext cx="237" cy="1365"/>
            </a:xfrm>
            <a:custGeom>
              <a:avLst/>
              <a:gdLst>
                <a:gd name="T0" fmla="*/ 0 w 237"/>
                <a:gd name="T1" fmla="*/ 1365 h 1365"/>
                <a:gd name="T2" fmla="*/ 237 w 237"/>
                <a:gd name="T3" fmla="*/ 0 h 1365"/>
                <a:gd name="T4" fmla="*/ 0 60000 65536"/>
                <a:gd name="T5" fmla="*/ 0 60000 65536"/>
                <a:gd name="T6" fmla="*/ 0 w 237"/>
                <a:gd name="T7" fmla="*/ 0 h 1365"/>
                <a:gd name="T8" fmla="*/ 237 w 237"/>
                <a:gd name="T9" fmla="*/ 1365 h 13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7" h="1365">
                  <a:moveTo>
                    <a:pt x="0" y="1365"/>
                  </a:moveTo>
                  <a:lnTo>
                    <a:pt x="237" y="0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Text Box 100"/>
            <p:cNvSpPr txBox="1">
              <a:spLocks noChangeArrowheads="1"/>
            </p:cNvSpPr>
            <p:nvPr/>
          </p:nvSpPr>
          <p:spPr bwMode="auto">
            <a:xfrm>
              <a:off x="4986" y="3167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grpSp>
        <p:nvGrpSpPr>
          <p:cNvPr id="10" name="Group 109"/>
          <p:cNvGrpSpPr>
            <a:grpSpLocks/>
          </p:cNvGrpSpPr>
          <p:nvPr/>
        </p:nvGrpSpPr>
        <p:grpSpPr bwMode="auto">
          <a:xfrm>
            <a:off x="7407275" y="3214688"/>
            <a:ext cx="1736725" cy="1751012"/>
            <a:chOff x="4600" y="1881"/>
            <a:chExt cx="1094" cy="1103"/>
          </a:xfrm>
        </p:grpSpPr>
        <p:sp>
          <p:nvSpPr>
            <p:cNvPr id="13329" name="Freeform 95"/>
            <p:cNvSpPr>
              <a:spLocks/>
            </p:cNvSpPr>
            <p:nvPr/>
          </p:nvSpPr>
          <p:spPr bwMode="auto">
            <a:xfrm>
              <a:off x="4604" y="2100"/>
              <a:ext cx="276" cy="880"/>
            </a:xfrm>
            <a:custGeom>
              <a:avLst/>
              <a:gdLst>
                <a:gd name="T0" fmla="*/ 0 w 276"/>
                <a:gd name="T1" fmla="*/ 880 h 880"/>
                <a:gd name="T2" fmla="*/ 276 w 276"/>
                <a:gd name="T3" fmla="*/ 0 h 880"/>
                <a:gd name="T4" fmla="*/ 0 60000 65536"/>
                <a:gd name="T5" fmla="*/ 0 60000 65536"/>
                <a:gd name="T6" fmla="*/ 0 w 276"/>
                <a:gd name="T7" fmla="*/ 0 h 880"/>
                <a:gd name="T8" fmla="*/ 276 w 276"/>
                <a:gd name="T9" fmla="*/ 880 h 8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880">
                  <a:moveTo>
                    <a:pt x="0" y="880"/>
                  </a:moveTo>
                  <a:lnTo>
                    <a:pt x="2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96"/>
            <p:cNvSpPr>
              <a:spLocks/>
            </p:cNvSpPr>
            <p:nvPr/>
          </p:nvSpPr>
          <p:spPr bwMode="auto">
            <a:xfrm>
              <a:off x="4600" y="2416"/>
              <a:ext cx="728" cy="568"/>
            </a:xfrm>
            <a:custGeom>
              <a:avLst/>
              <a:gdLst>
                <a:gd name="T0" fmla="*/ 0 w 728"/>
                <a:gd name="T1" fmla="*/ 568 h 568"/>
                <a:gd name="T2" fmla="*/ 728 w 728"/>
                <a:gd name="T3" fmla="*/ 0 h 568"/>
                <a:gd name="T4" fmla="*/ 0 60000 65536"/>
                <a:gd name="T5" fmla="*/ 0 60000 65536"/>
                <a:gd name="T6" fmla="*/ 0 w 728"/>
                <a:gd name="T7" fmla="*/ 0 h 568"/>
                <a:gd name="T8" fmla="*/ 728 w 728"/>
                <a:gd name="T9" fmla="*/ 568 h 5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8" h="568">
                  <a:moveTo>
                    <a:pt x="0" y="568"/>
                  </a:moveTo>
                  <a:lnTo>
                    <a:pt x="72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99"/>
            <p:cNvSpPr txBox="1">
              <a:spLocks noChangeArrowheads="1"/>
            </p:cNvSpPr>
            <p:nvPr/>
          </p:nvSpPr>
          <p:spPr bwMode="auto">
            <a:xfrm>
              <a:off x="4628" y="2648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3332" name="Text Box 102"/>
            <p:cNvSpPr txBox="1">
              <a:spLocks noChangeArrowheads="1"/>
            </p:cNvSpPr>
            <p:nvPr/>
          </p:nvSpPr>
          <p:spPr bwMode="auto">
            <a:xfrm>
              <a:off x="5286" y="2210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3333" name="Text Box 103"/>
            <p:cNvSpPr txBox="1">
              <a:spLocks noChangeArrowheads="1"/>
            </p:cNvSpPr>
            <p:nvPr/>
          </p:nvSpPr>
          <p:spPr bwMode="auto">
            <a:xfrm>
              <a:off x="4796" y="1881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</p:grpSp>
      <p:sp>
        <p:nvSpPr>
          <p:cNvPr id="6248" name="Line 104"/>
          <p:cNvSpPr>
            <a:spLocks noChangeShapeType="1"/>
          </p:cNvSpPr>
          <p:nvPr/>
        </p:nvSpPr>
        <p:spPr bwMode="auto">
          <a:xfrm>
            <a:off x="7848600" y="3567113"/>
            <a:ext cx="709613" cy="4953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Rectangle 112"/>
          <p:cNvSpPr>
            <a:spLocks noGrp="1" noChangeArrowheads="1"/>
          </p:cNvSpPr>
          <p:nvPr>
            <p:ph type="title" idx="4294967295"/>
          </p:nvPr>
        </p:nvSpPr>
        <p:spPr>
          <a:xfrm>
            <a:off x="6572250" y="0"/>
            <a:ext cx="2571750" cy="81915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Term’gy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94509" y="4378036"/>
            <a:ext cx="748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GB" altLang="en-US" sz="3200" baseline="30000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415637" y="5680364"/>
            <a:ext cx="69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 err="1" smtClean="0">
                <a:latin typeface="NikoshBAN" pitchFamily="2" charset="0"/>
                <a:cs typeface="NikoshBAN" pitchFamily="2" charset="0"/>
              </a:rPr>
              <a:t>y</a:t>
            </a:r>
            <a:r>
              <a:rPr lang="en-GB" altLang="en-US" sz="3200" baseline="30000" dirty="0" err="1" smtClean="0">
                <a:latin typeface="NikoshBAN" pitchFamily="2" charset="0"/>
                <a:cs typeface="NikoshBAN" pitchFamily="2" charset="0"/>
              </a:rPr>
              <a:t>o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 animBg="1" autoUpdateAnimBg="0"/>
      <p:bldP spid="6171" grpId="0" animBg="1" autoUpdateAnimBg="0"/>
      <p:bldP spid="6197" grpId="0" animBg="1"/>
      <p:bldP spid="6216" grpId="0" animBg="1"/>
      <p:bldP spid="6248" grpId="0" animBg="1"/>
      <p:bldP spid="52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76"/>
          <p:cNvGrpSpPr>
            <a:grpSpLocks/>
          </p:cNvGrpSpPr>
          <p:nvPr/>
        </p:nvGrpSpPr>
        <p:grpSpPr bwMode="auto">
          <a:xfrm>
            <a:off x="311150" y="939800"/>
            <a:ext cx="8515350" cy="3995738"/>
            <a:chOff x="196" y="592"/>
            <a:chExt cx="5364" cy="2517"/>
          </a:xfrm>
        </p:grpSpPr>
        <p:sp>
          <p:nvSpPr>
            <p:cNvPr id="16393" name="Oval 77"/>
            <p:cNvSpPr>
              <a:spLocks noChangeArrowheads="1"/>
            </p:cNvSpPr>
            <p:nvPr/>
          </p:nvSpPr>
          <p:spPr bwMode="auto">
            <a:xfrm>
              <a:off x="777" y="1221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394" name="Oval 78"/>
            <p:cNvSpPr>
              <a:spLocks noChangeArrowheads="1"/>
            </p:cNvSpPr>
            <p:nvPr/>
          </p:nvSpPr>
          <p:spPr bwMode="auto">
            <a:xfrm>
              <a:off x="1699" y="2131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395" name="Text Box 79"/>
            <p:cNvSpPr txBox="1">
              <a:spLocks noChangeArrowheads="1"/>
            </p:cNvSpPr>
            <p:nvPr/>
          </p:nvSpPr>
          <p:spPr bwMode="auto">
            <a:xfrm>
              <a:off x="1612" y="1894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6396" name="Line 80"/>
            <p:cNvSpPr>
              <a:spLocks noChangeShapeType="1"/>
            </p:cNvSpPr>
            <p:nvPr/>
          </p:nvSpPr>
          <p:spPr bwMode="auto">
            <a:xfrm flipV="1">
              <a:off x="1012" y="2149"/>
              <a:ext cx="702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81"/>
            <p:cNvSpPr>
              <a:spLocks noChangeShapeType="1"/>
            </p:cNvSpPr>
            <p:nvPr/>
          </p:nvSpPr>
          <p:spPr bwMode="auto">
            <a:xfrm>
              <a:off x="1705" y="2140"/>
              <a:ext cx="648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Text Box 82"/>
            <p:cNvSpPr txBox="1">
              <a:spLocks noChangeArrowheads="1"/>
            </p:cNvSpPr>
            <p:nvPr/>
          </p:nvSpPr>
          <p:spPr bwMode="auto">
            <a:xfrm>
              <a:off x="700" y="2722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6399" name="Text Box 83"/>
            <p:cNvSpPr txBox="1">
              <a:spLocks noChangeArrowheads="1"/>
            </p:cNvSpPr>
            <p:nvPr/>
          </p:nvSpPr>
          <p:spPr bwMode="auto">
            <a:xfrm>
              <a:off x="2320" y="283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6400" name="Text Box 84"/>
            <p:cNvSpPr txBox="1">
              <a:spLocks noChangeArrowheads="1"/>
            </p:cNvSpPr>
            <p:nvPr/>
          </p:nvSpPr>
          <p:spPr bwMode="auto">
            <a:xfrm>
              <a:off x="1527" y="2254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84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6401" name="Text Box 85"/>
            <p:cNvSpPr txBox="1">
              <a:spLocks noChangeArrowheads="1"/>
            </p:cNvSpPr>
            <p:nvPr/>
          </p:nvSpPr>
          <p:spPr bwMode="auto">
            <a:xfrm>
              <a:off x="1726" y="1392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6402" name="Line 86"/>
            <p:cNvSpPr>
              <a:spLocks noChangeShapeType="1"/>
            </p:cNvSpPr>
            <p:nvPr/>
          </p:nvSpPr>
          <p:spPr bwMode="auto">
            <a:xfrm flipV="1">
              <a:off x="1009" y="1240"/>
              <a:ext cx="894" cy="1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Freeform 87"/>
            <p:cNvSpPr>
              <a:spLocks/>
            </p:cNvSpPr>
            <p:nvPr/>
          </p:nvSpPr>
          <p:spPr bwMode="auto">
            <a:xfrm>
              <a:off x="1903" y="1234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Text Box 89"/>
            <p:cNvSpPr txBox="1">
              <a:spLocks noChangeArrowheads="1"/>
            </p:cNvSpPr>
            <p:nvPr/>
          </p:nvSpPr>
          <p:spPr bwMode="auto">
            <a:xfrm>
              <a:off x="408" y="1224"/>
              <a:ext cx="312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1</a:t>
              </a:r>
            </a:p>
          </p:txBody>
        </p:sp>
        <p:sp>
          <p:nvSpPr>
            <p:cNvPr id="16406" name="Text Box 90"/>
            <p:cNvSpPr txBox="1">
              <a:spLocks noChangeArrowheads="1"/>
            </p:cNvSpPr>
            <p:nvPr/>
          </p:nvSpPr>
          <p:spPr bwMode="auto">
            <a:xfrm>
              <a:off x="196" y="592"/>
              <a:ext cx="53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bn-BD" altLang="en-US" sz="4000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অজানা কোণগুলোর পরিমাণ নির্ণয় কর।</a:t>
              </a:r>
              <a:endParaRPr lang="en-GB" altLang="en-US" sz="4000" dirty="0">
                <a:solidFill>
                  <a:schemeClr val="accent2"/>
                </a:solidFill>
                <a:latin typeface="Comic Sans MS" pitchFamily="96" charset="0"/>
              </a:endParaRPr>
            </a:p>
          </p:txBody>
        </p:sp>
        <p:sp>
          <p:nvSpPr>
            <p:cNvPr id="16407" name="Oval 91"/>
            <p:cNvSpPr>
              <a:spLocks noChangeArrowheads="1"/>
            </p:cNvSpPr>
            <p:nvPr/>
          </p:nvSpPr>
          <p:spPr bwMode="auto">
            <a:xfrm>
              <a:off x="3481" y="1237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408" name="Oval 92"/>
            <p:cNvSpPr>
              <a:spLocks noChangeArrowheads="1"/>
            </p:cNvSpPr>
            <p:nvPr/>
          </p:nvSpPr>
          <p:spPr bwMode="auto">
            <a:xfrm>
              <a:off x="4403" y="2147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409" name="Text Box 93"/>
            <p:cNvSpPr txBox="1">
              <a:spLocks noChangeArrowheads="1"/>
            </p:cNvSpPr>
            <p:nvPr/>
          </p:nvSpPr>
          <p:spPr bwMode="auto">
            <a:xfrm>
              <a:off x="4316" y="191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6410" name="Line 94"/>
            <p:cNvSpPr>
              <a:spLocks noChangeShapeType="1"/>
            </p:cNvSpPr>
            <p:nvPr/>
          </p:nvSpPr>
          <p:spPr bwMode="auto">
            <a:xfrm flipV="1">
              <a:off x="3716" y="2165"/>
              <a:ext cx="702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95"/>
            <p:cNvSpPr>
              <a:spLocks noChangeShapeType="1"/>
            </p:cNvSpPr>
            <p:nvPr/>
          </p:nvSpPr>
          <p:spPr bwMode="auto">
            <a:xfrm>
              <a:off x="4409" y="2156"/>
              <a:ext cx="29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Text Box 96"/>
            <p:cNvSpPr txBox="1">
              <a:spLocks noChangeArrowheads="1"/>
            </p:cNvSpPr>
            <p:nvPr/>
          </p:nvSpPr>
          <p:spPr bwMode="auto">
            <a:xfrm>
              <a:off x="3404" y="273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6413" name="Text Box 97"/>
            <p:cNvSpPr txBox="1">
              <a:spLocks noChangeArrowheads="1"/>
            </p:cNvSpPr>
            <p:nvPr/>
          </p:nvSpPr>
          <p:spPr bwMode="auto">
            <a:xfrm>
              <a:off x="5024" y="2846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6414" name="Text Box 98"/>
            <p:cNvSpPr txBox="1">
              <a:spLocks noChangeArrowheads="1"/>
            </p:cNvSpPr>
            <p:nvPr/>
          </p:nvSpPr>
          <p:spPr bwMode="auto">
            <a:xfrm>
              <a:off x="4235" y="2230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6415" name="Freeform 99"/>
            <p:cNvSpPr>
              <a:spLocks/>
            </p:cNvSpPr>
            <p:nvPr/>
          </p:nvSpPr>
          <p:spPr bwMode="auto">
            <a:xfrm>
              <a:off x="3680" y="1596"/>
              <a:ext cx="33" cy="1190"/>
            </a:xfrm>
            <a:custGeom>
              <a:avLst/>
              <a:gdLst>
                <a:gd name="T0" fmla="*/ 33 w 33"/>
                <a:gd name="T1" fmla="*/ 1190 h 1190"/>
                <a:gd name="T2" fmla="*/ 0 w 33"/>
                <a:gd name="T3" fmla="*/ 0 h 1190"/>
                <a:gd name="T4" fmla="*/ 0 60000 65536"/>
                <a:gd name="T5" fmla="*/ 0 60000 65536"/>
                <a:gd name="T6" fmla="*/ 0 w 33"/>
                <a:gd name="T7" fmla="*/ 0 h 1190"/>
                <a:gd name="T8" fmla="*/ 33 w 33"/>
                <a:gd name="T9" fmla="*/ 1190 h 11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" h="1190">
                  <a:moveTo>
                    <a:pt x="33" y="119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100"/>
            <p:cNvSpPr>
              <a:spLocks/>
            </p:cNvSpPr>
            <p:nvPr/>
          </p:nvSpPr>
          <p:spPr bwMode="auto">
            <a:xfrm>
              <a:off x="3672" y="1596"/>
              <a:ext cx="1020" cy="1464"/>
            </a:xfrm>
            <a:custGeom>
              <a:avLst/>
              <a:gdLst>
                <a:gd name="T0" fmla="*/ 0 w 1020"/>
                <a:gd name="T1" fmla="*/ 0 h 1464"/>
                <a:gd name="T2" fmla="*/ 1020 w 1020"/>
                <a:gd name="T3" fmla="*/ 1464 h 1464"/>
                <a:gd name="T4" fmla="*/ 0 60000 65536"/>
                <a:gd name="T5" fmla="*/ 0 60000 65536"/>
                <a:gd name="T6" fmla="*/ 0 w 1020"/>
                <a:gd name="T7" fmla="*/ 0 h 1464"/>
                <a:gd name="T8" fmla="*/ 1020 w 1020"/>
                <a:gd name="T9" fmla="*/ 1464 h 14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0" h="1464">
                  <a:moveTo>
                    <a:pt x="0" y="0"/>
                  </a:moveTo>
                  <a:lnTo>
                    <a:pt x="1020" y="14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Text Box 101"/>
            <p:cNvSpPr txBox="1">
              <a:spLocks noChangeArrowheads="1"/>
            </p:cNvSpPr>
            <p:nvPr/>
          </p:nvSpPr>
          <p:spPr bwMode="auto">
            <a:xfrm>
              <a:off x="3112" y="1240"/>
              <a:ext cx="312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2</a:t>
              </a:r>
            </a:p>
          </p:txBody>
        </p:sp>
        <p:sp>
          <p:nvSpPr>
            <p:cNvPr id="16418" name="Text Box 102"/>
            <p:cNvSpPr txBox="1">
              <a:spLocks noChangeArrowheads="1"/>
            </p:cNvSpPr>
            <p:nvPr/>
          </p:nvSpPr>
          <p:spPr bwMode="auto">
            <a:xfrm>
              <a:off x="3651" y="1933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35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sp>
        <p:nvSpPr>
          <p:cNvPr id="49255" name="Text Box 103"/>
          <p:cNvSpPr txBox="1">
            <a:spLocks noChangeArrowheads="1"/>
          </p:cNvSpPr>
          <p:nvPr/>
        </p:nvSpPr>
        <p:spPr bwMode="auto">
          <a:xfrm>
            <a:off x="2730912" y="5476460"/>
            <a:ext cx="867050" cy="461665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+mj-lt"/>
              </a:rPr>
              <a:t>42</a:t>
            </a:r>
            <a:r>
              <a:rPr lang="en-GB" altLang="en-US" baseline="30000" dirty="0">
                <a:latin typeface="+mj-lt"/>
              </a:rPr>
              <a:t>o</a:t>
            </a:r>
            <a:r>
              <a:rPr lang="en-GB" altLang="en-US" dirty="0">
                <a:latin typeface="+mj-lt"/>
              </a:rPr>
              <a:t> </a:t>
            </a:r>
            <a:endParaRPr lang="en-GB" altLang="en-US" dirty="0">
              <a:latin typeface="Comic Sans MS" pitchFamily="96" charset="0"/>
            </a:endParaRPr>
          </a:p>
        </p:txBody>
      </p:sp>
      <p:sp>
        <p:nvSpPr>
          <p:cNvPr id="49256" name="Text Box 104"/>
          <p:cNvSpPr txBox="1">
            <a:spLocks noChangeArrowheads="1"/>
          </p:cNvSpPr>
          <p:nvPr/>
        </p:nvSpPr>
        <p:spPr bwMode="auto">
          <a:xfrm>
            <a:off x="2732502" y="5903844"/>
            <a:ext cx="865463" cy="461665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 </a:t>
            </a:r>
            <a:r>
              <a:rPr lang="en-GB" altLang="en-US" sz="2000" dirty="0" smtClean="0">
                <a:latin typeface="Comic Sans MS" pitchFamily="96" charset="0"/>
              </a:rPr>
              <a:t> </a:t>
            </a:r>
            <a:r>
              <a:rPr lang="en-GB" altLang="en-US" dirty="0" smtClean="0">
                <a:latin typeface="+mj-lt"/>
              </a:rPr>
              <a:t>70</a:t>
            </a:r>
            <a:r>
              <a:rPr lang="en-GB" altLang="en-US" baseline="30000" dirty="0" smtClean="0">
                <a:latin typeface="+mj-lt"/>
              </a:rPr>
              <a:t>o</a:t>
            </a:r>
            <a:endParaRPr lang="en-GB" alt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16389" name="Group 105"/>
          <p:cNvGrpSpPr>
            <a:grpSpLocks/>
          </p:cNvGrpSpPr>
          <p:nvPr/>
        </p:nvGrpSpPr>
        <p:grpSpPr bwMode="auto">
          <a:xfrm>
            <a:off x="1444625" y="5491163"/>
            <a:ext cx="1277938" cy="798512"/>
            <a:chOff x="910" y="3459"/>
            <a:chExt cx="805" cy="503"/>
          </a:xfrm>
        </p:grpSpPr>
        <p:sp>
          <p:nvSpPr>
            <p:cNvPr id="16391" name="Text Box 106"/>
            <p:cNvSpPr txBox="1">
              <a:spLocks noChangeArrowheads="1"/>
            </p:cNvSpPr>
            <p:nvPr/>
          </p:nvSpPr>
          <p:spPr bwMode="auto">
            <a:xfrm>
              <a:off x="910" y="3459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itchFamily="96" charset="0"/>
                </a:rPr>
                <a:t>angle x = </a:t>
              </a:r>
            </a:p>
          </p:txBody>
        </p:sp>
        <p:sp>
          <p:nvSpPr>
            <p:cNvPr id="16392" name="Text Box 107"/>
            <p:cNvSpPr txBox="1">
              <a:spLocks noChangeArrowheads="1"/>
            </p:cNvSpPr>
            <p:nvPr/>
          </p:nvSpPr>
          <p:spPr bwMode="auto">
            <a:xfrm>
              <a:off x="911" y="3706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itchFamily="96" charset="0"/>
                </a:rPr>
                <a:t>angle y = </a:t>
              </a:r>
            </a:p>
          </p:txBody>
        </p:sp>
      </p:grpSp>
      <p:sp>
        <p:nvSpPr>
          <p:cNvPr id="16390" name="Rectangle 1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70907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5" name="Rectangle 34"/>
          <p:cNvSpPr/>
          <p:nvPr/>
        </p:nvSpPr>
        <p:spPr>
          <a:xfrm>
            <a:off x="3269672" y="415641"/>
            <a:ext cx="1842655" cy="665018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981200" y="318655"/>
            <a:ext cx="4350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5" grpId="0" animBg="1"/>
      <p:bldP spid="492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1876425" y="4846638"/>
            <a:ext cx="2695575" cy="40011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(180 – 2 x </a:t>
            </a:r>
            <a:r>
              <a:rPr lang="en-GB" altLang="en-US" sz="2000" dirty="0" smtClean="0">
                <a:latin typeface="Comic Sans MS" pitchFamily="96" charset="0"/>
              </a:rPr>
              <a:t>42)</a:t>
            </a:r>
            <a:r>
              <a:rPr lang="en-GB" altLang="en-US" sz="2000" baseline="30000" dirty="0" smtClean="0">
                <a:latin typeface="Comic Sans MS" pitchFamily="96" charset="0"/>
              </a:rPr>
              <a:t>0</a:t>
            </a:r>
            <a:r>
              <a:rPr lang="en-GB" altLang="en-US" sz="2000" dirty="0" smtClean="0">
                <a:latin typeface="Comic Sans MS" pitchFamily="96" charset="0"/>
              </a:rPr>
              <a:t> </a:t>
            </a:r>
            <a:r>
              <a:rPr lang="en-GB" altLang="en-US" sz="2000" dirty="0">
                <a:latin typeface="Comic Sans MS" pitchFamily="96" charset="0"/>
              </a:rPr>
              <a:t>= </a:t>
            </a: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96</a:t>
            </a:r>
            <a:r>
              <a:rPr lang="en-GB" altLang="en-US" sz="2000" baseline="30000" dirty="0">
                <a:solidFill>
                  <a:srgbClr val="FF0066"/>
                </a:solidFill>
                <a:latin typeface="Comic Sans MS" pitchFamily="96" charset="0"/>
              </a:rPr>
              <a:t>o</a:t>
            </a:r>
            <a:r>
              <a:rPr lang="en-GB" altLang="en-US" sz="2000" dirty="0">
                <a:latin typeface="Comic Sans MS" pitchFamily="96" charset="0"/>
              </a:rPr>
              <a:t>  </a:t>
            </a:r>
            <a:endParaRPr lang="en-GB" altLang="en-US" sz="1400" dirty="0">
              <a:latin typeface="Comic Sans MS" pitchFamily="96" charset="0"/>
            </a:endParaRP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878013" y="5235575"/>
            <a:ext cx="2680132" cy="40640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 48</a:t>
            </a:r>
            <a:r>
              <a:rPr lang="en-GB" altLang="en-US" sz="2000" baseline="30000" dirty="0">
                <a:solidFill>
                  <a:srgbClr val="FF0066"/>
                </a:solidFill>
                <a:latin typeface="Comic Sans MS" pitchFamily="96" charset="0"/>
              </a:rPr>
              <a:t>o </a:t>
            </a:r>
            <a:endParaRPr lang="en-GB" altLang="en-US" sz="1400" dirty="0">
              <a:solidFill>
                <a:schemeClr val="accent2"/>
              </a:solidFill>
              <a:latin typeface="Comic Sans MS" pitchFamily="96" charset="0"/>
            </a:endParaRPr>
          </a:p>
        </p:txBody>
      </p:sp>
      <p:grpSp>
        <p:nvGrpSpPr>
          <p:cNvPr id="17412" name="Group 33"/>
          <p:cNvGrpSpPr>
            <a:grpSpLocks/>
          </p:cNvGrpSpPr>
          <p:nvPr/>
        </p:nvGrpSpPr>
        <p:grpSpPr bwMode="auto">
          <a:xfrm>
            <a:off x="600075" y="4843463"/>
            <a:ext cx="1362075" cy="798512"/>
            <a:chOff x="910" y="3459"/>
            <a:chExt cx="805" cy="503"/>
          </a:xfrm>
        </p:grpSpPr>
        <p:sp>
          <p:nvSpPr>
            <p:cNvPr id="17450" name="Text Box 34"/>
            <p:cNvSpPr txBox="1">
              <a:spLocks noChangeArrowheads="1"/>
            </p:cNvSpPr>
            <p:nvPr/>
          </p:nvSpPr>
          <p:spPr bwMode="auto">
            <a:xfrm>
              <a:off x="910" y="3459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itchFamily="96" charset="0"/>
                </a:rPr>
                <a:t>angle x = </a:t>
              </a:r>
            </a:p>
          </p:txBody>
        </p:sp>
        <p:sp>
          <p:nvSpPr>
            <p:cNvPr id="17451" name="Text Box 35"/>
            <p:cNvSpPr txBox="1">
              <a:spLocks noChangeArrowheads="1"/>
            </p:cNvSpPr>
            <p:nvPr/>
          </p:nvSpPr>
          <p:spPr bwMode="auto">
            <a:xfrm>
              <a:off x="911" y="3706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y = </a:t>
              </a:r>
            </a:p>
          </p:txBody>
        </p:sp>
      </p:grpSp>
      <p:grpSp>
        <p:nvGrpSpPr>
          <p:cNvPr id="17413" name="Group 40"/>
          <p:cNvGrpSpPr>
            <a:grpSpLocks/>
          </p:cNvGrpSpPr>
          <p:nvPr/>
        </p:nvGrpSpPr>
        <p:grpSpPr bwMode="auto">
          <a:xfrm>
            <a:off x="666750" y="1504950"/>
            <a:ext cx="8189913" cy="3276601"/>
            <a:chOff x="420" y="1017"/>
            <a:chExt cx="5159" cy="1995"/>
          </a:xfrm>
        </p:grpSpPr>
        <p:sp>
          <p:nvSpPr>
            <p:cNvPr id="17420" name="Oval 5"/>
            <p:cNvSpPr>
              <a:spLocks noChangeArrowheads="1"/>
            </p:cNvSpPr>
            <p:nvPr/>
          </p:nvSpPr>
          <p:spPr bwMode="auto">
            <a:xfrm>
              <a:off x="789" y="1017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21" name="Oval 6"/>
            <p:cNvSpPr>
              <a:spLocks noChangeArrowheads="1"/>
            </p:cNvSpPr>
            <p:nvPr/>
          </p:nvSpPr>
          <p:spPr bwMode="auto">
            <a:xfrm>
              <a:off x="1711" y="1927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1624" y="169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7423" name="Line 8"/>
            <p:cNvSpPr>
              <a:spLocks noChangeShapeType="1"/>
            </p:cNvSpPr>
            <p:nvPr/>
          </p:nvSpPr>
          <p:spPr bwMode="auto">
            <a:xfrm flipV="1">
              <a:off x="1024" y="1945"/>
              <a:ext cx="702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9"/>
            <p:cNvSpPr>
              <a:spLocks noChangeShapeType="1"/>
            </p:cNvSpPr>
            <p:nvPr/>
          </p:nvSpPr>
          <p:spPr bwMode="auto">
            <a:xfrm>
              <a:off x="1717" y="1936"/>
              <a:ext cx="648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10"/>
            <p:cNvSpPr txBox="1">
              <a:spLocks noChangeArrowheads="1"/>
            </p:cNvSpPr>
            <p:nvPr/>
          </p:nvSpPr>
          <p:spPr bwMode="auto">
            <a:xfrm>
              <a:off x="712" y="251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7426" name="Text Box 11"/>
            <p:cNvSpPr txBox="1">
              <a:spLocks noChangeArrowheads="1"/>
            </p:cNvSpPr>
            <p:nvPr/>
          </p:nvSpPr>
          <p:spPr bwMode="auto">
            <a:xfrm>
              <a:off x="2332" y="2626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7427" name="Text Box 12"/>
            <p:cNvSpPr txBox="1">
              <a:spLocks noChangeArrowheads="1"/>
            </p:cNvSpPr>
            <p:nvPr/>
          </p:nvSpPr>
          <p:spPr bwMode="auto">
            <a:xfrm>
              <a:off x="1911" y="2392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42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28" name="Text Box 13"/>
            <p:cNvSpPr txBox="1">
              <a:spLocks noChangeArrowheads="1"/>
            </p:cNvSpPr>
            <p:nvPr/>
          </p:nvSpPr>
          <p:spPr bwMode="auto">
            <a:xfrm>
              <a:off x="1600" y="1968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x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29" name="Line 14"/>
            <p:cNvSpPr>
              <a:spLocks noChangeShapeType="1"/>
            </p:cNvSpPr>
            <p:nvPr/>
          </p:nvSpPr>
          <p:spPr bwMode="auto">
            <a:xfrm flipV="1">
              <a:off x="1021" y="1036"/>
              <a:ext cx="894" cy="1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15"/>
            <p:cNvSpPr>
              <a:spLocks/>
            </p:cNvSpPr>
            <p:nvPr/>
          </p:nvSpPr>
          <p:spPr bwMode="auto">
            <a:xfrm>
              <a:off x="1915" y="1030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Text Box 17"/>
            <p:cNvSpPr txBox="1">
              <a:spLocks noChangeArrowheads="1"/>
            </p:cNvSpPr>
            <p:nvPr/>
          </p:nvSpPr>
          <p:spPr bwMode="auto">
            <a:xfrm>
              <a:off x="420" y="1020"/>
              <a:ext cx="312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3</a:t>
              </a:r>
            </a:p>
          </p:txBody>
        </p:sp>
        <p:sp>
          <p:nvSpPr>
            <p:cNvPr id="17434" name="Oval 19"/>
            <p:cNvSpPr>
              <a:spLocks noChangeArrowheads="1"/>
            </p:cNvSpPr>
            <p:nvPr/>
          </p:nvSpPr>
          <p:spPr bwMode="auto">
            <a:xfrm>
              <a:off x="3493" y="1033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35" name="Oval 20"/>
            <p:cNvSpPr>
              <a:spLocks noChangeArrowheads="1"/>
            </p:cNvSpPr>
            <p:nvPr/>
          </p:nvSpPr>
          <p:spPr bwMode="auto">
            <a:xfrm>
              <a:off x="4415" y="1943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36" name="Text Box 21"/>
            <p:cNvSpPr txBox="1">
              <a:spLocks noChangeArrowheads="1"/>
            </p:cNvSpPr>
            <p:nvPr/>
          </p:nvSpPr>
          <p:spPr bwMode="auto">
            <a:xfrm>
              <a:off x="4328" y="1706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7437" name="Freeform 22"/>
            <p:cNvSpPr>
              <a:spLocks/>
            </p:cNvSpPr>
            <p:nvPr/>
          </p:nvSpPr>
          <p:spPr bwMode="auto">
            <a:xfrm>
              <a:off x="4038" y="1961"/>
              <a:ext cx="392" cy="859"/>
            </a:xfrm>
            <a:custGeom>
              <a:avLst/>
              <a:gdLst>
                <a:gd name="T0" fmla="*/ 0 w 392"/>
                <a:gd name="T1" fmla="*/ 859 h 859"/>
                <a:gd name="T2" fmla="*/ 392 w 392"/>
                <a:gd name="T3" fmla="*/ 0 h 859"/>
                <a:gd name="T4" fmla="*/ 0 60000 65536"/>
                <a:gd name="T5" fmla="*/ 0 60000 65536"/>
                <a:gd name="T6" fmla="*/ 0 w 392"/>
                <a:gd name="T7" fmla="*/ 0 h 859"/>
                <a:gd name="T8" fmla="*/ 392 w 392"/>
                <a:gd name="T9" fmla="*/ 859 h 8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859">
                  <a:moveTo>
                    <a:pt x="0" y="859"/>
                  </a:moveTo>
                  <a:lnTo>
                    <a:pt x="3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23"/>
            <p:cNvSpPr>
              <a:spLocks/>
            </p:cNvSpPr>
            <p:nvPr/>
          </p:nvSpPr>
          <p:spPr bwMode="auto">
            <a:xfrm>
              <a:off x="4433" y="1676"/>
              <a:ext cx="883" cy="276"/>
            </a:xfrm>
            <a:custGeom>
              <a:avLst/>
              <a:gdLst>
                <a:gd name="T0" fmla="*/ 0 w 883"/>
                <a:gd name="T1" fmla="*/ 276 h 276"/>
                <a:gd name="T2" fmla="*/ 883 w 883"/>
                <a:gd name="T3" fmla="*/ 0 h 276"/>
                <a:gd name="T4" fmla="*/ 0 60000 65536"/>
                <a:gd name="T5" fmla="*/ 0 60000 65536"/>
                <a:gd name="T6" fmla="*/ 0 w 883"/>
                <a:gd name="T7" fmla="*/ 0 h 276"/>
                <a:gd name="T8" fmla="*/ 883 w 883"/>
                <a:gd name="T9" fmla="*/ 276 h 2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3" h="276">
                  <a:moveTo>
                    <a:pt x="0" y="276"/>
                  </a:moveTo>
                  <a:lnTo>
                    <a:pt x="88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Text Box 24"/>
            <p:cNvSpPr txBox="1">
              <a:spLocks noChangeArrowheads="1"/>
            </p:cNvSpPr>
            <p:nvPr/>
          </p:nvSpPr>
          <p:spPr bwMode="auto">
            <a:xfrm>
              <a:off x="3800" y="2762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7440" name="Text Box 25"/>
            <p:cNvSpPr txBox="1">
              <a:spLocks noChangeArrowheads="1"/>
            </p:cNvSpPr>
            <p:nvPr/>
          </p:nvSpPr>
          <p:spPr bwMode="auto">
            <a:xfrm>
              <a:off x="5336" y="1490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7441" name="Text Box 26"/>
            <p:cNvSpPr txBox="1">
              <a:spLocks noChangeArrowheads="1"/>
            </p:cNvSpPr>
            <p:nvPr/>
          </p:nvSpPr>
          <p:spPr bwMode="auto">
            <a:xfrm>
              <a:off x="4391" y="1918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p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42" name="Freeform 27"/>
            <p:cNvSpPr>
              <a:spLocks/>
            </p:cNvSpPr>
            <p:nvPr/>
          </p:nvSpPr>
          <p:spPr bwMode="auto">
            <a:xfrm>
              <a:off x="3692" y="1392"/>
              <a:ext cx="349" cy="1425"/>
            </a:xfrm>
            <a:custGeom>
              <a:avLst/>
              <a:gdLst>
                <a:gd name="T0" fmla="*/ 349 w 349"/>
                <a:gd name="T1" fmla="*/ 1425 h 1425"/>
                <a:gd name="T2" fmla="*/ 0 w 349"/>
                <a:gd name="T3" fmla="*/ 0 h 1425"/>
                <a:gd name="T4" fmla="*/ 0 60000 65536"/>
                <a:gd name="T5" fmla="*/ 0 60000 65536"/>
                <a:gd name="T6" fmla="*/ 0 w 349"/>
                <a:gd name="T7" fmla="*/ 0 h 1425"/>
                <a:gd name="T8" fmla="*/ 349 w 349"/>
                <a:gd name="T9" fmla="*/ 1425 h 14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9" h="1425">
                  <a:moveTo>
                    <a:pt x="349" y="142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Freeform 28"/>
            <p:cNvSpPr>
              <a:spLocks/>
            </p:cNvSpPr>
            <p:nvPr/>
          </p:nvSpPr>
          <p:spPr bwMode="auto">
            <a:xfrm>
              <a:off x="3696" y="1392"/>
              <a:ext cx="1620" cy="284"/>
            </a:xfrm>
            <a:custGeom>
              <a:avLst/>
              <a:gdLst>
                <a:gd name="T0" fmla="*/ 0 w 1620"/>
                <a:gd name="T1" fmla="*/ 0 h 284"/>
                <a:gd name="T2" fmla="*/ 1620 w 1620"/>
                <a:gd name="T3" fmla="*/ 284 h 284"/>
                <a:gd name="T4" fmla="*/ 0 60000 65536"/>
                <a:gd name="T5" fmla="*/ 0 60000 65536"/>
                <a:gd name="T6" fmla="*/ 0 w 1620"/>
                <a:gd name="T7" fmla="*/ 0 h 284"/>
                <a:gd name="T8" fmla="*/ 1620 w 1620"/>
                <a:gd name="T9" fmla="*/ 284 h 2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20" h="284">
                  <a:moveTo>
                    <a:pt x="0" y="0"/>
                  </a:moveTo>
                  <a:lnTo>
                    <a:pt x="1620" y="2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Text Box 29"/>
            <p:cNvSpPr txBox="1">
              <a:spLocks noChangeArrowheads="1"/>
            </p:cNvSpPr>
            <p:nvPr/>
          </p:nvSpPr>
          <p:spPr bwMode="auto">
            <a:xfrm>
              <a:off x="3124" y="1036"/>
              <a:ext cx="312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4</a:t>
              </a:r>
            </a:p>
          </p:txBody>
        </p:sp>
        <p:sp>
          <p:nvSpPr>
            <p:cNvPr id="17445" name="Text Box 30"/>
            <p:cNvSpPr txBox="1">
              <a:spLocks noChangeArrowheads="1"/>
            </p:cNvSpPr>
            <p:nvPr/>
          </p:nvSpPr>
          <p:spPr bwMode="auto">
            <a:xfrm>
              <a:off x="3735" y="1462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62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46" name="Line 36"/>
            <p:cNvSpPr>
              <a:spLocks noChangeShapeType="1"/>
            </p:cNvSpPr>
            <p:nvPr/>
          </p:nvSpPr>
          <p:spPr bwMode="auto">
            <a:xfrm>
              <a:off x="1032" y="2568"/>
              <a:ext cx="133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Text Box 37"/>
            <p:cNvSpPr txBox="1">
              <a:spLocks noChangeArrowheads="1"/>
            </p:cNvSpPr>
            <p:nvPr/>
          </p:nvSpPr>
          <p:spPr bwMode="auto">
            <a:xfrm>
              <a:off x="1718" y="1228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y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17448" name="Freeform 38"/>
            <p:cNvSpPr>
              <a:spLocks/>
            </p:cNvSpPr>
            <p:nvPr/>
          </p:nvSpPr>
          <p:spPr bwMode="auto">
            <a:xfrm>
              <a:off x="4036" y="1677"/>
              <a:ext cx="1277" cy="1135"/>
            </a:xfrm>
            <a:custGeom>
              <a:avLst/>
              <a:gdLst>
                <a:gd name="T0" fmla="*/ 0 w 1277"/>
                <a:gd name="T1" fmla="*/ 1135 h 1135"/>
                <a:gd name="T2" fmla="*/ 1277 w 1277"/>
                <a:gd name="T3" fmla="*/ 0 h 1135"/>
                <a:gd name="T4" fmla="*/ 0 60000 65536"/>
                <a:gd name="T5" fmla="*/ 0 60000 65536"/>
                <a:gd name="T6" fmla="*/ 0 w 1277"/>
                <a:gd name="T7" fmla="*/ 0 h 1135"/>
                <a:gd name="T8" fmla="*/ 1277 w 1277"/>
                <a:gd name="T9" fmla="*/ 1135 h 11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77" h="1135">
                  <a:moveTo>
                    <a:pt x="0" y="1135"/>
                  </a:moveTo>
                  <a:lnTo>
                    <a:pt x="127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Text Box 39"/>
            <p:cNvSpPr txBox="1">
              <a:spLocks noChangeArrowheads="1"/>
            </p:cNvSpPr>
            <p:nvPr/>
          </p:nvSpPr>
          <p:spPr bwMode="auto">
            <a:xfrm>
              <a:off x="4791" y="1742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q</a:t>
              </a:r>
              <a:r>
                <a:rPr lang="en-GB" altLang="en-US" sz="2000" baseline="30000">
                  <a:latin typeface="Comic Sans MS" pitchFamily="96" charset="0"/>
                </a:rPr>
                <a:t>o</a:t>
              </a:r>
              <a:endParaRPr lang="en-GB" altLang="en-US" sz="2000">
                <a:latin typeface="Comic Sans MS" pitchFamily="96" charset="0"/>
              </a:endParaRPr>
            </a:p>
          </p:txBody>
        </p:sp>
      </p:grp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1870075" y="5824538"/>
            <a:ext cx="2674216" cy="40640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 124</a:t>
            </a:r>
            <a:r>
              <a:rPr lang="en-GB" altLang="en-US" sz="2000" baseline="30000" dirty="0">
                <a:solidFill>
                  <a:srgbClr val="FF0066"/>
                </a:solidFill>
                <a:latin typeface="Comic Sans MS" pitchFamily="96" charset="0"/>
              </a:rPr>
              <a:t>o</a:t>
            </a: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 </a:t>
            </a:r>
            <a:endParaRPr lang="en-GB" altLang="en-US" sz="2000" dirty="0">
              <a:latin typeface="Comic Sans MS" pitchFamily="96" charset="0"/>
            </a:endParaRPr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1871663" y="6213475"/>
            <a:ext cx="2686482" cy="40011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 (180 – </a:t>
            </a:r>
            <a:r>
              <a:rPr lang="en-GB" altLang="en-US" sz="2000" dirty="0" smtClean="0">
                <a:latin typeface="Comic Sans MS" pitchFamily="96" charset="0"/>
              </a:rPr>
              <a:t>124)</a:t>
            </a:r>
            <a:r>
              <a:rPr lang="en-GB" altLang="en-US" sz="2000" baseline="30000" dirty="0" smtClean="0">
                <a:latin typeface="Comic Sans MS" pitchFamily="96" charset="0"/>
              </a:rPr>
              <a:t>0</a:t>
            </a:r>
            <a:r>
              <a:rPr lang="en-GB" altLang="en-US" sz="2000" dirty="0" smtClean="0">
                <a:latin typeface="Comic Sans MS" pitchFamily="96" charset="0"/>
              </a:rPr>
              <a:t>/2 </a:t>
            </a:r>
            <a:r>
              <a:rPr lang="en-GB" altLang="en-US" sz="2000" dirty="0">
                <a:latin typeface="Comic Sans MS" pitchFamily="96" charset="0"/>
              </a:rPr>
              <a:t>= </a:t>
            </a:r>
            <a:r>
              <a:rPr lang="en-GB" altLang="en-US" sz="2000" dirty="0">
                <a:solidFill>
                  <a:srgbClr val="FF0066"/>
                </a:solidFill>
                <a:latin typeface="Comic Sans MS" pitchFamily="96" charset="0"/>
              </a:rPr>
              <a:t>28</a:t>
            </a:r>
            <a:r>
              <a:rPr lang="en-GB" altLang="en-US" sz="2000" baseline="30000" dirty="0">
                <a:solidFill>
                  <a:srgbClr val="FF0066"/>
                </a:solidFill>
                <a:latin typeface="Comic Sans MS" pitchFamily="96" charset="0"/>
              </a:rPr>
              <a:t>0</a:t>
            </a:r>
            <a:r>
              <a:rPr lang="en-GB" altLang="en-US" sz="2000" dirty="0">
                <a:latin typeface="Comic Sans MS" pitchFamily="96" charset="0"/>
              </a:rPr>
              <a:t> </a:t>
            </a:r>
            <a:endParaRPr lang="en-GB" altLang="en-US" sz="2000" dirty="0">
              <a:solidFill>
                <a:schemeClr val="accent2"/>
              </a:solidFill>
              <a:latin typeface="Comic Sans MS" pitchFamily="96" charset="0"/>
            </a:endParaRPr>
          </a:p>
        </p:txBody>
      </p:sp>
      <p:grpSp>
        <p:nvGrpSpPr>
          <p:cNvPr id="17416" name="Group 43"/>
          <p:cNvGrpSpPr>
            <a:grpSpLocks/>
          </p:cNvGrpSpPr>
          <p:nvPr/>
        </p:nvGrpSpPr>
        <p:grpSpPr bwMode="auto">
          <a:xfrm>
            <a:off x="593725" y="5821363"/>
            <a:ext cx="1362075" cy="798512"/>
            <a:chOff x="910" y="3459"/>
            <a:chExt cx="805" cy="503"/>
          </a:xfrm>
        </p:grpSpPr>
        <p:sp>
          <p:nvSpPr>
            <p:cNvPr id="17418" name="Text Box 44"/>
            <p:cNvSpPr txBox="1">
              <a:spLocks noChangeArrowheads="1"/>
            </p:cNvSpPr>
            <p:nvPr/>
          </p:nvSpPr>
          <p:spPr bwMode="auto">
            <a:xfrm>
              <a:off x="910" y="3459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p = </a:t>
              </a:r>
            </a:p>
          </p:txBody>
        </p:sp>
        <p:sp>
          <p:nvSpPr>
            <p:cNvPr id="17419" name="Text Box 45"/>
            <p:cNvSpPr txBox="1">
              <a:spLocks noChangeArrowheads="1"/>
            </p:cNvSpPr>
            <p:nvPr/>
          </p:nvSpPr>
          <p:spPr bwMode="auto">
            <a:xfrm>
              <a:off x="911" y="3706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q = </a:t>
              </a:r>
            </a:p>
          </p:txBody>
        </p:sp>
      </p:grpSp>
      <p:sp>
        <p:nvSpPr>
          <p:cNvPr id="17417" name="Rectangle 4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70907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7" grpId="0" animBg="1" autoUpdateAnimBg="0"/>
      <p:bldP spid="50208" grpId="0" animBg="1" autoUpdateAnimBg="0"/>
      <p:bldP spid="50217" grpId="0" animBg="1" autoUpdateAnimBg="0"/>
      <p:bldP spid="5021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Freeform 15"/>
          <p:cNvSpPr>
            <a:spLocks/>
          </p:cNvSpPr>
          <p:nvPr/>
        </p:nvSpPr>
        <p:spPr bwMode="auto">
          <a:xfrm>
            <a:off x="968375" y="1593850"/>
            <a:ext cx="3276600" cy="1171575"/>
          </a:xfrm>
          <a:custGeom>
            <a:avLst/>
            <a:gdLst>
              <a:gd name="T0" fmla="*/ 0 w 2064"/>
              <a:gd name="T1" fmla="*/ 2147483647 h 738"/>
              <a:gd name="T2" fmla="*/ 2147483647 w 2064"/>
              <a:gd name="T3" fmla="*/ 0 h 738"/>
              <a:gd name="T4" fmla="*/ 2147483647 w 2064"/>
              <a:gd name="T5" fmla="*/ 2147483647 h 738"/>
              <a:gd name="T6" fmla="*/ 0 60000 65536"/>
              <a:gd name="T7" fmla="*/ 0 60000 65536"/>
              <a:gd name="T8" fmla="*/ 0 60000 65536"/>
              <a:gd name="T9" fmla="*/ 0 w 2064"/>
              <a:gd name="T10" fmla="*/ 0 h 738"/>
              <a:gd name="T11" fmla="*/ 2064 w 2064"/>
              <a:gd name="T12" fmla="*/ 738 h 7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738">
                <a:moveTo>
                  <a:pt x="0" y="738"/>
                </a:moveTo>
                <a:lnTo>
                  <a:pt x="312" y="0"/>
                </a:lnTo>
                <a:lnTo>
                  <a:pt x="2064" y="73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958850" y="1136650"/>
            <a:ext cx="3295650" cy="1638300"/>
          </a:xfrm>
          <a:custGeom>
            <a:avLst/>
            <a:gdLst>
              <a:gd name="T0" fmla="*/ 0 w 2076"/>
              <a:gd name="T1" fmla="*/ 2147483647 h 1032"/>
              <a:gd name="T2" fmla="*/ 2147483647 w 2076"/>
              <a:gd name="T3" fmla="*/ 0 h 1032"/>
              <a:gd name="T4" fmla="*/ 2147483647 w 2076"/>
              <a:gd name="T5" fmla="*/ 2147483647 h 1032"/>
              <a:gd name="T6" fmla="*/ 0 60000 65536"/>
              <a:gd name="T7" fmla="*/ 0 60000 65536"/>
              <a:gd name="T8" fmla="*/ 0 60000 65536"/>
              <a:gd name="T9" fmla="*/ 0 w 2076"/>
              <a:gd name="T10" fmla="*/ 0 h 1032"/>
              <a:gd name="T11" fmla="*/ 2076 w 2076"/>
              <a:gd name="T12" fmla="*/ 1032 h 10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6" h="1032">
                <a:moveTo>
                  <a:pt x="0" y="1032"/>
                </a:moveTo>
                <a:lnTo>
                  <a:pt x="1056" y="0"/>
                </a:lnTo>
                <a:lnTo>
                  <a:pt x="2076" y="102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987425" y="1822450"/>
            <a:ext cx="3267075" cy="952500"/>
          </a:xfrm>
          <a:custGeom>
            <a:avLst/>
            <a:gdLst>
              <a:gd name="T0" fmla="*/ 0 w 2058"/>
              <a:gd name="T1" fmla="*/ 2147483647 h 600"/>
              <a:gd name="T2" fmla="*/ 2147483647 w 2058"/>
              <a:gd name="T3" fmla="*/ 0 h 600"/>
              <a:gd name="T4" fmla="*/ 2147483647 w 2058"/>
              <a:gd name="T5" fmla="*/ 2147483647 h 600"/>
              <a:gd name="T6" fmla="*/ 0 60000 65536"/>
              <a:gd name="T7" fmla="*/ 0 60000 65536"/>
              <a:gd name="T8" fmla="*/ 0 60000 65536"/>
              <a:gd name="T9" fmla="*/ 0 w 2058"/>
              <a:gd name="T10" fmla="*/ 0 h 600"/>
              <a:gd name="T11" fmla="*/ 2058 w 2058"/>
              <a:gd name="T12" fmla="*/ 600 h 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8" h="600">
                <a:moveTo>
                  <a:pt x="0" y="600"/>
                </a:moveTo>
                <a:lnTo>
                  <a:pt x="1854" y="0"/>
                </a:lnTo>
                <a:lnTo>
                  <a:pt x="2058" y="6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 rot="-4163440">
            <a:off x="1439863" y="1622425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 rot="-2460094">
            <a:off x="2554288" y="117475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 rot="-1102145">
            <a:off x="3806825" y="1851025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962025" y="1136650"/>
            <a:ext cx="3295650" cy="3276600"/>
            <a:chOff x="1760" y="924"/>
            <a:chExt cx="2076" cy="2064"/>
          </a:xfrm>
        </p:grpSpPr>
        <p:sp>
          <p:nvSpPr>
            <p:cNvPr id="18474" name="Oval 2"/>
            <p:cNvSpPr>
              <a:spLocks noChangeArrowheads="1"/>
            </p:cNvSpPr>
            <p:nvPr/>
          </p:nvSpPr>
          <p:spPr bwMode="auto">
            <a:xfrm>
              <a:off x="1764" y="924"/>
              <a:ext cx="2064" cy="20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75" name="Text Box 10"/>
            <p:cNvSpPr txBox="1">
              <a:spLocks noChangeArrowheads="1"/>
            </p:cNvSpPr>
            <p:nvPr/>
          </p:nvSpPr>
          <p:spPr bwMode="auto">
            <a:xfrm>
              <a:off x="2692" y="185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8476" name="Line 11"/>
            <p:cNvSpPr>
              <a:spLocks noChangeShapeType="1"/>
            </p:cNvSpPr>
            <p:nvPr/>
          </p:nvSpPr>
          <p:spPr bwMode="auto">
            <a:xfrm>
              <a:off x="1760" y="1952"/>
              <a:ext cx="20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Text Box 23"/>
            <p:cNvSpPr txBox="1">
              <a:spLocks noChangeArrowheads="1"/>
            </p:cNvSpPr>
            <p:nvPr/>
          </p:nvSpPr>
          <p:spPr bwMode="auto">
            <a:xfrm>
              <a:off x="2921" y="1982"/>
              <a:ext cx="68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n-BD" altLang="en-US" sz="4000" dirty="0" smtClean="0">
                  <a:latin typeface="NikoshBAN" pitchFamily="2" charset="0"/>
                  <a:cs typeface="NikoshBAN" pitchFamily="2" charset="0"/>
                </a:rPr>
                <a:t>ব্যাস</a:t>
              </a:r>
              <a:endParaRPr lang="en-GB" alt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1849438" y="4533900"/>
            <a:ext cx="771524" cy="40011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90</a:t>
            </a:r>
            <a:r>
              <a:rPr lang="en-GB" altLang="en-US" sz="2000" baseline="30000" dirty="0">
                <a:latin typeface="Comic Sans MS" pitchFamily="96" charset="0"/>
              </a:rPr>
              <a:t>o</a:t>
            </a:r>
            <a:r>
              <a:rPr lang="en-GB" altLang="en-US" sz="2000" dirty="0">
                <a:latin typeface="Comic Sans MS" pitchFamily="96" charset="0"/>
              </a:rPr>
              <a:t> </a:t>
            </a:r>
            <a:endParaRPr lang="en-GB" altLang="en-US" sz="1400" dirty="0">
              <a:solidFill>
                <a:schemeClr val="accent2"/>
              </a:solidFill>
              <a:latin typeface="Comic Sans MS" pitchFamily="96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1849438" y="4940300"/>
            <a:ext cx="771524" cy="40011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90</a:t>
            </a:r>
            <a:r>
              <a:rPr lang="en-GB" altLang="en-US" sz="2000" baseline="30000" dirty="0">
                <a:latin typeface="Comic Sans MS" pitchFamily="96" charset="0"/>
              </a:rPr>
              <a:t>o  </a:t>
            </a:r>
            <a:endParaRPr lang="en-GB" altLang="en-US" sz="1400" dirty="0">
              <a:solidFill>
                <a:schemeClr val="accent2"/>
              </a:solidFill>
              <a:latin typeface="Comic Sans MS" pitchFamily="96" charset="0"/>
            </a:endParaRP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1849439" y="5346700"/>
            <a:ext cx="771524" cy="40011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20</a:t>
            </a:r>
            <a:r>
              <a:rPr lang="en-GB" altLang="en-US" sz="2000" baseline="30000" dirty="0">
                <a:latin typeface="Comic Sans MS" pitchFamily="96" charset="0"/>
              </a:rPr>
              <a:t>o</a:t>
            </a:r>
            <a:r>
              <a:rPr lang="en-GB" altLang="en-US" sz="2000" dirty="0">
                <a:latin typeface="Comic Sans MS" pitchFamily="96" charset="0"/>
              </a:rPr>
              <a:t>  </a:t>
            </a:r>
            <a:endParaRPr lang="en-GB" altLang="en-US" sz="1400" dirty="0">
              <a:solidFill>
                <a:schemeClr val="accent2"/>
              </a:solidFill>
              <a:latin typeface="Comic Sans MS" pitchFamily="96" charset="0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849438" y="5753100"/>
            <a:ext cx="771523" cy="40640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90</a:t>
            </a:r>
            <a:r>
              <a:rPr lang="en-GB" altLang="en-US" sz="2000" baseline="30000" dirty="0">
                <a:latin typeface="Comic Sans MS" pitchFamily="96" charset="0"/>
              </a:rPr>
              <a:t>o</a:t>
            </a:r>
            <a:r>
              <a:rPr lang="en-GB" altLang="en-US" sz="2000" dirty="0">
                <a:latin typeface="Comic Sans MS" pitchFamily="96" charset="0"/>
              </a:rPr>
              <a:t> </a:t>
            </a:r>
            <a:endParaRPr lang="en-GB" altLang="en-US" sz="1400" dirty="0">
              <a:solidFill>
                <a:schemeClr val="accent2"/>
              </a:solidFill>
              <a:latin typeface="Comic Sans MS" pitchFamily="96" charset="0"/>
            </a:endParaRP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573088" y="1543050"/>
            <a:ext cx="8199437" cy="5022850"/>
            <a:chOff x="361" y="972"/>
            <a:chExt cx="5165" cy="3164"/>
          </a:xfrm>
        </p:grpSpPr>
        <p:sp>
          <p:nvSpPr>
            <p:cNvPr id="18453" name="Freeform 25"/>
            <p:cNvSpPr>
              <a:spLocks/>
            </p:cNvSpPr>
            <p:nvPr/>
          </p:nvSpPr>
          <p:spPr bwMode="auto">
            <a:xfrm>
              <a:off x="3555" y="2225"/>
              <a:ext cx="1255" cy="1819"/>
            </a:xfrm>
            <a:custGeom>
              <a:avLst/>
              <a:gdLst>
                <a:gd name="T0" fmla="*/ 0 w 1255"/>
                <a:gd name="T1" fmla="*/ 1639 h 1819"/>
                <a:gd name="T2" fmla="*/ 933 w 1255"/>
                <a:gd name="T3" fmla="*/ 1819 h 1819"/>
                <a:gd name="T4" fmla="*/ 1255 w 1255"/>
                <a:gd name="T5" fmla="*/ 0 h 1819"/>
                <a:gd name="T6" fmla="*/ 0 60000 65536"/>
                <a:gd name="T7" fmla="*/ 0 60000 65536"/>
                <a:gd name="T8" fmla="*/ 0 60000 65536"/>
                <a:gd name="T9" fmla="*/ 0 w 1255"/>
                <a:gd name="T10" fmla="*/ 0 h 1819"/>
                <a:gd name="T11" fmla="*/ 1255 w 1255"/>
                <a:gd name="T12" fmla="*/ 1819 h 18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1819">
                  <a:moveTo>
                    <a:pt x="0" y="1639"/>
                  </a:moveTo>
                  <a:lnTo>
                    <a:pt x="933" y="1819"/>
                  </a:lnTo>
                  <a:lnTo>
                    <a:pt x="125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6"/>
            <p:cNvSpPr>
              <a:spLocks/>
            </p:cNvSpPr>
            <p:nvPr/>
          </p:nvSpPr>
          <p:spPr bwMode="auto">
            <a:xfrm rot="-3154607">
              <a:off x="2807" y="2354"/>
              <a:ext cx="2076" cy="864"/>
            </a:xfrm>
            <a:custGeom>
              <a:avLst/>
              <a:gdLst>
                <a:gd name="T0" fmla="*/ 0 w 2076"/>
                <a:gd name="T1" fmla="*/ 864 h 864"/>
                <a:gd name="T2" fmla="*/ 474 w 2076"/>
                <a:gd name="T3" fmla="*/ 0 h 864"/>
                <a:gd name="T4" fmla="*/ 2076 w 2076"/>
                <a:gd name="T5" fmla="*/ 858 h 864"/>
                <a:gd name="T6" fmla="*/ 0 60000 65536"/>
                <a:gd name="T7" fmla="*/ 0 60000 65536"/>
                <a:gd name="T8" fmla="*/ 0 60000 65536"/>
                <a:gd name="T9" fmla="*/ 0 w 2076"/>
                <a:gd name="T10" fmla="*/ 0 h 864"/>
                <a:gd name="T11" fmla="*/ 2076 w 2076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6" h="864">
                  <a:moveTo>
                    <a:pt x="0" y="864"/>
                  </a:moveTo>
                  <a:lnTo>
                    <a:pt x="474" y="0"/>
                  </a:lnTo>
                  <a:lnTo>
                    <a:pt x="2076" y="85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7"/>
            <p:cNvSpPr>
              <a:spLocks/>
            </p:cNvSpPr>
            <p:nvPr/>
          </p:nvSpPr>
          <p:spPr bwMode="auto">
            <a:xfrm rot="-3154607">
              <a:off x="2831" y="2366"/>
              <a:ext cx="2058" cy="840"/>
            </a:xfrm>
            <a:custGeom>
              <a:avLst/>
              <a:gdLst>
                <a:gd name="T0" fmla="*/ 0 w 2058"/>
                <a:gd name="T1" fmla="*/ 840 h 840"/>
                <a:gd name="T2" fmla="*/ 1632 w 2058"/>
                <a:gd name="T3" fmla="*/ 0 h 840"/>
                <a:gd name="T4" fmla="*/ 2058 w 2058"/>
                <a:gd name="T5" fmla="*/ 840 h 840"/>
                <a:gd name="T6" fmla="*/ 0 60000 65536"/>
                <a:gd name="T7" fmla="*/ 0 60000 65536"/>
                <a:gd name="T8" fmla="*/ 0 60000 65536"/>
                <a:gd name="T9" fmla="*/ 0 w 2058"/>
                <a:gd name="T10" fmla="*/ 0 h 840"/>
                <a:gd name="T11" fmla="*/ 2058 w 2058"/>
                <a:gd name="T12" fmla="*/ 840 h 8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58" h="840">
                  <a:moveTo>
                    <a:pt x="0" y="840"/>
                  </a:moveTo>
                  <a:lnTo>
                    <a:pt x="1632" y="0"/>
                  </a:lnTo>
                  <a:lnTo>
                    <a:pt x="2058" y="8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Oval 32"/>
            <p:cNvSpPr>
              <a:spLocks noChangeArrowheads="1"/>
            </p:cNvSpPr>
            <p:nvPr/>
          </p:nvSpPr>
          <p:spPr bwMode="auto">
            <a:xfrm rot="-3154607">
              <a:off x="3156" y="2016"/>
              <a:ext cx="2064" cy="20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57" name="Text Box 33"/>
            <p:cNvSpPr txBox="1">
              <a:spLocks noChangeArrowheads="1"/>
            </p:cNvSpPr>
            <p:nvPr/>
          </p:nvSpPr>
          <p:spPr bwMode="auto">
            <a:xfrm rot="-3154607">
              <a:off x="4112" y="2917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o</a:t>
              </a:r>
            </a:p>
          </p:txBody>
        </p:sp>
        <p:sp>
          <p:nvSpPr>
            <p:cNvPr id="18458" name="Line 34"/>
            <p:cNvSpPr>
              <a:spLocks noChangeShapeType="1"/>
            </p:cNvSpPr>
            <p:nvPr/>
          </p:nvSpPr>
          <p:spPr bwMode="auto">
            <a:xfrm rot="-3154607">
              <a:off x="3149" y="3044"/>
              <a:ext cx="20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Text Box 37"/>
            <p:cNvSpPr txBox="1">
              <a:spLocks noChangeArrowheads="1"/>
            </p:cNvSpPr>
            <p:nvPr/>
          </p:nvSpPr>
          <p:spPr bwMode="auto">
            <a:xfrm>
              <a:off x="3796" y="2056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a</a:t>
              </a:r>
            </a:p>
          </p:txBody>
        </p:sp>
        <p:sp>
          <p:nvSpPr>
            <p:cNvPr id="18460" name="Text Box 38"/>
            <p:cNvSpPr txBox="1">
              <a:spLocks noChangeArrowheads="1"/>
            </p:cNvSpPr>
            <p:nvPr/>
          </p:nvSpPr>
          <p:spPr bwMode="auto">
            <a:xfrm>
              <a:off x="4228" y="3752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b</a:t>
              </a:r>
            </a:p>
          </p:txBody>
        </p:sp>
        <p:sp>
          <p:nvSpPr>
            <p:cNvPr id="18461" name="Text Box 39"/>
            <p:cNvSpPr txBox="1">
              <a:spLocks noChangeArrowheads="1"/>
            </p:cNvSpPr>
            <p:nvPr/>
          </p:nvSpPr>
          <p:spPr bwMode="auto">
            <a:xfrm>
              <a:off x="4425" y="2499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c</a:t>
              </a:r>
            </a:p>
          </p:txBody>
        </p:sp>
        <p:sp>
          <p:nvSpPr>
            <p:cNvPr id="18462" name="Text Box 41"/>
            <p:cNvSpPr txBox="1">
              <a:spLocks noChangeArrowheads="1"/>
            </p:cNvSpPr>
            <p:nvPr/>
          </p:nvSpPr>
          <p:spPr bwMode="auto">
            <a:xfrm>
              <a:off x="3547" y="3683"/>
              <a:ext cx="5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>
                  <a:latin typeface="Comic Sans MS" pitchFamily="96" charset="0"/>
                </a:rPr>
                <a:t>70</a:t>
              </a:r>
              <a:r>
                <a:rPr lang="en-GB" altLang="en-US" sz="1800" baseline="30000">
                  <a:latin typeface="Comic Sans MS" pitchFamily="96" charset="0"/>
                </a:rPr>
                <a:t>o</a:t>
              </a:r>
              <a:endParaRPr lang="en-GB" altLang="en-US" sz="1800">
                <a:latin typeface="Comic Sans MS" pitchFamily="96" charset="0"/>
              </a:endParaRPr>
            </a:p>
          </p:txBody>
        </p:sp>
        <p:sp>
          <p:nvSpPr>
            <p:cNvPr id="18463" name="Text Box 42"/>
            <p:cNvSpPr txBox="1">
              <a:spLocks noChangeArrowheads="1"/>
            </p:cNvSpPr>
            <p:nvPr/>
          </p:nvSpPr>
          <p:spPr bwMode="auto">
            <a:xfrm>
              <a:off x="3133" y="2856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d</a:t>
              </a:r>
            </a:p>
          </p:txBody>
        </p:sp>
        <p:sp>
          <p:nvSpPr>
            <p:cNvPr id="18464" name="Text Box 43"/>
            <p:cNvSpPr txBox="1">
              <a:spLocks noChangeArrowheads="1"/>
            </p:cNvSpPr>
            <p:nvPr/>
          </p:nvSpPr>
          <p:spPr bwMode="auto">
            <a:xfrm>
              <a:off x="4211" y="2407"/>
              <a:ext cx="5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>
                  <a:latin typeface="Comic Sans MS" pitchFamily="96" charset="0"/>
                </a:rPr>
                <a:t>30</a:t>
              </a:r>
              <a:r>
                <a:rPr lang="en-GB" altLang="en-US" sz="1800" baseline="30000">
                  <a:latin typeface="Comic Sans MS" pitchFamily="96" charset="0"/>
                </a:rPr>
                <a:t>o</a:t>
              </a:r>
              <a:endParaRPr lang="en-GB" altLang="en-US" sz="1800">
                <a:latin typeface="Comic Sans MS" pitchFamily="96" charset="0"/>
              </a:endParaRPr>
            </a:p>
          </p:txBody>
        </p:sp>
        <p:sp>
          <p:nvSpPr>
            <p:cNvPr id="18465" name="Freeform 44"/>
            <p:cNvSpPr>
              <a:spLocks/>
            </p:cNvSpPr>
            <p:nvPr/>
          </p:nvSpPr>
          <p:spPr bwMode="auto">
            <a:xfrm>
              <a:off x="3428" y="3506"/>
              <a:ext cx="344" cy="86"/>
            </a:xfrm>
            <a:custGeom>
              <a:avLst/>
              <a:gdLst>
                <a:gd name="T0" fmla="*/ 0 w 344"/>
                <a:gd name="T1" fmla="*/ 74 h 86"/>
                <a:gd name="T2" fmla="*/ 152 w 344"/>
                <a:gd name="T3" fmla="*/ 2 h 86"/>
                <a:gd name="T4" fmla="*/ 344 w 344"/>
                <a:gd name="T5" fmla="*/ 86 h 86"/>
                <a:gd name="T6" fmla="*/ 0 60000 65536"/>
                <a:gd name="T7" fmla="*/ 0 60000 65536"/>
                <a:gd name="T8" fmla="*/ 0 60000 65536"/>
                <a:gd name="T9" fmla="*/ 0 w 344"/>
                <a:gd name="T10" fmla="*/ 0 h 86"/>
                <a:gd name="T11" fmla="*/ 344 w 344"/>
                <a:gd name="T12" fmla="*/ 86 h 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86">
                  <a:moveTo>
                    <a:pt x="0" y="74"/>
                  </a:moveTo>
                  <a:cubicBezTo>
                    <a:pt x="47" y="37"/>
                    <a:pt x="95" y="0"/>
                    <a:pt x="152" y="2"/>
                  </a:cubicBezTo>
                  <a:cubicBezTo>
                    <a:pt x="209" y="4"/>
                    <a:pt x="312" y="71"/>
                    <a:pt x="344" y="86"/>
                  </a:cubicBezTo>
                </a:path>
              </a:pathLst>
            </a:custGeom>
            <a:noFill/>
            <a:ln w="2857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Text Box 45"/>
            <p:cNvSpPr txBox="1">
              <a:spLocks noChangeArrowheads="1"/>
            </p:cNvSpPr>
            <p:nvPr/>
          </p:nvSpPr>
          <p:spPr bwMode="auto">
            <a:xfrm>
              <a:off x="2749" y="3312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latin typeface="Comic Sans MS" pitchFamily="96" charset="0"/>
                </a:rPr>
                <a:t>e</a:t>
              </a:r>
            </a:p>
          </p:txBody>
        </p:sp>
        <p:sp>
          <p:nvSpPr>
            <p:cNvPr id="18467" name="Line 46"/>
            <p:cNvSpPr>
              <a:spLocks noChangeShapeType="1"/>
            </p:cNvSpPr>
            <p:nvPr/>
          </p:nvSpPr>
          <p:spPr bwMode="auto">
            <a:xfrm>
              <a:off x="3072" y="3492"/>
              <a:ext cx="528" cy="1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Text Box 47"/>
            <p:cNvSpPr txBox="1">
              <a:spLocks noChangeArrowheads="1"/>
            </p:cNvSpPr>
            <p:nvPr/>
          </p:nvSpPr>
          <p:spPr bwMode="auto">
            <a:xfrm>
              <a:off x="3772" y="972"/>
              <a:ext cx="1754" cy="8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n-BD" altLang="en-US" sz="2800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অজানা কোণগুলোর পরিমাণ নির্ণয় কর।</a:t>
              </a:r>
              <a:endParaRPr lang="en-GB" altLang="en-US" sz="2800" dirty="0" smtClean="0">
                <a:solidFill>
                  <a:schemeClr val="accent2"/>
                </a:solidFill>
                <a:latin typeface="Comic Sans MS" pitchFamily="96" charset="0"/>
              </a:endParaRPr>
            </a:p>
            <a:p>
              <a:pPr>
                <a:spcBef>
                  <a:spcPct val="50000"/>
                </a:spcBef>
              </a:pPr>
              <a:r>
                <a:rPr lang="en-GB" altLang="en-US" sz="2000" dirty="0" smtClean="0">
                  <a:latin typeface="Comic Sans MS" pitchFamily="96" charset="0"/>
                </a:rPr>
                <a:t>.</a:t>
              </a:r>
              <a:endParaRPr lang="en-GB" altLang="en-US" sz="2000" dirty="0">
                <a:latin typeface="Comic Sans MS" pitchFamily="96" charset="0"/>
              </a:endParaRPr>
            </a:p>
          </p:txBody>
        </p:sp>
        <p:sp>
          <p:nvSpPr>
            <p:cNvPr id="18469" name="Text Box 48"/>
            <p:cNvSpPr txBox="1">
              <a:spLocks noChangeArrowheads="1"/>
            </p:cNvSpPr>
            <p:nvPr/>
          </p:nvSpPr>
          <p:spPr bwMode="auto">
            <a:xfrm>
              <a:off x="361" y="2856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a = </a:t>
              </a:r>
            </a:p>
          </p:txBody>
        </p:sp>
        <p:sp>
          <p:nvSpPr>
            <p:cNvPr id="18470" name="Text Box 50"/>
            <p:cNvSpPr txBox="1">
              <a:spLocks noChangeArrowheads="1"/>
            </p:cNvSpPr>
            <p:nvPr/>
          </p:nvSpPr>
          <p:spPr bwMode="auto">
            <a:xfrm>
              <a:off x="361" y="3112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b = </a:t>
              </a:r>
            </a:p>
          </p:txBody>
        </p:sp>
        <p:sp>
          <p:nvSpPr>
            <p:cNvPr id="18471" name="Text Box 52"/>
            <p:cNvSpPr txBox="1">
              <a:spLocks noChangeArrowheads="1"/>
            </p:cNvSpPr>
            <p:nvPr/>
          </p:nvSpPr>
          <p:spPr bwMode="auto">
            <a:xfrm>
              <a:off x="361" y="3368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c = </a:t>
              </a:r>
            </a:p>
          </p:txBody>
        </p:sp>
        <p:sp>
          <p:nvSpPr>
            <p:cNvPr id="18472" name="Text Box 54"/>
            <p:cNvSpPr txBox="1">
              <a:spLocks noChangeArrowheads="1"/>
            </p:cNvSpPr>
            <p:nvPr/>
          </p:nvSpPr>
          <p:spPr bwMode="auto">
            <a:xfrm>
              <a:off x="361" y="3624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d = </a:t>
              </a:r>
            </a:p>
          </p:txBody>
        </p:sp>
        <p:sp>
          <p:nvSpPr>
            <p:cNvPr id="18473" name="Text Box 56"/>
            <p:cNvSpPr txBox="1">
              <a:spLocks noChangeArrowheads="1"/>
            </p:cNvSpPr>
            <p:nvPr/>
          </p:nvSpPr>
          <p:spPr bwMode="auto">
            <a:xfrm>
              <a:off x="361" y="3880"/>
              <a:ext cx="804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96" charset="0"/>
                </a:rPr>
                <a:t>angle e = </a:t>
              </a:r>
            </a:p>
          </p:txBody>
        </p:sp>
      </p:grp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1849438" y="6159500"/>
            <a:ext cx="771523" cy="40011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itchFamily="96" charset="0"/>
              </a:rPr>
              <a:t>60</a:t>
            </a:r>
            <a:r>
              <a:rPr lang="en-GB" altLang="en-US" sz="2000" baseline="30000" dirty="0">
                <a:latin typeface="Comic Sans MS" pitchFamily="96" charset="0"/>
              </a:rPr>
              <a:t>o</a:t>
            </a:r>
            <a:r>
              <a:rPr lang="en-GB" altLang="en-US" sz="2000" dirty="0">
                <a:latin typeface="Comic Sans MS" pitchFamily="96" charset="0"/>
              </a:rPr>
              <a:t> </a:t>
            </a:r>
            <a:endParaRPr lang="en-GB" altLang="en-US" sz="1400" dirty="0">
              <a:solidFill>
                <a:schemeClr val="accent2"/>
              </a:solidFill>
              <a:latin typeface="Comic Sans MS" pitchFamily="96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285750" y="207963"/>
            <a:ext cx="8275638" cy="655638"/>
            <a:chOff x="180" y="131"/>
            <a:chExt cx="5213" cy="413"/>
          </a:xfrm>
        </p:grpSpPr>
        <p:sp>
          <p:nvSpPr>
            <p:cNvPr id="18451" name="Text Box 9" descr="Parchment"/>
            <p:cNvSpPr txBox="1">
              <a:spLocks noChangeArrowheads="1"/>
            </p:cNvSpPr>
            <p:nvPr/>
          </p:nvSpPr>
          <p:spPr bwMode="auto">
            <a:xfrm>
              <a:off x="1445" y="131"/>
              <a:ext cx="3948" cy="407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n-BD" altLang="en-US" dirty="0" smtClean="0">
                  <a:latin typeface="Comic Sans MS" pitchFamily="96" charset="0"/>
                </a:rPr>
                <a:t> </a:t>
              </a:r>
              <a:r>
                <a:rPr lang="bn-BD" altLang="en-US" sz="3600" dirty="0" smtClean="0">
                  <a:latin typeface="NikoshBAN" pitchFamily="2" charset="0"/>
                  <a:cs typeface="NikoshBAN" pitchFamily="2" charset="0"/>
                </a:rPr>
                <a:t>প্রমাণ কর যে,অর্ধবৃত্তস্থ কোণ এক সমকোণ</a:t>
              </a:r>
              <a:endParaRPr lang="en-GB" alt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452" name="Text Box 62"/>
            <p:cNvSpPr txBox="1">
              <a:spLocks noChangeArrowheads="1"/>
            </p:cNvSpPr>
            <p:nvPr/>
          </p:nvSpPr>
          <p:spPr bwMode="auto">
            <a:xfrm>
              <a:off x="180" y="137"/>
              <a:ext cx="1274" cy="40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bn-BD" altLang="en-US" sz="3600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দলীয় কাজঃ</a:t>
              </a:r>
              <a:endParaRPr lang="en-GB" altLang="en-US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449" name="Rectangle 65"/>
          <p:cNvSpPr>
            <a:spLocks noGrp="1" noChangeArrowheads="1"/>
          </p:cNvSpPr>
          <p:nvPr>
            <p:ph type="title" idx="4294967295"/>
          </p:nvPr>
        </p:nvSpPr>
        <p:spPr>
          <a:xfrm>
            <a:off x="7429500" y="5772150"/>
            <a:ext cx="1714500" cy="108585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Th2</a:t>
            </a:r>
          </a:p>
        </p:txBody>
      </p:sp>
      <p:sp>
        <p:nvSpPr>
          <p:cNvPr id="18450" name="Rectangle 6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266700" y="2457450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381500" y="2609850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66800" y="933450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97" grpId="0" animBg="1" autoUpdateAnimBg="0"/>
      <p:bldP spid="2099" grpId="0" animBg="1" autoUpdateAnimBg="0"/>
      <p:bldP spid="2101" grpId="0" animBg="1" autoUpdateAnimBg="0"/>
      <p:bldP spid="2103" grpId="0" animBg="1" autoUpdateAnimBg="0"/>
      <p:bldP spid="2105" grpId="0" animBg="1" autoUpdateAnimBg="0"/>
      <p:bldP spid="45" grpId="0"/>
      <p:bldP spid="46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1"/>
            <a:ext cx="75819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2686050"/>
            <a:ext cx="82867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প্রমাণ কর যে, বৃত্তস্থ চতুর্ভুজের বিপরীত কোণগুলো </a:t>
            </a:r>
            <a:r>
              <a:rPr lang="bn-BD" sz="7200" smtClean="0">
                <a:latin typeface="NikoshBAN" pitchFamily="2" charset="0"/>
                <a:cs typeface="NikoshBAN" pitchFamily="2" charset="0"/>
              </a:rPr>
              <a:t>সম্পুরক</a:t>
            </a:r>
            <a:r>
              <a:rPr lang="bn-BD" smtClean="0"/>
              <a:t> ।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0" y="914400"/>
            <a:ext cx="76581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2514600" y="723900"/>
            <a:ext cx="3429000" cy="33147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27125" y="4856163"/>
            <a:ext cx="52133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bn-BD" altLang="en-US" sz="4400">
                <a:latin typeface="NikoshBAN" pitchFamily="2" charset="0"/>
                <a:cs typeface="NikoshBAN" pitchFamily="2" charset="0"/>
              </a:rPr>
              <a:t>উপরের চিত্রে কী দেখা যাচ্ছে?</a:t>
            </a:r>
            <a:endParaRPr lang="en-US" alt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27125" y="5638800"/>
            <a:ext cx="5213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বৃত্ত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77"/>
          <p:cNvSpPr>
            <a:spLocks noChangeArrowheads="1"/>
          </p:cNvSpPr>
          <p:nvPr/>
        </p:nvSpPr>
        <p:spPr bwMode="auto">
          <a:xfrm>
            <a:off x="4191000" y="23383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652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2514600" y="723900"/>
            <a:ext cx="3429000" cy="33147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12875" y="4305300"/>
            <a:ext cx="5213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বৃত্তটির কেন্দ্র কোনটি?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77"/>
          <p:cNvSpPr>
            <a:spLocks noChangeArrowheads="1"/>
          </p:cNvSpPr>
          <p:nvPr/>
        </p:nvSpPr>
        <p:spPr bwMode="auto">
          <a:xfrm>
            <a:off x="4191000" y="23383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457450" y="52959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বৃত্তটির 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O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500" y="2628900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162050" y="419100"/>
            <a:ext cx="7086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আজ আমরা বৃত্তের বিভিন্ন অংশ চিহ্নিত করব এবং  বৃত্ত সম্পর্কিত উপপাদ্য প্রমাণ করব।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45673"/>
            <a:ext cx="8756072" cy="858982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4182" y="1745672"/>
            <a:ext cx="7827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1800" dirty="0" smtClean="0"/>
              <a:t> 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3546764"/>
            <a:ext cx="8756073" cy="858982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461164"/>
            <a:ext cx="8769927" cy="858982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715491"/>
            <a:ext cx="8756073" cy="858982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" y="2660097"/>
            <a:ext cx="8769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১.বৃত্তের বিভিন্ন অংশ চিহ্নিত করতে পারবে।</a:t>
            </a:r>
            <a:r>
              <a:rPr lang="bn-BD" sz="1800" dirty="0" smtClean="0"/>
              <a:t> 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616036"/>
            <a:ext cx="8728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.বৃত্ত সংক্রান্ত উপপাদ্য প্রমাণ করতে পারবে।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516581"/>
            <a:ext cx="8728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৩.বৃত্ত সংক্রান্ত বিভিন্ন সমস্যা সমাধান করতে পারবে।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546100" y="2630488"/>
            <a:ext cx="29718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711200" y="2233613"/>
            <a:ext cx="88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3200" dirty="0" smtClean="0">
                <a:latin typeface="NikoshBAN" pitchFamily="2" charset="0"/>
                <a:cs typeface="NikoshBAN" pitchFamily="2" charset="0"/>
              </a:rPr>
              <a:t>ব্যা</a:t>
            </a:r>
            <a:r>
              <a:rPr lang="bn-BD" altLang="en-US" sz="3200" dirty="0" smtClean="0">
                <a:latin typeface="Comic Sans MS" pitchFamily="96" charset="0"/>
                <a:cs typeface="NikoshBAN" pitchFamily="2" charset="0"/>
              </a:rPr>
              <a:t>স</a:t>
            </a:r>
            <a:endParaRPr lang="en-GB" altLang="en-US" sz="2000" dirty="0">
              <a:latin typeface="Comic Sans MS" pitchFamily="96" charset="0"/>
            </a:endParaRPr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2032000" y="1576388"/>
            <a:ext cx="1041400" cy="10541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46100" y="628650"/>
            <a:ext cx="2362200" cy="947738"/>
            <a:chOff x="344" y="396"/>
            <a:chExt cx="1488" cy="597"/>
          </a:xfrm>
        </p:grpSpPr>
        <p:sp>
          <p:nvSpPr>
            <p:cNvPr id="4131" name="Line 43"/>
            <p:cNvSpPr>
              <a:spLocks noChangeShapeType="1"/>
            </p:cNvSpPr>
            <p:nvPr/>
          </p:nvSpPr>
          <p:spPr bwMode="auto">
            <a:xfrm>
              <a:off x="448" y="646"/>
              <a:ext cx="172" cy="34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Text Box 44"/>
            <p:cNvSpPr txBox="1">
              <a:spLocks noChangeArrowheads="1"/>
            </p:cNvSpPr>
            <p:nvPr/>
          </p:nvSpPr>
          <p:spPr bwMode="auto">
            <a:xfrm>
              <a:off x="344" y="396"/>
              <a:ext cx="14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n-BD" altLang="en-US" sz="2800" dirty="0">
                  <a:latin typeface="NikoshBAN" pitchFamily="2" charset="0"/>
                  <a:cs typeface="NikoshBAN" pitchFamily="2" charset="0"/>
                </a:rPr>
                <a:t>পরিধি</a:t>
              </a:r>
              <a:endParaRPr lang="en-GB" alt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2984500" y="1484314"/>
            <a:ext cx="2138363" cy="523875"/>
            <a:chOff x="1880" y="935"/>
            <a:chExt cx="1040" cy="330"/>
          </a:xfrm>
        </p:grpSpPr>
        <p:sp>
          <p:nvSpPr>
            <p:cNvPr id="4129" name="Text Box 46"/>
            <p:cNvSpPr txBox="1">
              <a:spLocks noChangeArrowheads="1"/>
            </p:cNvSpPr>
            <p:nvPr/>
          </p:nvSpPr>
          <p:spPr bwMode="auto">
            <a:xfrm>
              <a:off x="2288" y="935"/>
              <a:ext cx="6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n-BD" altLang="en-US" sz="2800" dirty="0" smtClean="0">
                  <a:latin typeface="NikoshBAN" pitchFamily="2" charset="0"/>
                  <a:cs typeface="NikoshBAN" pitchFamily="2" charset="0"/>
                </a:rPr>
                <a:t>ব্যাসার্ধ</a:t>
              </a:r>
              <a:endParaRPr lang="en-GB" alt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30" name="Line 47"/>
            <p:cNvSpPr>
              <a:spLocks noChangeShapeType="1"/>
            </p:cNvSpPr>
            <p:nvPr/>
          </p:nvSpPr>
          <p:spPr bwMode="auto">
            <a:xfrm flipH="1">
              <a:off x="1880" y="1060"/>
              <a:ext cx="4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5461000" y="1189038"/>
            <a:ext cx="2971800" cy="2971800"/>
          </a:xfrm>
          <a:prstGeom prst="ellips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 flipV="1">
            <a:off x="5715000" y="2914650"/>
            <a:ext cx="2717800" cy="55245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 rot="-642186">
            <a:off x="6523038" y="2803525"/>
            <a:ext cx="1003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sz="2800" dirty="0">
                <a:latin typeface="NikoshBAN" pitchFamily="2" charset="0"/>
                <a:cs typeface="NikoshBAN" pitchFamily="2" charset="0"/>
              </a:rPr>
              <a:t>জ্যা</a:t>
            </a:r>
            <a:endParaRPr lang="en-GB" altLang="en-US" sz="2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7015163" y="4000500"/>
            <a:ext cx="1812925" cy="1360488"/>
            <a:chOff x="4419" y="2520"/>
            <a:chExt cx="1142" cy="857"/>
          </a:xfrm>
        </p:grpSpPr>
        <p:sp>
          <p:nvSpPr>
            <p:cNvPr id="4127" name="Line 54"/>
            <p:cNvSpPr>
              <a:spLocks noChangeShapeType="1"/>
            </p:cNvSpPr>
            <p:nvPr/>
          </p:nvSpPr>
          <p:spPr bwMode="auto">
            <a:xfrm flipH="1" flipV="1">
              <a:off x="4821" y="2520"/>
              <a:ext cx="421" cy="4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Text Box 55"/>
            <p:cNvSpPr txBox="1">
              <a:spLocks noChangeArrowheads="1"/>
            </p:cNvSpPr>
            <p:nvPr/>
          </p:nvSpPr>
          <p:spPr bwMode="auto">
            <a:xfrm>
              <a:off x="4419" y="3009"/>
              <a:ext cx="114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bn-BD" altLang="en-US" sz="3200" dirty="0">
                  <a:latin typeface="NikoshBAN" pitchFamily="2" charset="0"/>
                  <a:cs typeface="NikoshBAN" pitchFamily="2" charset="0"/>
                </a:rPr>
                <a:t>উপচাপ</a:t>
              </a:r>
              <a:endParaRPr lang="en-GB" alt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5192713" y="736600"/>
            <a:ext cx="2073275" cy="920750"/>
            <a:chOff x="3271" y="464"/>
            <a:chExt cx="1306" cy="580"/>
          </a:xfrm>
        </p:grpSpPr>
        <p:sp>
          <p:nvSpPr>
            <p:cNvPr id="4125" name="Text Box 57"/>
            <p:cNvSpPr txBox="1">
              <a:spLocks noChangeArrowheads="1"/>
            </p:cNvSpPr>
            <p:nvPr/>
          </p:nvSpPr>
          <p:spPr bwMode="auto">
            <a:xfrm>
              <a:off x="3435" y="464"/>
              <a:ext cx="114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bn-BD" altLang="en-US" sz="2800" dirty="0">
                  <a:latin typeface="NikoshBAN" pitchFamily="2" charset="0"/>
                  <a:cs typeface="NikoshBAN" pitchFamily="2" charset="0"/>
                </a:rPr>
                <a:t>অধিচাপ</a:t>
              </a:r>
              <a:endParaRPr lang="en-GB" alt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26" name="Line 58"/>
            <p:cNvSpPr>
              <a:spLocks noChangeShapeType="1"/>
            </p:cNvSpPr>
            <p:nvPr/>
          </p:nvSpPr>
          <p:spPr bwMode="auto">
            <a:xfrm rot="10656031" flipH="1" flipV="1">
              <a:off x="3271" y="614"/>
              <a:ext cx="421" cy="43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1200150" y="76200"/>
            <a:ext cx="5619750" cy="58420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200">
                <a:latin typeface="NikoshBAN" pitchFamily="2" charset="0"/>
                <a:cs typeface="NikoshBAN" pitchFamily="2" charset="0"/>
              </a:rPr>
              <a:t>এখন বৃত্তের বিভিন্ন অংশ চিহ্নিত করি।</a:t>
            </a:r>
            <a:endParaRPr lang="en-GB" altLang="en-US" sz="3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 flipV="1">
            <a:off x="711200" y="2812982"/>
            <a:ext cx="4267200" cy="217170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>
            <a:off x="2179638" y="6516688"/>
            <a:ext cx="5886450" cy="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6896100" y="527050"/>
            <a:ext cx="2247900" cy="220980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546100" y="1150938"/>
            <a:ext cx="2971800" cy="2971800"/>
            <a:chOff x="344" y="725"/>
            <a:chExt cx="1872" cy="1872"/>
          </a:xfrm>
        </p:grpSpPr>
        <p:sp>
          <p:nvSpPr>
            <p:cNvPr id="4123" name="Oval 69"/>
            <p:cNvSpPr>
              <a:spLocks noChangeArrowheads="1"/>
            </p:cNvSpPr>
            <p:nvPr/>
          </p:nvSpPr>
          <p:spPr bwMode="auto">
            <a:xfrm>
              <a:off x="344" y="725"/>
              <a:ext cx="1872" cy="1872"/>
            </a:xfrm>
            <a:prstGeom prst="ellips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124" name="Oval 70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ellipse">
              <a:avLst/>
            </a:prstGeom>
            <a:solidFill>
              <a:schemeClr val="tx1"/>
            </a:solidFill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3505200" y="852488"/>
            <a:ext cx="5181600" cy="5629275"/>
            <a:chOff x="2208" y="537"/>
            <a:chExt cx="3264" cy="3546"/>
          </a:xfrm>
        </p:grpSpPr>
        <p:sp>
          <p:nvSpPr>
            <p:cNvPr id="4120" name="Text Box 72"/>
            <p:cNvSpPr txBox="1">
              <a:spLocks noChangeArrowheads="1"/>
            </p:cNvSpPr>
            <p:nvPr/>
          </p:nvSpPr>
          <p:spPr bwMode="auto">
            <a:xfrm rot="-1507395">
              <a:off x="2208" y="1728"/>
              <a:ext cx="11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>
                <a:solidFill>
                  <a:schemeClr val="accent2"/>
                </a:solidFill>
                <a:latin typeface="Comic Sans MS" pitchFamily="96" charset="0"/>
              </a:endParaRPr>
            </a:p>
          </p:txBody>
        </p:sp>
        <p:sp>
          <p:nvSpPr>
            <p:cNvPr id="4121" name="Text Box 73"/>
            <p:cNvSpPr txBox="1">
              <a:spLocks noChangeArrowheads="1"/>
            </p:cNvSpPr>
            <p:nvPr/>
          </p:nvSpPr>
          <p:spPr bwMode="auto">
            <a:xfrm rot="2532505">
              <a:off x="4368" y="537"/>
              <a:ext cx="11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n-BD" altLang="en-US" sz="2800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স্পর্শক</a:t>
              </a:r>
              <a:endParaRPr lang="en-GB" altLang="en-US" sz="2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22" name="Text Box 74"/>
            <p:cNvSpPr txBox="1">
              <a:spLocks noChangeArrowheads="1"/>
            </p:cNvSpPr>
            <p:nvPr/>
          </p:nvSpPr>
          <p:spPr bwMode="auto">
            <a:xfrm rot="13402">
              <a:off x="3864" y="3753"/>
              <a:ext cx="11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n-BD" altLang="en-US" sz="2800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স্পর্শক</a:t>
              </a:r>
              <a:endParaRPr lang="en-GB" altLang="en-US" sz="2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75"/>
          <p:cNvGrpSpPr>
            <a:grpSpLocks/>
          </p:cNvGrpSpPr>
          <p:nvPr/>
        </p:nvGrpSpPr>
        <p:grpSpPr bwMode="auto">
          <a:xfrm>
            <a:off x="2974975" y="3538538"/>
            <a:ext cx="2971800" cy="2971800"/>
            <a:chOff x="1874" y="2229"/>
            <a:chExt cx="1872" cy="1872"/>
          </a:xfrm>
        </p:grpSpPr>
        <p:sp>
          <p:nvSpPr>
            <p:cNvPr id="4118" name="Oval 76"/>
            <p:cNvSpPr>
              <a:spLocks noChangeArrowheads="1"/>
            </p:cNvSpPr>
            <p:nvPr/>
          </p:nvSpPr>
          <p:spPr bwMode="auto">
            <a:xfrm>
              <a:off x="1874" y="2229"/>
              <a:ext cx="1872" cy="1872"/>
            </a:xfrm>
            <a:prstGeom prst="ellips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119" name="Oval 77"/>
            <p:cNvSpPr>
              <a:spLocks noChangeArrowheads="1"/>
            </p:cNvSpPr>
            <p:nvPr/>
          </p:nvSpPr>
          <p:spPr bwMode="auto">
            <a:xfrm>
              <a:off x="2796" y="3129"/>
              <a:ext cx="48" cy="48"/>
            </a:xfrm>
            <a:prstGeom prst="ellipse">
              <a:avLst/>
            </a:prstGeom>
            <a:solidFill>
              <a:schemeClr val="tx1"/>
            </a:solidFill>
            <a:ln w="476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4115" name="Rectangle 7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924550"/>
            <a:ext cx="1581150" cy="93345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Parts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670300" y="2760663"/>
            <a:ext cx="816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স্পর্শক</a:t>
            </a:r>
            <a:endParaRPr lang="en-GB" altLang="en-US" sz="1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Oval 77"/>
          <p:cNvSpPr>
            <a:spLocks noChangeArrowheads="1"/>
          </p:cNvSpPr>
          <p:nvPr/>
        </p:nvSpPr>
        <p:spPr bwMode="auto">
          <a:xfrm>
            <a:off x="6972300" y="26050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1" grpId="0" animBg="1"/>
      <p:bldP spid="3112" grpId="0" autoUpdateAnimBg="0"/>
      <p:bldP spid="3113" grpId="0" animBg="1"/>
      <p:bldP spid="3120" grpId="0" animBg="1"/>
      <p:bldP spid="3121" grpId="0" animBg="1"/>
      <p:bldP spid="3122" grpId="0" autoUpdateAnimBg="0"/>
      <p:bldP spid="3136" grpId="0" animBg="1" autoUpdateAnimBg="0"/>
      <p:bldP spid="3137" grpId="0" animBg="1"/>
      <p:bldP spid="3138" grpId="0" animBg="1"/>
      <p:bldP spid="3139" grpId="0" animBg="1"/>
      <p:bldP spid="13" grpId="0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8"/>
          <p:cNvSpPr>
            <a:spLocks noChangeArrowheads="1"/>
          </p:cNvSpPr>
          <p:nvPr/>
        </p:nvSpPr>
        <p:spPr bwMode="auto">
          <a:xfrm>
            <a:off x="4629150" y="419100"/>
            <a:ext cx="3194050" cy="31511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" name="Text Box 55"/>
          <p:cNvSpPr txBox="1">
            <a:spLocks noChangeArrowheads="1"/>
          </p:cNvSpPr>
          <p:nvPr/>
        </p:nvSpPr>
        <p:spPr bwMode="auto">
          <a:xfrm>
            <a:off x="5430838" y="3881438"/>
            <a:ext cx="1812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altLang="en-US" sz="3200" dirty="0">
                <a:latin typeface="NikoshBAN" pitchFamily="2" charset="0"/>
                <a:cs typeface="NikoshBAN" pitchFamily="2" charset="0"/>
              </a:rPr>
              <a:t>উপচাপ</a:t>
            </a:r>
            <a:endParaRPr lang="en-GB" alt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51400" y="320040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04100" y="325755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150" name="Oval 77"/>
          <p:cNvSpPr>
            <a:spLocks noChangeArrowheads="1"/>
          </p:cNvSpPr>
          <p:nvPr/>
        </p:nvSpPr>
        <p:spPr bwMode="auto">
          <a:xfrm>
            <a:off x="6324600" y="209073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cxnSp>
        <p:nvCxnSpPr>
          <p:cNvPr id="10" name="Straight Connector 9"/>
          <p:cNvCxnSpPr>
            <a:endCxn id="6146" idx="3"/>
          </p:cNvCxnSpPr>
          <p:nvPr/>
        </p:nvCxnSpPr>
        <p:spPr>
          <a:xfrm flipH="1" flipV="1">
            <a:off x="5097463" y="3108325"/>
            <a:ext cx="179387" cy="149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46800" y="-41564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097463" y="2104593"/>
            <a:ext cx="1265237" cy="1017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6150" idx="1"/>
          </p:cNvCxnSpPr>
          <p:nvPr/>
        </p:nvCxnSpPr>
        <p:spPr>
          <a:xfrm flipH="1" flipV="1">
            <a:off x="6335759" y="2101897"/>
            <a:ext cx="908005" cy="108104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146" idx="3"/>
          </p:cNvCxnSpPr>
          <p:nvPr/>
        </p:nvCxnSpPr>
        <p:spPr>
          <a:xfrm flipV="1">
            <a:off x="5096908" y="419100"/>
            <a:ext cx="1129267" cy="268970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6226176" y="419100"/>
            <a:ext cx="1017586" cy="276383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9" name="TextBox 29"/>
          <p:cNvSpPr txBox="1">
            <a:spLocks noChangeArrowheads="1"/>
          </p:cNvSpPr>
          <p:nvPr/>
        </p:nvSpPr>
        <p:spPr bwMode="auto">
          <a:xfrm>
            <a:off x="6375400" y="167640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371600" y="4841875"/>
            <a:ext cx="4572000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dirty="0">
                <a:latin typeface="NikoshBAN" pitchFamily="2" charset="0"/>
                <a:cs typeface="NikoshBAN" pitchFamily="2" charset="0"/>
              </a:rPr>
              <a:t>AB </a:t>
            </a:r>
            <a:r>
              <a:rPr lang="bn-BD" altLang="en-US" sz="4000" dirty="0">
                <a:latin typeface="NikoshBAN" pitchFamily="2" charset="0"/>
                <a:cs typeface="NikoshBAN" pitchFamily="2" charset="0"/>
              </a:rPr>
              <a:t>চাপের উপর দণ্ডায়মান বৃত্তস্থ কোণ কোনটি?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</a:pPr>
            <a:endParaRPr lang="en-GB" alt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2784475"/>
            <a:ext cx="4572000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000" dirty="0">
                <a:latin typeface="NikoshBAN" pitchFamily="2" charset="0"/>
                <a:cs typeface="NikoshBAN" pitchFamily="2" charset="0"/>
              </a:rPr>
              <a:t>AB </a:t>
            </a:r>
            <a:r>
              <a:rPr lang="bn-BD" altLang="en-US" sz="4000" dirty="0">
                <a:latin typeface="NikoshBAN" pitchFamily="2" charset="0"/>
                <a:cs typeface="NikoshBAN" pitchFamily="2" charset="0"/>
              </a:rPr>
              <a:t>চাপের উপর দণ্ডায়মান </a:t>
            </a:r>
            <a:r>
              <a:rPr lang="bn-BD" altLang="en-US" sz="4000" dirty="0" smtClean="0">
                <a:latin typeface="NikoshBAN" pitchFamily="2" charset="0"/>
                <a:cs typeface="NikoshBAN" pitchFamily="2" charset="0"/>
              </a:rPr>
              <a:t>কেন্দ্রস্থ </a:t>
            </a:r>
            <a:r>
              <a:rPr lang="bn-BD" altLang="en-US" sz="4000" dirty="0">
                <a:latin typeface="NikoshBAN" pitchFamily="2" charset="0"/>
                <a:cs typeface="NikoshBAN" pitchFamily="2" charset="0"/>
              </a:rPr>
              <a:t>কোণ কোনটি?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</a:pPr>
            <a:endParaRPr lang="en-GB" altLang="en-US" sz="1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6" grpId="0"/>
      <p:bldP spid="33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8788" y="3815315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bn-BD" alt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3200" dirty="0">
                <a:latin typeface="NikoshBAN" pitchFamily="2" charset="0"/>
                <a:cs typeface="NikoshBAN" pitchFamily="2" charset="0"/>
              </a:rPr>
              <a:t>কেন্দ্রস্থ কোণ এবং বৃত্তস্থ কোণের মধ্যে কোন সম্পর্ক আছে কি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28788" y="5254048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altLang="en-US" dirty="0">
                <a:latin typeface="NikoshBAN" pitchFamily="2" charset="0"/>
                <a:cs typeface="NikoshBAN" pitchFamily="2" charset="0"/>
              </a:rPr>
              <a:t>সম্পর্ক বের করার জন্য প্রত্যেকে খাতায় চিত্র অংকন করে চাঁদার সাহায্যে কোণগুলো মেপে দেখ।</a:t>
            </a:r>
            <a:endParaRPr lang="en-GB" alt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48"/>
          <p:cNvSpPr>
            <a:spLocks noChangeArrowheads="1"/>
          </p:cNvSpPr>
          <p:nvPr/>
        </p:nvSpPr>
        <p:spPr bwMode="auto">
          <a:xfrm>
            <a:off x="4878538" y="876300"/>
            <a:ext cx="3194050" cy="31511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00788" y="365760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53488" y="371475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96188" y="415636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346851" y="2561793"/>
            <a:ext cx="1265237" cy="1017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585147" y="2559097"/>
            <a:ext cx="908005" cy="108104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" idx="3"/>
          </p:cNvCxnSpPr>
          <p:nvPr/>
        </p:nvCxnSpPr>
        <p:spPr>
          <a:xfrm flipV="1">
            <a:off x="5346296" y="876300"/>
            <a:ext cx="1129267" cy="268970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475564" y="876300"/>
            <a:ext cx="1017586" cy="276383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9"/>
          <p:cNvSpPr txBox="1">
            <a:spLocks noChangeArrowheads="1"/>
          </p:cNvSpPr>
          <p:nvPr/>
        </p:nvSpPr>
        <p:spPr bwMode="auto">
          <a:xfrm>
            <a:off x="6624788" y="213360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42900" y="552450"/>
            <a:ext cx="86296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8000">
                <a:latin typeface="NikoshBAN" pitchFamily="2" charset="0"/>
                <a:cs typeface="NikoshBAN" pitchFamily="2" charset="0"/>
              </a:rPr>
              <a:t>এখন আমরা </a:t>
            </a:r>
            <a:r>
              <a:rPr lang="bn-BD" altLang="en-US" sz="8000">
                <a:latin typeface="NikoshBAN" pitchFamily="2" charset="0"/>
                <a:cs typeface="NikoshBAN" pitchFamily="2" charset="0"/>
              </a:rPr>
              <a:t>বৃত্তস্থ কোণ ও কেন্দ্রস্থ</a:t>
            </a:r>
            <a:r>
              <a:rPr lang="bn-BD" sz="8000">
                <a:latin typeface="NikoshBAN" pitchFamily="2" charset="0"/>
                <a:cs typeface="NikoshBAN" pitchFamily="2" charset="0"/>
              </a:rPr>
              <a:t> মধ্যে সম্পর্ক সম্পর্কিত উপপাদ্যটি প্রমাণ করব।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0"/>
            <a:ext cx="15335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419100" y="963613"/>
            <a:ext cx="8286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বৃত্তের একই চাপের উপর দণ্ডায়মান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কেন্দ্রস্থ কোণ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বৃত্তস্থ কোণের দ্বিগুণ</a:t>
            </a:r>
            <a:r>
              <a:rPr lang="bn-BD" sz="3600" dirty="0" smtClean="0"/>
              <a:t>।</a:t>
            </a:r>
            <a:endParaRPr lang="en-US" sz="3600" dirty="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69888" y="2693988"/>
            <a:ext cx="2971800" cy="2971800"/>
            <a:chOff x="476" y="605"/>
            <a:chExt cx="1872" cy="1872"/>
          </a:xfrm>
        </p:grpSpPr>
        <p:sp>
          <p:nvSpPr>
            <p:cNvPr id="9237" name="Oval 3"/>
            <p:cNvSpPr>
              <a:spLocks noChangeArrowheads="1"/>
            </p:cNvSpPr>
            <p:nvPr/>
          </p:nvSpPr>
          <p:spPr bwMode="auto">
            <a:xfrm>
              <a:off x="476" y="605"/>
              <a:ext cx="1872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8" name="Oval 11"/>
            <p:cNvSpPr>
              <a:spLocks noChangeArrowheads="1"/>
            </p:cNvSpPr>
            <p:nvPr/>
          </p:nvSpPr>
          <p:spPr bwMode="auto">
            <a:xfrm>
              <a:off x="1398" y="1515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9" name="Text Box 12"/>
            <p:cNvSpPr txBox="1">
              <a:spLocks noChangeArrowheads="1"/>
            </p:cNvSpPr>
            <p:nvPr/>
          </p:nvSpPr>
          <p:spPr bwMode="auto">
            <a:xfrm>
              <a:off x="1311" y="127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o</a:t>
              </a:r>
            </a:p>
          </p:txBody>
        </p: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738188" y="2714625"/>
            <a:ext cx="2133600" cy="2557463"/>
            <a:chOff x="744" y="462"/>
            <a:chExt cx="1344" cy="1611"/>
          </a:xfrm>
        </p:grpSpPr>
        <p:sp>
          <p:nvSpPr>
            <p:cNvPr id="9234" name="Text Box 17"/>
            <p:cNvSpPr txBox="1">
              <a:spLocks noChangeArrowheads="1"/>
            </p:cNvSpPr>
            <p:nvPr/>
          </p:nvSpPr>
          <p:spPr bwMode="auto">
            <a:xfrm>
              <a:off x="1461" y="620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>
                <a:latin typeface="Comic Sans MS" pitchFamily="96" charset="0"/>
              </a:endParaRPr>
            </a:p>
          </p:txBody>
        </p:sp>
        <p:sp>
          <p:nvSpPr>
            <p:cNvPr id="9235" name="Line 47"/>
            <p:cNvSpPr>
              <a:spLocks noChangeShapeType="1"/>
            </p:cNvSpPr>
            <p:nvPr/>
          </p:nvSpPr>
          <p:spPr bwMode="auto">
            <a:xfrm flipV="1">
              <a:off x="744" y="468"/>
              <a:ext cx="894" cy="153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48"/>
            <p:cNvSpPr>
              <a:spLocks/>
            </p:cNvSpPr>
            <p:nvPr/>
          </p:nvSpPr>
          <p:spPr bwMode="auto">
            <a:xfrm>
              <a:off x="1638" y="462"/>
              <a:ext cx="450" cy="1611"/>
            </a:xfrm>
            <a:custGeom>
              <a:avLst/>
              <a:gdLst>
                <a:gd name="T0" fmla="*/ 0 w 450"/>
                <a:gd name="T1" fmla="*/ 0 h 1611"/>
                <a:gd name="T2" fmla="*/ 450 w 450"/>
                <a:gd name="T3" fmla="*/ 1611 h 1611"/>
                <a:gd name="T4" fmla="*/ 0 60000 65536"/>
                <a:gd name="T5" fmla="*/ 0 60000 65536"/>
                <a:gd name="T6" fmla="*/ 0 w 450"/>
                <a:gd name="T7" fmla="*/ 0 h 1611"/>
                <a:gd name="T8" fmla="*/ 450 w 450"/>
                <a:gd name="T9" fmla="*/ 1611 h 16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611">
                  <a:moveTo>
                    <a:pt x="0" y="0"/>
                  </a:moveTo>
                  <a:lnTo>
                    <a:pt x="450" y="1611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247650" y="4152900"/>
            <a:ext cx="2957513" cy="1492250"/>
            <a:chOff x="435" y="1368"/>
            <a:chExt cx="1863" cy="940"/>
          </a:xfrm>
        </p:grpSpPr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747" y="1377"/>
              <a:ext cx="702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1440" y="1368"/>
              <a:ext cx="648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35" y="1950"/>
              <a:ext cx="24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96" charset="0"/>
                  <a:ea typeface="ＭＳ Ｐゴシック" pitchFamily="96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2000" dirty="0" smtClean="0">
                  <a:latin typeface="+mj-lt"/>
                </a:rPr>
                <a:t>B</a:t>
              </a:r>
              <a:endParaRPr lang="en-GB" altLang="en-US" sz="2000" dirty="0" smtClean="0">
                <a:latin typeface="+mj-lt"/>
              </a:endParaRP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2055" y="2058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96" charset="0"/>
                </a:rPr>
                <a:t>C</a:t>
              </a:r>
            </a:p>
          </p:txBody>
        </p:sp>
        <p:sp>
          <p:nvSpPr>
            <p:cNvPr id="9233" name="Text Box 24"/>
            <p:cNvSpPr txBox="1">
              <a:spLocks noChangeArrowheads="1"/>
            </p:cNvSpPr>
            <p:nvPr/>
          </p:nvSpPr>
          <p:spPr bwMode="auto">
            <a:xfrm>
              <a:off x="1298" y="1434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altLang="en-US" sz="2000">
                <a:latin typeface="Comic Sans MS" pitchFamily="96" charset="0"/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898650" y="2114550"/>
            <a:ext cx="57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988" y="2370138"/>
            <a:ext cx="536257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50" y="3125788"/>
            <a:ext cx="20478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7175" y="3122613"/>
            <a:ext cx="1350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দণ্ডায়মান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5675" y="3795713"/>
            <a:ext cx="42957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05213" y="4505325"/>
            <a:ext cx="4797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444</Words>
  <Application>Microsoft Office PowerPoint</Application>
  <PresentationFormat>On-screen Show (4:3)</PresentationFormat>
  <Paragraphs>183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Cambria Math</vt:lpstr>
      <vt:lpstr>Comic Sans MS</vt:lpstr>
      <vt:lpstr>NikoshBAN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Term’gy</vt:lpstr>
      <vt:lpstr>PowerPoint Presentation</vt:lpstr>
      <vt:lpstr>PowerPoint Presentation</vt:lpstr>
      <vt:lpstr>Th2</vt:lpstr>
      <vt:lpstr>PowerPoint Presentation</vt:lpstr>
      <vt:lpstr>PowerPoint Presentation</vt:lpstr>
    </vt:vector>
  </TitlesOfParts>
  <Company>Powerpointmaths.com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Theorems (Including Proofs)</dc:title>
  <dc:creator>Mahmoud Barghouthy</dc:creator>
  <cp:lastModifiedBy>admin1</cp:lastModifiedBy>
  <cp:revision>222</cp:revision>
  <dcterms:created xsi:type="dcterms:W3CDTF">2004-03-03T20:24:55Z</dcterms:created>
  <dcterms:modified xsi:type="dcterms:W3CDTF">2020-09-30T18:01:13Z</dcterms:modified>
</cp:coreProperties>
</file>