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6" r:id="rId3"/>
    <p:sldId id="305" r:id="rId4"/>
    <p:sldId id="289" r:id="rId5"/>
    <p:sldId id="290" r:id="rId6"/>
    <p:sldId id="291" r:id="rId7"/>
    <p:sldId id="292" r:id="rId8"/>
    <p:sldId id="260" r:id="rId9"/>
    <p:sldId id="281" r:id="rId10"/>
    <p:sldId id="311" r:id="rId11"/>
    <p:sldId id="308" r:id="rId12"/>
    <p:sldId id="264" r:id="rId13"/>
    <p:sldId id="302" r:id="rId14"/>
    <p:sldId id="286" r:id="rId15"/>
    <p:sldId id="266" r:id="rId16"/>
    <p:sldId id="301" r:id="rId17"/>
    <p:sldId id="268" r:id="rId18"/>
    <p:sldId id="299" r:id="rId19"/>
    <p:sldId id="309" r:id="rId20"/>
    <p:sldId id="312" r:id="rId21"/>
    <p:sldId id="300" r:id="rId22"/>
  </p:sldIdLst>
  <p:sldSz cx="12801600" cy="77724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04" y="-102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90842" y="1554480"/>
            <a:ext cx="11521440" cy="2072640"/>
          </a:xfrm>
        </p:spPr>
        <p:txBody>
          <a:bodyPr vert="horz" lIns="58782" tIns="0" rIns="58782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62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20240" y="3775924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87822" indent="0" algn="ctr">
              <a:buNone/>
            </a:lvl2pPr>
            <a:lvl3pPr marL="1175644" indent="0" algn="ctr">
              <a:buNone/>
            </a:lvl3pPr>
            <a:lvl4pPr marL="1763466" indent="0" algn="ctr">
              <a:buNone/>
            </a:lvl4pPr>
            <a:lvl5pPr marL="2351288" indent="0" algn="ctr">
              <a:buNone/>
            </a:lvl5pPr>
            <a:lvl6pPr marL="2939110" indent="0" algn="ctr">
              <a:buNone/>
            </a:lvl6pPr>
            <a:lvl7pPr marL="3526932" indent="0" algn="ctr">
              <a:buNone/>
            </a:lvl7pPr>
            <a:lvl8pPr marL="4114754" indent="0" algn="ctr">
              <a:buNone/>
            </a:lvl8pPr>
            <a:lvl9pPr marL="470257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0" y="690880"/>
            <a:ext cx="9921240" cy="20726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2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0280" y="2842157"/>
            <a:ext cx="9921240" cy="1711007"/>
          </a:xfrm>
        </p:spPr>
        <p:txBody>
          <a:bodyPr anchor="t"/>
          <a:lstStyle>
            <a:lvl1pPr marL="94052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0" y="7272232"/>
            <a:ext cx="1066800" cy="413808"/>
          </a:xfrm>
        </p:spPr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3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3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09457"/>
            <a:ext cx="11521440" cy="1295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4"/>
            <a:ext cx="5656263" cy="851005"/>
          </a:xfrm>
        </p:spPr>
        <p:txBody>
          <a:bodyPr anchor="ctr"/>
          <a:lstStyle>
            <a:lvl1pPr marL="0" indent="0">
              <a:buNone/>
              <a:defRPr sz="3100" b="0" cap="all" baseline="0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503036" y="1739794"/>
            <a:ext cx="5658485" cy="851005"/>
          </a:xfrm>
        </p:spPr>
        <p:txBody>
          <a:bodyPr anchor="ctr"/>
          <a:lstStyle>
            <a:lvl1pPr marL="0" indent="0">
              <a:buNone/>
              <a:defRPr sz="3100" b="0" cap="all" baseline="0">
                <a:solidFill>
                  <a:schemeClr val="tx1"/>
                </a:solidFill>
              </a:defRPr>
            </a:lvl1pPr>
            <a:lvl2pPr>
              <a:buNone/>
              <a:defRPr sz="2600" b="1"/>
            </a:lvl2pPr>
            <a:lvl3pPr>
              <a:buNone/>
              <a:defRPr sz="23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40080" y="2677160"/>
            <a:ext cx="5656263" cy="42658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77160"/>
            <a:ext cx="5658485" cy="42658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8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40081" y="1727200"/>
            <a:ext cx="4211638" cy="5215785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5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33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690880"/>
            <a:ext cx="7680960" cy="591926"/>
          </a:xfrm>
        </p:spPr>
        <p:txBody>
          <a:bodyPr lIns="58782" rIns="58782" bIns="0" anchor="b">
            <a:sp3d prstMaterial="softEdge"/>
          </a:bodyPr>
          <a:lstStyle>
            <a:lvl1pPr algn="ctr">
              <a:buNone/>
              <a:defRPr sz="2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60320" y="2076238"/>
            <a:ext cx="7680960" cy="44907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1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0" y="1322358"/>
            <a:ext cx="7680960" cy="601066"/>
          </a:xfrm>
        </p:spPr>
        <p:txBody>
          <a:bodyPr lIns="58782" tIns="58782" rIns="58782" anchor="t"/>
          <a:lstStyle>
            <a:lvl1pPr marL="0" indent="0" algn="ctr">
              <a:buNone/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64" tIns="58782" rIns="117564" bIns="5878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40080" y="1813560"/>
            <a:ext cx="11521440" cy="5337048"/>
          </a:xfrm>
          <a:prstGeom prst="rect">
            <a:avLst/>
          </a:prstGeom>
        </p:spPr>
        <p:txBody>
          <a:bodyPr vert="horz" lIns="117564" tIns="58782" rIns="117564" bIns="5878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" y="7272232"/>
            <a:ext cx="2987040" cy="413808"/>
          </a:xfrm>
          <a:prstGeom prst="rect">
            <a:avLst/>
          </a:prstGeom>
        </p:spPr>
        <p:txBody>
          <a:bodyPr vert="horz" lIns="117564" tIns="58782" rIns="117564" bIns="58782" anchor="b"/>
          <a:lstStyle>
            <a:lvl1pPr algn="l" eaLnBrk="1" latinLnBrk="0" hangingPunct="1">
              <a:defRPr kumimoji="0" sz="15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043D64-F881-4C14-9296-C358F2FAF14F}" type="datetimeFigureOut">
              <a:rPr lang="en-US" smtClean="0"/>
              <a:pPr/>
              <a:t>01-Oct-20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373880" y="7272232"/>
            <a:ext cx="4053840" cy="413808"/>
          </a:xfrm>
          <a:prstGeom prst="rect">
            <a:avLst/>
          </a:prstGeom>
        </p:spPr>
        <p:txBody>
          <a:bodyPr vert="horz" lIns="117564" tIns="58782" rIns="117564" bIns="58782" anchor="b"/>
          <a:lstStyle>
            <a:lvl1pPr algn="ctr" eaLnBrk="1" latinLnBrk="0" hangingPunct="1">
              <a:defRPr kumimoji="0" sz="15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094720" y="7272232"/>
            <a:ext cx="1066800" cy="413808"/>
          </a:xfrm>
          <a:prstGeom prst="rect">
            <a:avLst/>
          </a:prstGeom>
        </p:spPr>
        <p:txBody>
          <a:bodyPr vert="horz" lIns="0" tIns="58782" rIns="0" bIns="58782" anchor="b"/>
          <a:lstStyle>
            <a:lvl1pPr algn="r" eaLnBrk="1" latinLnBrk="0" hangingPunct="1">
              <a:defRPr kumimoji="0" sz="15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53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705386" indent="-52904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116862" indent="-36445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57799" indent="-293911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953" indent="-23512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838" indent="-23512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993" indent="-23512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527635" indent="-23512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86276" indent="-23512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918" indent="-23512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012926"/>
            <a:ext cx="10896600" cy="645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4800" y="457200"/>
            <a:ext cx="12192000" cy="205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5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72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7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519589"/>
            <a:ext cx="4495800" cy="5554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কি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95400"/>
            <a:ext cx="4572000" cy="245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295400"/>
            <a:ext cx="4495800" cy="243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16280" y="5253097"/>
            <a:ext cx="10942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as-IN" sz="3200" dirty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ব্যক্তি যখন নিজের কর্মসংস্থানের কথা চিন্তা করে কোন চাকরি বা কারো অধিনস্ত না </a:t>
            </a:r>
            <a:r>
              <a:rPr lang="as-IN" sz="3200" dirty="0" smtClean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200" dirty="0" smtClean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 থেকেই কোন ব্যাবসা প্রতিষ্ঠান স্থাপন করার চেষ্টা করেন বা পরিকল্পনা শুরু করেন তখন তাকে উদ্যোক্তা বলা হয় । ব্যবসা</a:t>
            </a: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3A3A3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উদ্যেক্তার উদ্যেগ যখন সফল কিংবা স্বনিরভর হয় তখন তাকে বলা হয় ব্যবসায়ি ।</a:t>
            </a:r>
            <a:endParaRPr lang="as-IN" sz="3200" b="0" i="0" dirty="0">
              <a:solidFill>
                <a:srgbClr val="3A3A3A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7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199" y="1752600"/>
            <a:ext cx="11170920" cy="199644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লাভবান হওয়ার আশায় লোকসানের সম্ভাবনা জেনেও ঝুঁকি নিয়ে ব্যবসায় প্রতিষ্ঠার জন্য দৃঢ়ভাবে এগিয়ে যাওয়া ও সফলভাবে ব্যবসায় পরিচালনা করাকে ব্যবসায় উদ্যোগ বলে।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570798"/>
            <a:ext cx="4343400" cy="914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উদ্যোগ </a:t>
            </a:r>
            <a:r>
              <a:rPr lang="en-US" sz="24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989" y="3805837"/>
            <a:ext cx="4887211" cy="289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7538" y="3749040"/>
            <a:ext cx="5117846" cy="289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25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5264" y="3505201"/>
            <a:ext cx="3780536" cy="2743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505200"/>
            <a:ext cx="35814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799" y="3508488"/>
            <a:ext cx="3505201" cy="2739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1447800"/>
            <a:ext cx="11468989" cy="185928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 কর, তুমি বাঁশ ও বেত দিয়ে সুন্দর সুন্দর জিনিস তৈরি করতে পার। এখন নতুন ধরনের বাঁশ ও বেতের  সামগ্রী দেখে তা বানানোর চেষ্টা করলে। এটি তোমার উদ্যোগ।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429000" y="152400"/>
            <a:ext cx="5943600" cy="1158240"/>
          </a:xfrm>
          <a:prstGeom prst="plaqu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BD" sz="57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57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7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700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752600"/>
            <a:ext cx="11521440" cy="14478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অর্থে যে কোন কাজের কর্মপ্রচেষ্টাকে উদ্যোগ বলা হয়। যেমনঃ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হাসপাতাল.ক্লাব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ইত্যাদি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উদ্যোগের উদাহরণ।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" y="6286157"/>
            <a:ext cx="309372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 প্রতিষ্ঠা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2960" y="6286157"/>
            <a:ext cx="37338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হাসপাতাল প্রতিষ্ঠা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6880" y="6286157"/>
            <a:ext cx="309372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ক্লাব প্রতিষ্ঠা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199" y="3680831"/>
            <a:ext cx="3733801" cy="2427525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5291" y="3657600"/>
            <a:ext cx="3656710" cy="2450757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657600"/>
            <a:ext cx="3870960" cy="2450757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86200" y="632351"/>
            <a:ext cx="4181465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উদ্যোগের উদাহরণ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5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437962"/>
            <a:ext cx="5654040" cy="221963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উদ্যোগ যে কোন বিশয়ে হতে পারে। অলাভ জনকও হতে পারে। যেমনঃ সেতু মেরামত।</a:t>
            </a:r>
          </a:p>
          <a:p>
            <a:pPr algn="just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এটি অনার্থিক কর্মোদ্যোগ।</a:t>
            </a:r>
          </a:p>
          <a:p>
            <a:pPr algn="just"/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4160" y="1295401"/>
            <a:ext cx="5654040" cy="2209799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লাভের আশায় পণ্য বা সেবার আদান-প্রদানকে ব্যবসায় উদ্যোগ বলা হয়। যেমনঃ অটোমোবাইল সার্ভিসিং।</a:t>
            </a:r>
          </a:p>
          <a:p>
            <a:pPr algn="just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এটি আ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র্থিক কর্মোদ্যোগ।</a:t>
            </a:r>
          </a:p>
          <a:p>
            <a:pPr algn="just"/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3851" y="485462"/>
            <a:ext cx="6019800" cy="647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 ও ব্যবসায় উদ্যোগের পার্থক্য</a:t>
            </a:r>
            <a:endParaRPr lang="en-US" sz="3600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870960"/>
            <a:ext cx="5105400" cy="291084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3205" y="3840480"/>
            <a:ext cx="5234849" cy="294132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4343400" y="533400"/>
            <a:ext cx="3574733" cy="52576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6257" tIns="58128" rIns="116257" bIns="58128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1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66"/>
          <a:stretch/>
        </p:blipFill>
        <p:spPr>
          <a:xfrm>
            <a:off x="3896439" y="1362082"/>
            <a:ext cx="4021694" cy="2853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62000" y="4114800"/>
            <a:ext cx="7772400" cy="156966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3559" y="5821740"/>
            <a:ext cx="6416041" cy="156966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2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endParaRPr lang="en-US" sz="3200" dirty="0" smtClean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2.  </a:t>
            </a:r>
            <a:r>
              <a:rPr lang="en-US" sz="32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উদ্যোক্তার</a:t>
            </a:r>
            <a:endParaRPr lang="en-US" sz="3200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3.  </a:t>
            </a:r>
            <a:r>
              <a:rPr lang="en-US" sz="32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</a:t>
            </a:r>
            <a:r>
              <a:rPr lang="en-US" sz="32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762000" y="1365966"/>
            <a:ext cx="10820400" cy="5796834"/>
            <a:chOff x="447040" y="914400"/>
            <a:chExt cx="8239760" cy="5114856"/>
          </a:xfrm>
        </p:grpSpPr>
        <p:sp>
          <p:nvSpPr>
            <p:cNvPr id="16" name="TextBox 15"/>
            <p:cNvSpPr txBox="1"/>
            <p:nvPr/>
          </p:nvSpPr>
          <p:spPr>
            <a:xfrm>
              <a:off x="457200" y="914400"/>
              <a:ext cx="411480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এটি ব্যবসায় স্থাপনের কর্ম উদ্যোগ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040" y="1524000"/>
              <a:ext cx="587756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ঝুঁকি আছে জেনেও লাভের আশায় ব্যবসায় পরিচালনা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7360" y="2133600"/>
              <a:ext cx="821944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ব্যবসায় সম্পর্কে ধারণা ও চিন্তা-ভাবনাকে বাস্তবে রুপদানে সহায়তা করে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360" y="2743200"/>
              <a:ext cx="608584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ব্যবসায় উদ্যোগের একটি ফল হচ্ছে একটি পণ্য বা সেবা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" y="3352800"/>
              <a:ext cx="563880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ব্যবসায় প্রতিষ্ঠানটি সফল ভাবে পরিচালনা করা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7360" y="3890666"/>
              <a:ext cx="410464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নিজের জন্য কর্মসংস্থান সৃষ্টি করা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2760" y="4495800"/>
              <a:ext cx="407924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ন্যদের জন্য কর্মসংস্থান সৃষ্টি করা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2760" y="4975413"/>
              <a:ext cx="606044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সার্বিক ভাবে দেশের অর্থনৈতিক উন্নয়নে অবদান রাখা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" y="5513278"/>
              <a:ext cx="5562600" cy="5159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মুনাফার পাশাপাশি সামাজিক দায়বদ্ধতা গ্রহণ করা</a:t>
              </a:r>
            </a:p>
          </p:txBody>
        </p:sp>
      </p:grpSp>
      <p:sp>
        <p:nvSpPr>
          <p:cNvPr id="25" name="Plaque 24"/>
          <p:cNvSpPr/>
          <p:nvPr/>
        </p:nvSpPr>
        <p:spPr>
          <a:xfrm>
            <a:off x="2133600" y="506293"/>
            <a:ext cx="8229600" cy="941507"/>
          </a:xfrm>
          <a:prstGeom prst="plaqu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bn-BD" dirty="0" smtClean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46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উদ্যোগের </a:t>
            </a:r>
            <a:r>
              <a:rPr lang="bn-BD" sz="4600" dirty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bn-BD" sz="4100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864" y="4156795"/>
            <a:ext cx="3399315" cy="249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1" y="4156795"/>
            <a:ext cx="2745231" cy="249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7121" y="4156795"/>
            <a:ext cx="2880361" cy="2492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7840" y="4156796"/>
            <a:ext cx="2667000" cy="24929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1828800"/>
            <a:ext cx="11049000" cy="695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লাভের আশায় ঝুঁকি নিয়ে অর্থ ও শ্রম বিনিয়োগ করাই হলো ব্যবসায় উদ্যোগ।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2743200"/>
            <a:ext cx="9203944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just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যিনি ব্যবসায় উদ্যোগ গ্রহণ করেন তিনিই </a:t>
            </a: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উদ্যোক্তা।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7121" y="631783"/>
            <a:ext cx="4495800" cy="762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উদ্যোগ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উদ্যোক্তা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0" y="381000"/>
            <a:ext cx="4286751" cy="74020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 fontAlgn="base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ঊদ্যেক্তার</a:t>
            </a:r>
            <a:r>
              <a:rPr lang="en-US" sz="4000" dirty="0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গুনাগুন</a:t>
            </a:r>
            <a:r>
              <a:rPr lang="en-US" sz="4000" dirty="0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সমুহ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799" y="1371600"/>
            <a:ext cx="4495800" cy="234891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591" y="1371600"/>
            <a:ext cx="4539335" cy="23008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62000" y="3720518"/>
            <a:ext cx="10972800" cy="324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ঝুঁকি</a:t>
            </a: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জেনেও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লাভের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আশায়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পরিচালনা।ব্যবসায়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সঠিকভাবে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ঝুঁকি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পরিমাপ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পরিমিত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ঝুঁকি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নিতে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সহায়তা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উদ্যোগের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ফলাফল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হলাে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পণ্য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অন্যদের</a:t>
            </a: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কর্মসংস্থান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rgbClr val="3A3A3A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32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মালিকের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অন্যদের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জন্যও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সুযােগ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endParaRPr lang="en-US" sz="32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3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533400"/>
            <a:ext cx="5622052" cy="52250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 fontAlgn="base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ব্যবসায়িক</a:t>
            </a:r>
            <a:r>
              <a:rPr lang="en-US" sz="4000" b="1" dirty="0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ও </a:t>
            </a:r>
            <a:r>
              <a:rPr lang="en-US" sz="4000" b="1" dirty="0" err="1">
                <a:solidFill>
                  <a:srgbClr val="3A3A3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উদ্যোক্তা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0" t="3486" r="8567"/>
          <a:stretch/>
        </p:blipFill>
        <p:spPr>
          <a:xfrm>
            <a:off x="914399" y="1219200"/>
            <a:ext cx="3581401" cy="215515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3251" y="1283878"/>
            <a:ext cx="3472119" cy="209048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0532" y="1283878"/>
            <a:ext cx="3415268" cy="209048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761999" y="3522416"/>
            <a:ext cx="11277600" cy="3563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07000"/>
              </a:lnSpc>
              <a:spcAft>
                <a:spcPts val="192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প্রতিযােগিতামূলক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ব্যবসায়িক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অনুকূল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ব্যবসায়-বাণিজ্যে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উন্নতি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টিকে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কঠিন।জাতি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ধর্মীয়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বিশ্বাস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ভােক্তাদের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মনােভাব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মানব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সংস্কৃতি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ঐতিহ্য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প্রভৃতি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ব্যবসায়ের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192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ব্যক্তি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দৃঢ়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মনােবল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সাহসিকতার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ফলাফল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অনিশ্চিত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জেনেও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ব্যবসায়স্থাপন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সফলভাবে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উদ্যোক্তা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শিল্পোদ্যোক্তা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উদ্যোগ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(Entrepreneurship)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উদ্যোক্তা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(Entrepreneur)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অন্যটির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অঙ্গাঙ্গিভাবে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জড়িত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যিনি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উদ্যোগ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তিনিই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ব্যবসায়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উদ্যোক্তা</a:t>
            </a:r>
            <a:r>
              <a:rPr lang="en-US" sz="2800" dirty="0">
                <a:solidFill>
                  <a:srgbClr val="3A3A3A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67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648200" y="609600"/>
            <a:ext cx="3581400" cy="9144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5412" y="3969299"/>
            <a:ext cx="5256588" cy="28887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১০ </a:t>
            </a: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icture-73310-144096254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6009" y="182880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85800" y="44196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ফরিদুল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মজিদ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জরিনা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ফাউন্ডেশন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শরীয়তপুর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29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52400"/>
            <a:ext cx="12192000" cy="8428679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১। </a:t>
            </a:r>
            <a:r>
              <a:rPr lang="en-US" sz="2000" dirty="0" err="1" smtClean="0"/>
              <a:t>উদ্যোক্তার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ব্যক্তিগত</a:t>
            </a:r>
            <a:r>
              <a:rPr lang="en-US" sz="2000" dirty="0" smtClean="0"/>
              <a:t> </a:t>
            </a:r>
            <a:r>
              <a:rPr lang="en-US" sz="2000" dirty="0" err="1" smtClean="0"/>
              <a:t>গুণ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কোনটি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 </a:t>
            </a:r>
            <a:r>
              <a:rPr lang="en-US" sz="2000" b="1" dirty="0" smtClean="0"/>
              <a:t>ক  </a:t>
            </a:r>
            <a:r>
              <a:rPr lang="en-US" sz="2000" b="1" dirty="0" err="1" smtClean="0"/>
              <a:t>ঝুঁকি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গ্রহনের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ক্ষমতা</a:t>
            </a:r>
            <a:r>
              <a:rPr lang="en-US" sz="2000" b="1" dirty="0" smtClean="0"/>
              <a:t> </a:t>
            </a:r>
            <a:r>
              <a:rPr lang="en-US" sz="2000" dirty="0" smtClean="0"/>
              <a:t>                          খ </a:t>
            </a:r>
            <a:r>
              <a:rPr lang="en-US" sz="2000" dirty="0" err="1" smtClean="0"/>
              <a:t>অর্থ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সংগ্রহের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ক্ষমতা</a:t>
            </a:r>
            <a:r>
              <a:rPr lang="en-US" sz="2000" dirty="0" smtClean="0"/>
              <a:t>   </a:t>
            </a:r>
          </a:p>
          <a:p>
            <a:r>
              <a:rPr lang="en-US" sz="2000" dirty="0" smtClean="0"/>
              <a:t>গ </a:t>
            </a:r>
            <a:r>
              <a:rPr lang="en-US" sz="2000" dirty="0" err="1" smtClean="0"/>
              <a:t>সুনাম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বৃদ্ধি</a:t>
            </a:r>
            <a:r>
              <a:rPr lang="en-US" sz="2000" dirty="0" smtClean="0"/>
              <a:t>                                           ঘ  </a:t>
            </a:r>
            <a:r>
              <a:rPr lang="en-US" sz="2000" dirty="0" err="1" smtClean="0"/>
              <a:t>কোনটি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নয়</a:t>
            </a:r>
            <a:r>
              <a:rPr lang="en-US" sz="2000" dirty="0" smtClean="0"/>
              <a:t>  </a:t>
            </a:r>
          </a:p>
          <a:p>
            <a:endParaRPr lang="en-US" sz="2000" dirty="0" smtClean="0"/>
          </a:p>
          <a:p>
            <a:r>
              <a:rPr lang="en-US" sz="2000" dirty="0" smtClean="0"/>
              <a:t>২ । </a:t>
            </a:r>
            <a:r>
              <a:rPr lang="en-US" sz="2000" dirty="0" err="1" smtClean="0"/>
              <a:t>ব্যবসায়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উদ্যোগের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জনক</a:t>
            </a:r>
            <a:r>
              <a:rPr lang="en-US" sz="2000" dirty="0" smtClean="0"/>
              <a:t> </a:t>
            </a:r>
            <a:r>
              <a:rPr lang="en-US" sz="2000" dirty="0" err="1" smtClean="0"/>
              <a:t>কে</a:t>
            </a:r>
            <a:r>
              <a:rPr lang="en-US" sz="2000" dirty="0" smtClean="0"/>
              <a:t> ?</a:t>
            </a:r>
          </a:p>
          <a:p>
            <a:r>
              <a:rPr lang="en-US" sz="2000" dirty="0" smtClean="0"/>
              <a:t> ক  </a:t>
            </a:r>
            <a:r>
              <a:rPr lang="en-US" sz="2000" dirty="0" err="1" smtClean="0"/>
              <a:t>জোসেফ</a:t>
            </a:r>
            <a:r>
              <a:rPr lang="en-US" sz="2000" dirty="0" smtClean="0"/>
              <a:t> এ </a:t>
            </a:r>
            <a:r>
              <a:rPr lang="en-US" sz="2000" dirty="0" err="1" smtClean="0"/>
              <a:t>সুমপিটার</a:t>
            </a:r>
            <a:r>
              <a:rPr lang="en-US" sz="2000" dirty="0" smtClean="0"/>
              <a:t>                           </a:t>
            </a:r>
            <a:r>
              <a:rPr lang="en-US" sz="2000" b="1" dirty="0" smtClean="0"/>
              <a:t>খ </a:t>
            </a:r>
            <a:r>
              <a:rPr lang="en-US" sz="2000" b="1" dirty="0" err="1" smtClean="0"/>
              <a:t>রিচার্ড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ক্যান্টিলন</a:t>
            </a:r>
            <a:r>
              <a:rPr lang="en-US" sz="2000" b="1" dirty="0" smtClean="0"/>
              <a:t> </a:t>
            </a:r>
            <a:r>
              <a:rPr lang="en-US" sz="2000" dirty="0" smtClean="0"/>
              <a:t>  </a:t>
            </a:r>
          </a:p>
          <a:p>
            <a:r>
              <a:rPr lang="en-US" sz="2000" dirty="0" smtClean="0"/>
              <a:t>গ </a:t>
            </a:r>
            <a:r>
              <a:rPr lang="en-US" sz="2000" dirty="0" err="1" smtClean="0"/>
              <a:t>অ্যাডাম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স্মিথ</a:t>
            </a:r>
            <a:r>
              <a:rPr lang="en-US" sz="2000" dirty="0" smtClean="0"/>
              <a:t>                                           ঘ  </a:t>
            </a:r>
            <a:r>
              <a:rPr lang="en-US" sz="2000" dirty="0" err="1" smtClean="0"/>
              <a:t>রবার্ট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ওয়েন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৩। </a:t>
            </a:r>
            <a:r>
              <a:rPr lang="en-US" sz="2000" dirty="0" err="1" smtClean="0"/>
              <a:t>ব্যবসায়ের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ঝুঁকি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বহন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?</a:t>
            </a:r>
          </a:p>
          <a:p>
            <a:r>
              <a:rPr lang="en-US" sz="2000" dirty="0" smtClean="0"/>
              <a:t> ক  </a:t>
            </a:r>
            <a:r>
              <a:rPr lang="en-US" sz="2000" dirty="0" err="1" smtClean="0"/>
              <a:t>সরকার</a:t>
            </a:r>
            <a:r>
              <a:rPr lang="en-US" sz="2000" dirty="0" smtClean="0"/>
              <a:t>                                      খ </a:t>
            </a:r>
            <a:r>
              <a:rPr lang="en-US" sz="2000" dirty="0" err="1" smtClean="0"/>
              <a:t>বীমা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প্রতিষ্ঠান</a:t>
            </a:r>
            <a:r>
              <a:rPr lang="en-US" sz="2000" dirty="0" smtClean="0"/>
              <a:t>   </a:t>
            </a:r>
          </a:p>
          <a:p>
            <a:r>
              <a:rPr lang="en-US" sz="2000" dirty="0" smtClean="0"/>
              <a:t>গ </a:t>
            </a:r>
            <a:r>
              <a:rPr lang="en-US" sz="2000" dirty="0" err="1" smtClean="0"/>
              <a:t>ভোক্তা</a:t>
            </a:r>
            <a:r>
              <a:rPr lang="en-US" sz="2000" dirty="0" smtClean="0"/>
              <a:t>                                           </a:t>
            </a:r>
            <a:r>
              <a:rPr lang="en-US" sz="2000" b="1" dirty="0" smtClean="0"/>
              <a:t>ঘ  </a:t>
            </a:r>
            <a:r>
              <a:rPr lang="en-US" sz="2000" b="1" dirty="0" err="1" smtClean="0"/>
              <a:t>উদ্যোক্তা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r>
              <a:rPr lang="en-US" sz="2000" dirty="0" smtClean="0"/>
              <a:t>৪ । </a:t>
            </a:r>
            <a:r>
              <a:rPr lang="en-US" sz="2000" dirty="0" err="1" smtClean="0"/>
              <a:t>উদ্যোগ</a:t>
            </a:r>
            <a:r>
              <a:rPr lang="en-US" sz="2000" dirty="0" smtClean="0"/>
              <a:t> </a:t>
            </a:r>
            <a:r>
              <a:rPr lang="en-US" sz="2000" dirty="0" err="1" smtClean="0"/>
              <a:t>শব্দটি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প্রথম</a:t>
            </a:r>
            <a:r>
              <a:rPr lang="en-US" sz="2000" dirty="0" smtClean="0"/>
              <a:t> </a:t>
            </a:r>
            <a:r>
              <a:rPr lang="en-US" sz="2000" dirty="0" err="1" smtClean="0"/>
              <a:t>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চালুকরেন</a:t>
            </a:r>
            <a:r>
              <a:rPr lang="en-US" sz="2000" dirty="0" smtClean="0"/>
              <a:t> ?</a:t>
            </a:r>
          </a:p>
          <a:p>
            <a:r>
              <a:rPr lang="en-US" sz="2000" dirty="0" smtClean="0"/>
              <a:t> ক  </a:t>
            </a:r>
            <a:r>
              <a:rPr lang="en-US" sz="2000" dirty="0" err="1" smtClean="0"/>
              <a:t>জোসেফ</a:t>
            </a:r>
            <a:r>
              <a:rPr lang="en-US" sz="2000" dirty="0" smtClean="0"/>
              <a:t> এ </a:t>
            </a:r>
            <a:r>
              <a:rPr lang="en-US" sz="2000" dirty="0" err="1" smtClean="0"/>
              <a:t>সুমপিটার</a:t>
            </a:r>
            <a:r>
              <a:rPr lang="en-US" sz="2000" dirty="0" smtClean="0"/>
              <a:t>                           খ </a:t>
            </a:r>
            <a:r>
              <a:rPr lang="en-US" sz="2000" dirty="0" err="1" smtClean="0"/>
              <a:t>রিচার্ড</a:t>
            </a:r>
            <a:r>
              <a:rPr lang="en-US" sz="2000" dirty="0" smtClean="0"/>
              <a:t> </a:t>
            </a:r>
            <a:r>
              <a:rPr lang="en-US" sz="2000" dirty="0" err="1" smtClean="0"/>
              <a:t>ক্যান্টিলন</a:t>
            </a:r>
            <a:r>
              <a:rPr lang="en-US" sz="2000" dirty="0" smtClean="0"/>
              <a:t>   </a:t>
            </a:r>
          </a:p>
          <a:p>
            <a:r>
              <a:rPr lang="en-US" sz="2000" dirty="0" smtClean="0"/>
              <a:t>গ </a:t>
            </a:r>
            <a:r>
              <a:rPr lang="en-US" sz="2000" dirty="0" err="1" smtClean="0"/>
              <a:t>অ্যাডাম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স্মিথ</a:t>
            </a:r>
            <a:r>
              <a:rPr lang="en-US" sz="2000" dirty="0" smtClean="0"/>
              <a:t>                                           ঘ  </a:t>
            </a:r>
            <a:r>
              <a:rPr lang="en-US" sz="2000" dirty="0" err="1" smtClean="0"/>
              <a:t>রবার্ট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ওয়েন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৫ । </a:t>
            </a:r>
            <a:r>
              <a:rPr lang="en-US" sz="2000" dirty="0" err="1" smtClean="0"/>
              <a:t>উদ্যোক্তার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ব্যবসায়িক</a:t>
            </a:r>
            <a:r>
              <a:rPr lang="en-US" sz="2000" dirty="0" smtClean="0"/>
              <a:t>  </a:t>
            </a:r>
            <a:r>
              <a:rPr lang="en-US" sz="2000" dirty="0" err="1" smtClean="0"/>
              <a:t>গুণ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কোনটি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 </a:t>
            </a:r>
            <a:r>
              <a:rPr lang="en-US" sz="2000" b="1" dirty="0" smtClean="0"/>
              <a:t>ক  </a:t>
            </a:r>
            <a:r>
              <a:rPr lang="en-US" sz="2000" dirty="0" err="1" smtClean="0"/>
              <a:t>ঝুঁকি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গ্রহনের</a:t>
            </a:r>
            <a:r>
              <a:rPr lang="en-US" sz="2000" dirty="0" smtClean="0"/>
              <a:t>  </a:t>
            </a:r>
            <a:r>
              <a:rPr lang="en-US" sz="2000" dirty="0" err="1" smtClean="0"/>
              <a:t>ক্ষমতা</a:t>
            </a:r>
            <a:r>
              <a:rPr lang="en-US" sz="2000" dirty="0" smtClean="0"/>
              <a:t>                           খ </a:t>
            </a:r>
            <a:r>
              <a:rPr lang="en-US" sz="2000" dirty="0" err="1" smtClean="0"/>
              <a:t>অর্থ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সংগ্রহের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ক্ষমতা</a:t>
            </a:r>
            <a:r>
              <a:rPr lang="en-US" sz="2000" dirty="0" smtClean="0"/>
              <a:t>   </a:t>
            </a:r>
          </a:p>
          <a:p>
            <a:r>
              <a:rPr lang="en-US" sz="2000" dirty="0" smtClean="0"/>
              <a:t>গ </a:t>
            </a:r>
            <a:r>
              <a:rPr lang="en-US" sz="2000" dirty="0" err="1" smtClean="0"/>
              <a:t>সুনাম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বৃদ্ধি</a:t>
            </a:r>
            <a:r>
              <a:rPr lang="en-US" sz="2000" dirty="0" smtClean="0"/>
              <a:t>                                           ঘ  </a:t>
            </a:r>
            <a:r>
              <a:rPr lang="en-US" sz="2000" dirty="0" err="1" smtClean="0"/>
              <a:t>কোনটি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নয়</a:t>
            </a:r>
            <a:r>
              <a:rPr lang="en-US" sz="2000" dirty="0" smtClean="0"/>
              <a:t>  </a:t>
            </a:r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endParaRPr lang="en-US" sz="2000" dirty="0" smtClean="0"/>
          </a:p>
          <a:p>
            <a:r>
              <a:rPr lang="as-IN" sz="2000" dirty="0" smtClean="0"/>
              <a:t/>
            </a:r>
            <a:br>
              <a:rPr lang="as-IN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2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8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80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20"/>
                            </p:stCondLst>
                            <p:childTnLst>
                              <p:par>
                                <p:cTn id="2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480"/>
                            </p:stCondLst>
                            <p:childTnLst>
                              <p:par>
                                <p:cTn id="3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40"/>
                            </p:stCondLst>
                            <p:childTnLst>
                              <p:par>
                                <p:cTn id="3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880"/>
                            </p:stCondLst>
                            <p:childTnLst>
                              <p:par>
                                <p:cTn id="4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800"/>
                            </p:stCondLst>
                            <p:childTnLst>
                              <p:par>
                                <p:cTn id="4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400"/>
                            </p:stCondLst>
                            <p:childTnLst>
                              <p:par>
                                <p:cTn id="5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680"/>
                            </p:stCondLst>
                            <p:childTnLst>
                              <p:par>
                                <p:cTn id="5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000"/>
                            </p:stCondLst>
                            <p:childTnLst>
                              <p:par>
                                <p:cTn id="6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560"/>
                            </p:stCondLst>
                            <p:childTnLst>
                              <p:par>
                                <p:cTn id="6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400"/>
                            </p:stCondLst>
                            <p:childTnLst>
                              <p:par>
                                <p:cTn id="7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20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720"/>
                            </p:stCondLst>
                            <p:childTnLst>
                              <p:par>
                                <p:cTn id="7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20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9680"/>
                            </p:stCondLst>
                            <p:childTnLst>
                              <p:par>
                                <p:cTn id="8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2000" fill="hold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218"/>
            <a:ext cx="12801600" cy="7528782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>
          <a:xfrm>
            <a:off x="1699302" y="6229350"/>
            <a:ext cx="9402992" cy="9118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8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4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91869"/>
            <a:ext cx="4733601" cy="2567988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5910" y="1749499"/>
            <a:ext cx="4648202" cy="2567950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660113" y="6087969"/>
            <a:ext cx="9481371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বিষয়টিকে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বাস্তবে </a:t>
            </a: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রূপদান করে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876800"/>
            <a:ext cx="106680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মানুষের চিন্তা-ভাবনাকে বাস্তবে রূপদান করে।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4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17143" y="1676751"/>
            <a:ext cx="4687057" cy="2587227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698239"/>
            <a:ext cx="4900038" cy="2565739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2101029" y="6074908"/>
            <a:ext cx="8599540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ব্যবসায় উদ্যোগ গ্রহণ করেন </a:t>
            </a:r>
            <a:r>
              <a:rPr lang="as-IN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9762" y="4901440"/>
            <a:ext cx="102870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ব্যবসায় উদ্যোগ গ্রহণ করেন তিনি ব্যবসায় উদ্যোক্তা।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8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0646" y="1663944"/>
            <a:ext cx="4556754" cy="2496094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2406" y="1718307"/>
            <a:ext cx="4514194" cy="2446207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15901" y="5887456"/>
            <a:ext cx="9941198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পরিচালনার ক্ষেত্রে সংকট এড়ানো </a:t>
            </a:r>
            <a:r>
              <a:rPr lang="as-IN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4669804"/>
            <a:ext cx="98298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পরিচালনার ক্ষেত্রে সংকট এড়ানো যায় উদ্যোক্তার গুণাবলি দ্বারা।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9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757317"/>
            <a:ext cx="4343400" cy="2397211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7075" y="1743867"/>
            <a:ext cx="4504770" cy="2424109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905000" y="6019478"/>
            <a:ext cx="8599540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হ্রাস করে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4671" y="4700677"/>
            <a:ext cx="8599540" cy="50431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বেকারত্ব হ্রাস করে।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2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511820"/>
            <a:ext cx="4572000" cy="2559676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1524000"/>
            <a:ext cx="4572000" cy="2590800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101029" y="5781153"/>
            <a:ext cx="8599540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উন্নয়নে অন্যতম বাধা </a:t>
            </a:r>
            <a:r>
              <a:rPr lang="en-US" sz="3600" dirty="0" err="1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8527" y="4505480"/>
            <a:ext cx="10390073" cy="57709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উন্নয়নে অন্যতম বাধা হল চাকরির প্রতি বেকারদের অধিক আগ্রহ</a:t>
            </a:r>
            <a:r>
              <a:rPr lang="en-US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5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415" y="963898"/>
            <a:ext cx="5530985" cy="3455702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963898"/>
            <a:ext cx="5378102" cy="3455702"/>
          </a:xfrm>
          <a:prstGeom prst="rect">
            <a:avLst/>
          </a:prstGeom>
          <a:ln>
            <a:noFill/>
          </a:ln>
          <a:effectLst>
            <a:glow rad="101600">
              <a:srgbClr val="FFC000">
                <a:alpha val="60000"/>
              </a:srgbClr>
            </a:glow>
            <a:softEdge rad="112500"/>
          </a:effec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38300" y="4953000"/>
            <a:ext cx="9220200" cy="148336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ব্যবসায় উদ্যোগ </a:t>
            </a:r>
            <a:endParaRPr lang="en-US" sz="4000" dirty="0" smtClean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F:\New Upload Image\unnamed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2344400" cy="723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1" descr="Wallpaper04935"/>
          <p:cNvSpPr>
            <a:spLocks noChangeArrowheads="1"/>
          </p:cNvSpPr>
          <p:nvPr/>
        </p:nvSpPr>
        <p:spPr bwMode="auto">
          <a:xfrm>
            <a:off x="3840480" y="685800"/>
            <a:ext cx="3474720" cy="74566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057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200400"/>
            <a:ext cx="906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তা বলতে পারবে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উদ্যোগের বৈশিষ্ট্য ও কার্যাবলি ব্যাখ্যা করতে পারবে।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ব্যবসায় উদ্যোগের পার্থক্য করতে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shreeEMJ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 algn="just"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৪. 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সফল উদ্যোক্তার গুণাবলি সনাক্ত করতে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shreeEMJ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586</TotalTime>
  <Words>699</Words>
  <Application>Microsoft Office PowerPoint</Application>
  <PresentationFormat>Custom</PresentationFormat>
  <Paragraphs>119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Walton</dc:creator>
  <cp:lastModifiedBy>user</cp:lastModifiedBy>
  <cp:revision>114</cp:revision>
  <dcterms:created xsi:type="dcterms:W3CDTF">2018-12-08T18:48:40Z</dcterms:created>
  <dcterms:modified xsi:type="dcterms:W3CDTF">2020-10-01T03:37:22Z</dcterms:modified>
</cp:coreProperties>
</file>