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</p:sldMasterIdLst>
  <p:notesMasterIdLst>
    <p:notesMasterId r:id="rId32"/>
  </p:notesMasterIdLst>
  <p:sldIdLst>
    <p:sldId id="290" r:id="rId4"/>
    <p:sldId id="306" r:id="rId5"/>
    <p:sldId id="272" r:id="rId6"/>
    <p:sldId id="307" r:id="rId7"/>
    <p:sldId id="259" r:id="rId8"/>
    <p:sldId id="260" r:id="rId9"/>
    <p:sldId id="274" r:id="rId10"/>
    <p:sldId id="293" r:id="rId11"/>
    <p:sldId id="281" r:id="rId12"/>
    <p:sldId id="277" r:id="rId13"/>
    <p:sldId id="261" r:id="rId14"/>
    <p:sldId id="282" r:id="rId15"/>
    <p:sldId id="308" r:id="rId16"/>
    <p:sldId id="300" r:id="rId17"/>
    <p:sldId id="301" r:id="rId18"/>
    <p:sldId id="298" r:id="rId19"/>
    <p:sldId id="296" r:id="rId20"/>
    <p:sldId id="278" r:id="rId21"/>
    <p:sldId id="295" r:id="rId22"/>
    <p:sldId id="299" r:id="rId23"/>
    <p:sldId id="297" r:id="rId24"/>
    <p:sldId id="302" r:id="rId25"/>
    <p:sldId id="303" r:id="rId26"/>
    <p:sldId id="304" r:id="rId27"/>
    <p:sldId id="309" r:id="rId28"/>
    <p:sldId id="267" r:id="rId29"/>
    <p:sldId id="305" r:id="rId30"/>
    <p:sldId id="292" r:id="rId31"/>
  </p:sldIdLst>
  <p:sldSz cx="118872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XxymyTYsvLqnGxQ/RocsA==" hashData="kmhb2bw3Kz7e4KZ5k/MtTpS7lMX/RDRG75xsTUCEdnD7XR2sXlZCBBHRXF/7BQ+35rT3BJMI3s+Hn3Qsp8M6qg=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767" autoAdjust="0"/>
  </p:normalViewPr>
  <p:slideViewPr>
    <p:cSldViewPr>
      <p:cViewPr varScale="1">
        <p:scale>
          <a:sx n="61" d="100"/>
          <a:sy n="61" d="100"/>
        </p:scale>
        <p:origin x="-804" y="-76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7E838-9BBC-4F56-AD3C-98D92A49CCC1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2AA9B-8215-4585-B0B8-A1BC5F057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71800" y="3332480"/>
            <a:ext cx="8023860" cy="202065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971800" y="5336877"/>
            <a:ext cx="8023860" cy="1463040"/>
          </a:xfr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360707" y="1207920"/>
            <a:ext cx="2438400" cy="495300"/>
          </a:xfrm>
        </p:spPr>
        <p:txBody>
          <a:bodyPr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627170" y="4415642"/>
            <a:ext cx="3901440" cy="49926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95300" y="0"/>
            <a:ext cx="792480" cy="73152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59237" y="0"/>
            <a:ext cx="136063" cy="73152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287780" y="0"/>
            <a:ext cx="236434" cy="73152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483716" y="0"/>
            <a:ext cx="299364" cy="73152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38247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188720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10346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244632" y="0"/>
            <a:ext cx="0" cy="73152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38684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1848013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584960" y="0"/>
            <a:ext cx="99060" cy="73152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792480" y="3657600"/>
            <a:ext cx="1684020" cy="138176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02522" y="5191202"/>
            <a:ext cx="833851" cy="68418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18404" y="5867341"/>
            <a:ext cx="178308" cy="14630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163470" y="6174029"/>
            <a:ext cx="356616" cy="29260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476500" y="4795520"/>
            <a:ext cx="475488" cy="3901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23207" y="5257282"/>
            <a:ext cx="792480" cy="552026"/>
          </a:xfrm>
        </p:spPr>
        <p:txBody>
          <a:bodyPr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17932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7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33FDB0-D8E6-4B81-926F-6D859470772B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EE6E18-BC7A-46BD-9246-8573E80C6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0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B84E31-28C1-413C-9991-F1C0DC9DAC10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E29380-3A44-4983-A90C-1106DA147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6"/>
            <a:ext cx="10104120" cy="145288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8"/>
            <a:ext cx="10104120" cy="160019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E93DC4-7A6A-4E88-AD17-43767ABE5A25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EF1812-6753-42CF-8782-56B263DA1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4"/>
            <a:ext cx="5250180" cy="48276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4"/>
            <a:ext cx="5250180" cy="48276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7649A4-58A4-461E-AE8B-787706F20877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7F59BA-BE51-47CB-AAD4-FE1811A38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3" y="1637454"/>
            <a:ext cx="5252244" cy="68241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3" y="2319867"/>
            <a:ext cx="5252244" cy="421470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637454"/>
            <a:ext cx="5254308" cy="68241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319867"/>
            <a:ext cx="5254308" cy="421470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90BEA2-4125-468D-8E08-1A110F90857D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DA98BA-5B10-4BAC-84D0-10EA40173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925C94-6EBC-4406-9D3A-1134D13E8758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9EB41E-735E-4CB1-A35C-E3679FB68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2A737E-DCA0-4988-A58F-F2AAC5B50BD9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2D6CD5-0805-4496-B599-26B420B6D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91253"/>
            <a:ext cx="3910807" cy="12395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7" y="291257"/>
            <a:ext cx="6645276" cy="624332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30777"/>
            <a:ext cx="3910807" cy="5003801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FEDF21-F220-4AFC-804A-D2BCD58B18D9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11F9DD-E7A5-46C5-BF0C-35E4D1287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94360" y="1706880"/>
            <a:ext cx="9707880" cy="519866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1"/>
            <a:ext cx="7132320" cy="6045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2"/>
            <a:ext cx="7132320" cy="858519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E0ABDE-7BCD-43C1-B431-5F6F584569FF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E8092D-D03D-49AE-A613-3CB89AA74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40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75DDDE-79A6-421D-937F-74D901ED851E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918CB0-A633-4D87-B4E5-0085F5E62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51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51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DCC65C-76DC-4DF2-9C7C-2F2212F0FC8C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4553E4-83F7-4CFC-8839-1869E50B1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89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71800" y="3332480"/>
            <a:ext cx="8023860" cy="202065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971800" y="5336877"/>
            <a:ext cx="8023860" cy="146304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11480" indent="0" algn="ctr">
              <a:buNone/>
            </a:lvl2pPr>
            <a:lvl3pPr marL="822960" indent="0" algn="ctr">
              <a:buNone/>
            </a:lvl3pPr>
            <a:lvl4pPr marL="1234440" indent="0" algn="ctr">
              <a:buNone/>
            </a:lvl4pPr>
            <a:lvl5pPr marL="1645920" indent="0" algn="ctr">
              <a:buNone/>
            </a:lvl5pPr>
            <a:lvl6pPr marL="2057400" indent="0" algn="ctr">
              <a:buNone/>
            </a:lvl6pPr>
            <a:lvl7pPr marL="2468880" indent="0" algn="ctr">
              <a:buNone/>
            </a:lvl7pPr>
            <a:lvl8pPr marL="2880360" indent="0" algn="ctr">
              <a:buNone/>
            </a:lvl8pPr>
            <a:lvl9pPr marL="329184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360707" y="1207920"/>
            <a:ext cx="2438400" cy="495300"/>
          </a:xfrm>
        </p:spPr>
        <p:txBody>
          <a:bodyPr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627170" y="4415642"/>
            <a:ext cx="3901440" cy="499262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300" y="0"/>
            <a:ext cx="792480" cy="73152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237" y="0"/>
            <a:ext cx="136063" cy="73152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87780" y="0"/>
            <a:ext cx="236434" cy="73152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483716" y="0"/>
            <a:ext cx="299364" cy="73152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38247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188720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10346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244632" y="0"/>
            <a:ext cx="0" cy="73152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38684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1848013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584960" y="0"/>
            <a:ext cx="99060" cy="73152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92480" y="3657600"/>
            <a:ext cx="1684020" cy="138176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02522" y="5191202"/>
            <a:ext cx="833851" cy="68418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18404" y="5867341"/>
            <a:ext cx="178308" cy="14630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163470" y="6174029"/>
            <a:ext cx="356616" cy="29260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76500" y="4795520"/>
            <a:ext cx="475488" cy="3901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23207" y="5257282"/>
            <a:ext cx="792480" cy="552026"/>
          </a:xfrm>
        </p:spPr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8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94360" y="1706880"/>
            <a:ext cx="9707880" cy="519866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7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88640"/>
            <a:ext cx="8023860" cy="2190496"/>
          </a:xfrm>
        </p:spPr>
        <p:txBody>
          <a:bodyPr/>
          <a:lstStyle>
            <a:lvl1pPr algn="l">
              <a:buNone/>
              <a:defRPr sz="27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5344160"/>
            <a:ext cx="8023860" cy="146304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358933" y="1204011"/>
            <a:ext cx="2438400" cy="495300"/>
          </a:xfrm>
        </p:spPr>
        <p:txBody>
          <a:bodyPr/>
          <a:lstStyle/>
          <a:p>
            <a:fld id="{30ED94A1-76B1-4B67-9C72-3E9EB5CD79C6}" type="datetimeFigureOut">
              <a:rPr lang="en-US" smtClean="0">
                <a:solidFill>
                  <a:srgbClr val="FFF39D"/>
                </a:solidFill>
              </a:rPr>
              <a:pPr/>
              <a:t>30-Sep-20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627413" y="4412590"/>
            <a:ext cx="3901440" cy="499262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" y="0"/>
            <a:ext cx="792480" cy="73152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9237" y="0"/>
            <a:ext cx="136063" cy="73152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87780" y="0"/>
            <a:ext cx="236434" cy="73152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83716" y="0"/>
            <a:ext cx="299364" cy="73152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38247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188720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10346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244632" y="0"/>
            <a:ext cx="0" cy="73152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38684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584960" y="0"/>
            <a:ext cx="99060" cy="73152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92480" y="3657600"/>
            <a:ext cx="1684020" cy="13817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22115" y="5191202"/>
            <a:ext cx="833851" cy="68418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18404" y="5867341"/>
            <a:ext cx="178308" cy="14630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163470" y="6177280"/>
            <a:ext cx="356616" cy="29260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42752" y="4778547"/>
            <a:ext cx="475488" cy="3901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1827327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42801" y="5257282"/>
            <a:ext cx="792480" cy="552026"/>
          </a:xfrm>
        </p:spPr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7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94360" y="1706880"/>
            <a:ext cx="475488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551322" y="1706880"/>
            <a:ext cx="475488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9160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1253"/>
            <a:ext cx="9806940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94360" y="2519680"/>
            <a:ext cx="4754880" cy="41452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83568" y="2519680"/>
            <a:ext cx="4754880" cy="41452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94360" y="1674368"/>
            <a:ext cx="4754880" cy="7022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646420" y="1674368"/>
            <a:ext cx="4754880" cy="7022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063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77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88640"/>
            <a:ext cx="8023860" cy="2190496"/>
          </a:xfrm>
        </p:spPr>
        <p:txBody>
          <a:bodyPr/>
          <a:lstStyle>
            <a:lvl1pPr algn="l">
              <a:buNone/>
              <a:defRPr sz="36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5344160"/>
            <a:ext cx="8023860" cy="1463040"/>
          </a:xfrm>
        </p:spPr>
        <p:txBody>
          <a:bodyPr anchor="t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358933" y="1204011"/>
            <a:ext cx="2438400" cy="495300"/>
          </a:xfrm>
        </p:spPr>
        <p:txBody>
          <a:bodyPr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627413" y="4412590"/>
            <a:ext cx="3901440" cy="4992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95300" y="0"/>
            <a:ext cx="792480" cy="73152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59237" y="0"/>
            <a:ext cx="136063" cy="73152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287780" y="0"/>
            <a:ext cx="236434" cy="73152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483716" y="0"/>
            <a:ext cx="299364" cy="73152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38247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188720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10346" y="0"/>
            <a:ext cx="0" cy="731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244632" y="0"/>
            <a:ext cx="0" cy="73152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38684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584960" y="0"/>
            <a:ext cx="99060" cy="73152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792480" y="3657600"/>
            <a:ext cx="1684020" cy="13817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22115" y="5191202"/>
            <a:ext cx="833851" cy="68418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18404" y="5867341"/>
            <a:ext cx="178308" cy="14630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163470" y="6177280"/>
            <a:ext cx="356616" cy="29260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442752" y="4778547"/>
            <a:ext cx="475488" cy="3901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1827327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42801" y="5257282"/>
            <a:ext cx="792480" cy="552026"/>
          </a:xfrm>
        </p:spPr>
        <p:txBody>
          <a:bodyPr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919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19497" y="3360420"/>
            <a:ext cx="6729984" cy="594360"/>
          </a:xfrm>
        </p:spPr>
        <p:txBody>
          <a:bodyPr anchor="b"/>
          <a:lstStyle>
            <a:lvl1pPr algn="l">
              <a:buNone/>
              <a:defRPr sz="18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55964" y="292608"/>
            <a:ext cx="1985162" cy="5315712"/>
          </a:xfrm>
        </p:spPr>
        <p:txBody>
          <a:bodyPr/>
          <a:lstStyle>
            <a:lvl1pPr marL="0" indent="0">
              <a:spcBef>
                <a:spcPts val="360"/>
              </a:spcBef>
              <a:spcAft>
                <a:spcPts val="900"/>
              </a:spcAft>
              <a:buNone/>
              <a:defRPr sz="1100"/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12292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049985" y="0"/>
            <a:ext cx="0" cy="73152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689080" y="0"/>
            <a:ext cx="0" cy="73152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90960" y="0"/>
            <a:ext cx="396240" cy="73152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59002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603382" y="6096000"/>
            <a:ext cx="713232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96240" y="292608"/>
            <a:ext cx="7330440" cy="67494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9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3919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03382" y="6096000"/>
            <a:ext cx="713232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091265" y="3360420"/>
            <a:ext cx="6729984" cy="59436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023860" cy="73152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9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95537" y="282448"/>
            <a:ext cx="1981200" cy="5286451"/>
          </a:xfrm>
        </p:spPr>
        <p:txBody>
          <a:bodyPr rot="0" spcFirstLastPara="0" vertOverflow="overflow" horzOverflow="overflow" vert="horz" wrap="square" lIns="109728" tIns="54864" rIns="109728" bIns="54864" numCol="1" spcCol="329184" rtlCol="0" fromWordArt="0" anchor="t" anchorCtr="0" forceAA="0" compatLnSpc="1">
            <a:normAutofit/>
          </a:bodyPr>
          <a:lstStyle>
            <a:lvl1pPr marL="0" indent="0">
              <a:spcBef>
                <a:spcPts val="90"/>
              </a:spcBef>
              <a:spcAft>
                <a:spcPts val="360"/>
              </a:spcAft>
              <a:buFontTx/>
              <a:buNone/>
              <a:defRPr sz="11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908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490960" y="0"/>
            <a:ext cx="396240" cy="73152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59002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12292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049985" y="0"/>
            <a:ext cx="0" cy="73152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6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86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51"/>
            <a:ext cx="217932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50"/>
            <a:ext cx="782574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7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94360" y="1706880"/>
            <a:ext cx="475488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551322" y="1706880"/>
            <a:ext cx="475488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1253"/>
            <a:ext cx="9806940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94360" y="2519680"/>
            <a:ext cx="4754880" cy="41452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83568" y="2519680"/>
            <a:ext cx="4754880" cy="41452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94360" y="1674368"/>
            <a:ext cx="4754880" cy="7022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646420" y="1674368"/>
            <a:ext cx="4754880" cy="7022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919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119497" y="3360420"/>
            <a:ext cx="6729984" cy="594360"/>
          </a:xfrm>
        </p:spPr>
        <p:txBody>
          <a:bodyPr anchor="b"/>
          <a:lstStyle>
            <a:lvl1pPr algn="l">
              <a:buNone/>
              <a:defRPr sz="24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55964" y="292608"/>
            <a:ext cx="1985162" cy="5315712"/>
          </a:xfrm>
        </p:spPr>
        <p:txBody>
          <a:bodyPr/>
          <a:lstStyle>
            <a:lvl1pPr marL="0" indent="0">
              <a:spcBef>
                <a:spcPts val="480"/>
              </a:spcBef>
              <a:spcAft>
                <a:spcPts val="1200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12292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049985" y="0"/>
            <a:ext cx="0" cy="73152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689080" y="0"/>
            <a:ext cx="0" cy="73152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90960" y="0"/>
            <a:ext cx="396240" cy="73152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59002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603382" y="6096000"/>
            <a:ext cx="713232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96240" y="292608"/>
            <a:ext cx="7330440" cy="67494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3919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603382" y="6096000"/>
            <a:ext cx="713232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091265" y="3360420"/>
            <a:ext cx="6729984" cy="594360"/>
          </a:xfrm>
        </p:spPr>
        <p:txBody>
          <a:bodyPr anchor="b"/>
          <a:lstStyle>
            <a:lvl1pPr algn="l">
              <a:buNone/>
              <a:defRPr sz="24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023860" cy="73152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8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95537" y="282448"/>
            <a:ext cx="1981200" cy="5286451"/>
          </a:xfrm>
        </p:spPr>
        <p:txBody>
          <a:bodyPr rot="0" spcFirstLastPara="0" vertOverflow="overflow" horzOverflow="overflow" vert="horz" wrap="square" lIns="109728" tIns="54864" rIns="109728" bIns="54864" numCol="1" spcCol="329184" rtlCol="0" fromWordArt="0" anchor="t" anchorCtr="0" forceAA="0" compatLnSpc="1">
            <a:normAutofit/>
          </a:bodyPr>
          <a:lstStyle>
            <a:lvl1pPr marL="0" indent="0">
              <a:spcBef>
                <a:spcPts val="120"/>
              </a:spcBef>
              <a:spcAft>
                <a:spcPts val="480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908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490960" y="0"/>
            <a:ext cx="396240" cy="73152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59002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12292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049985" y="0"/>
            <a:ext cx="0" cy="73152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3919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94360" y="292947"/>
            <a:ext cx="9707880" cy="1219200"/>
          </a:xfrm>
          <a:prstGeom prst="rect">
            <a:avLst/>
          </a:prstGeom>
        </p:spPr>
        <p:txBody>
          <a:bodyPr vert="horz" lIns="109728" tIns="54864" rIns="109728" bIns="54864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9707880" cy="5198669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101072" y="1109169"/>
            <a:ext cx="2145792" cy="499262"/>
          </a:xfrm>
          <a:prstGeom prst="rect">
            <a:avLst/>
          </a:prstGeom>
        </p:spPr>
        <p:txBody>
          <a:bodyPr vert="horz" lIns="109728" tIns="54864" rIns="109728" bIns="54864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48E8AF-D2DB-4448-B293-60072C7F2CA7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460622" y="3943717"/>
            <a:ext cx="3413760" cy="475488"/>
          </a:xfrm>
          <a:prstGeom prst="rect">
            <a:avLst/>
          </a:prstGeom>
        </p:spPr>
        <p:txBody>
          <a:bodyPr vert="horz" lIns="109728" tIns="54864" rIns="109728" bIns="54864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9060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9080" y="0"/>
            <a:ext cx="0" cy="73152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490960" y="0"/>
            <a:ext cx="396240" cy="73152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59002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603382" y="6096000"/>
            <a:ext cx="713232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7721" y="6116320"/>
            <a:ext cx="792480" cy="555955"/>
          </a:xfrm>
          <a:prstGeom prst="rect">
            <a:avLst/>
          </a:prstGeom>
        </p:spPr>
        <p:txBody>
          <a:bodyPr vert="horz" lIns="109728" tIns="54864" rIns="109728" bIns="54864" anchor="ctr"/>
          <a:lstStyle>
            <a:lvl1pPr algn="ctr" eaLnBrk="1" latinLnBrk="0" hangingPunct="1">
              <a:defRPr kumimoji="0" sz="1700" b="1">
                <a:solidFill>
                  <a:srgbClr val="FFFFFF"/>
                </a:solidFill>
              </a:defRPr>
            </a:lvl1pPr>
          </a:lstStyle>
          <a:p>
            <a:fld id="{FBE4872F-9C25-4F1E-917B-B4F175B1C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ts val="720"/>
        </a:spcBef>
        <a:buClr>
          <a:schemeClr val="accent1"/>
        </a:buClr>
        <a:buSzPct val="70000"/>
        <a:buFont typeface="Wingdings"/>
        <a:buChar char="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32918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indent="-2194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indent="-219456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832" indent="-219456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414016" indent="-2194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19456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7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072384" indent="-2194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292947"/>
            <a:ext cx="1069848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06880"/>
            <a:ext cx="1069848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E2F0B2-C2D3-4081-82F5-245F2014658C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7"/>
            <a:ext cx="37642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19BBDA4-7A23-4E3B-832B-8C1CAE6D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8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82296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296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82296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82296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82296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548640" algn="ctr" defTabSz="82296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1097280" algn="ctr" defTabSz="82296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645920" algn="ctr" defTabSz="82296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2194560" algn="ctr" defTabSz="82296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8610" indent="-308610" algn="l" defTabSz="8229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defTabSz="8229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391900" y="0"/>
            <a:ext cx="0" cy="731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94360" y="292947"/>
            <a:ext cx="9707880" cy="1219200"/>
          </a:xfrm>
          <a:prstGeom prst="rect">
            <a:avLst/>
          </a:prstGeom>
        </p:spPr>
        <p:txBody>
          <a:bodyPr vert="horz" lIns="109728" tIns="54864" rIns="109728" bIns="54864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9707880" cy="5198669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101072" y="1109169"/>
            <a:ext cx="2145792" cy="499262"/>
          </a:xfrm>
          <a:prstGeom prst="rect">
            <a:avLst/>
          </a:prstGeom>
        </p:spPr>
        <p:txBody>
          <a:bodyPr vert="horz" lIns="109728" tIns="54864" rIns="109728" bIns="54864" anchor="ctr" anchorCtr="0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30ED94A1-76B1-4B67-9C72-3E9EB5CD79C6}" type="datetimeFigureOut">
              <a:rPr lang="en-US" smtClean="0">
                <a:solidFill>
                  <a:srgbClr val="575F6D"/>
                </a:solidFill>
              </a:rPr>
              <a:pPr/>
              <a:t>30-Sep-20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460622" y="3943717"/>
            <a:ext cx="3413760" cy="475488"/>
          </a:xfrm>
          <a:prstGeom prst="rect">
            <a:avLst/>
          </a:prstGeom>
        </p:spPr>
        <p:txBody>
          <a:bodyPr vert="horz" lIns="109728" tIns="54864" rIns="109728" bIns="54864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9060" y="0"/>
            <a:ext cx="0" cy="731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9080" y="0"/>
            <a:ext cx="0" cy="73152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90960" y="0"/>
            <a:ext cx="396240" cy="73152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590020" y="0"/>
            <a:ext cx="0" cy="731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anchor="t" compatLnSpc="1"/>
          <a:lstStyle/>
          <a:p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03382" y="6096000"/>
            <a:ext cx="713232" cy="5852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7721" y="6116320"/>
            <a:ext cx="792480" cy="555955"/>
          </a:xfrm>
          <a:prstGeom prst="rect">
            <a:avLst/>
          </a:prstGeom>
        </p:spPr>
        <p:txBody>
          <a:bodyPr vert="horz" lIns="109728" tIns="54864" rIns="109728" bIns="54864" anchor="ctr"/>
          <a:lstStyle>
            <a:lvl1pPr algn="ctr" eaLnBrk="1" latinLnBrk="0" hangingPunct="1">
              <a:defRPr kumimoji="0" sz="1300" b="1">
                <a:solidFill>
                  <a:srgbClr val="FFFFFF"/>
                </a:solidFill>
              </a:defRPr>
            </a:lvl1pPr>
          </a:lstStyle>
          <a:p>
            <a:fld id="{A9C56B59-1B98-4F1E-AA6B-A5934EA5B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rtl="0" eaLnBrk="1" latinLnBrk="0" hangingPunct="1">
        <a:spcBef>
          <a:spcPts val="540"/>
        </a:spcBef>
        <a:buClr>
          <a:schemeClr val="accent1"/>
        </a:buClr>
        <a:buSzPct val="7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4688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645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16459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736" indent="-164592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63624" indent="-164592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10512" indent="-16459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3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057400" indent="-164592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3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304288" indent="-1645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3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73" y="3742267"/>
            <a:ext cx="3824128" cy="252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70" y="2628053"/>
            <a:ext cx="1727359" cy="13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323" y="1891455"/>
            <a:ext cx="967898" cy="7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52" y="4858174"/>
            <a:ext cx="2022475" cy="15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48" y="5455921"/>
            <a:ext cx="967898" cy="7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914400"/>
            <a:ext cx="6290310" cy="132651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>
              <a:defRPr/>
            </a:pPr>
            <a:r>
              <a:rPr lang="bn-BD" sz="7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সবাইকে শুভেচ্ছা</a:t>
            </a:r>
            <a:endParaRPr lang="en-US" sz="79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51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4960" y="487680"/>
            <a:ext cx="9014460" cy="21132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angla" pitchFamily="66" charset="0"/>
                <a:cs typeface="Bangla" pitchFamily="66" charset="0"/>
              </a:rPr>
              <a:t>জীবকোষ 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646420" y="2600960"/>
            <a:ext cx="630022" cy="104363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latin typeface="Bangla" pitchFamily="66" charset="0"/>
              <a:cs typeface="Bangla" pitchFamily="66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268980" y="3657600"/>
            <a:ext cx="5250180" cy="321869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latin typeface="Bangla" pitchFamily="66" charset="0"/>
              <a:cs typeface="Bangla" pitchFamily="66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528560" y="3982720"/>
            <a:ext cx="630022" cy="113792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latin typeface="Bangla" pitchFamily="66" charset="0"/>
              <a:cs typeface="Bangla" pitchFamily="66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665220" y="3982720"/>
            <a:ext cx="630022" cy="113792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latin typeface="Bangla" pitchFamily="66" charset="0"/>
              <a:cs typeface="Bangla" pitchFamily="66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6339840" y="4876800"/>
            <a:ext cx="5052060" cy="195072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angla" pitchFamily="66" charset="0"/>
                <a:cs typeface="Bangla" pitchFamily="66" charset="0"/>
              </a:rPr>
              <a:t>প্রাণ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angla" pitchFamily="66" charset="0"/>
                <a:cs typeface="Bangla" pitchFamily="66" charset="0"/>
              </a:rPr>
              <a:t>ি</a:t>
            </a:r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angla" pitchFamily="66" charset="0"/>
                <a:cs typeface="Bangla" pitchFamily="66" charset="0"/>
              </a:rPr>
              <a:t>কোষ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594360" y="4876800"/>
            <a:ext cx="4853940" cy="20320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7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angla" pitchFamily="66" charset="0"/>
                <a:cs typeface="Bangla" pitchFamily="66" charset="0"/>
              </a:rPr>
              <a:t>উদ্ভিদ কোষ</a:t>
            </a:r>
            <a:endParaRPr lang="en-US" sz="7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410200"/>
            <a:ext cx="10287000" cy="1788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চিত্র</a:t>
            </a:r>
            <a:r>
              <a:rPr lang="en-US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:</a:t>
            </a:r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উদ্ভিদকোষ </a:t>
            </a:r>
            <a:endParaRPr lang="en-US" sz="96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9982200" cy="519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2400"/>
            <a:ext cx="9982201" cy="519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410200"/>
            <a:ext cx="10058400" cy="1788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চিত্র</a:t>
            </a:r>
            <a:r>
              <a:rPr lang="en-US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:</a:t>
            </a:r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bn-BD" sz="9600" dirty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প্রাণিকোষ  </a:t>
            </a:r>
            <a:endParaRPr lang="en-US" sz="96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9220200" cy="50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599"/>
            <a:ext cx="9220200" cy="509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94560"/>
            <a:ext cx="11887200" cy="512064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১।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জীবদেহের একক কী?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    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	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উত্তরঃ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কোষ। 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২।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কোষ কয় প্রকার? 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  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		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উত্তরঃ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দুই প্রকার। 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৩।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সুগঠিত নিউক্লিয়াস থাকে কোন কোষে?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  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		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উত্তরঃ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প্রকৃত কোষে। 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79320" y="162560"/>
            <a:ext cx="6934200" cy="17881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একক কাজ</a:t>
            </a:r>
            <a:endParaRPr lang="en-US" sz="13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93605" y="3088455"/>
            <a:ext cx="1694" cy="2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410200"/>
            <a:ext cx="98298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চিত্র</a:t>
            </a:r>
            <a:r>
              <a:rPr lang="en-US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:</a:t>
            </a:r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কোষপ্রাচীর</a:t>
            </a:r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 </a:t>
            </a:r>
            <a:endParaRPr lang="en-US" sz="96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5" y="543790"/>
            <a:ext cx="8610600" cy="434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dirty="0">
                <a:latin typeface="Bangla" pitchFamily="66" charset="0"/>
                <a:cs typeface="Bangla" pitchFamily="66" charset="0"/>
              </a:rPr>
              <a:t>   </a:t>
            </a:r>
            <a:endParaRPr lang="en-US" sz="138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24546" y="578658"/>
            <a:ext cx="6240780" cy="1381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কোষপ্রাচীরের</a:t>
            </a:r>
            <a:r>
              <a:rPr lang="bn-BD" sz="72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কাজ</a:t>
            </a:r>
            <a:endParaRPr lang="bn-BD" sz="72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71800"/>
            <a:ext cx="11049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োষকে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5433" y="5555673"/>
            <a:ext cx="78390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প্রাণিকোষে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028706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410200"/>
            <a:ext cx="10058400" cy="1788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চিত্র</a:t>
            </a:r>
            <a:r>
              <a:rPr lang="en-US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:</a:t>
            </a:r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নিউক্লিয়াস</a:t>
            </a:r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 </a:t>
            </a:r>
            <a:endParaRPr lang="en-US" sz="96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937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dirty="0">
                <a:latin typeface="Bangla" pitchFamily="66" charset="0"/>
                <a:cs typeface="Bangla" pitchFamily="66" charset="0"/>
              </a:rPr>
              <a:t>   </a:t>
            </a:r>
            <a:endParaRPr lang="en-US" sz="138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24546" y="578658"/>
            <a:ext cx="6240780" cy="1381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নিউক্লিয়াসের </a:t>
            </a:r>
            <a:r>
              <a:rPr lang="bn-BD" sz="72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কাজ</a:t>
            </a:r>
            <a:endParaRPr lang="bn-BD" sz="72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71800"/>
            <a:ext cx="110490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ক্রোমোসোম ধারণ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এবং প্রোটিন সংশ্লেষণ ও সংরক্ষণ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646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tochondria(1)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40" y="0"/>
            <a:ext cx="6042660" cy="62585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" y="0"/>
            <a:ext cx="5780809" cy="62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5296" y="6172200"/>
            <a:ext cx="10058400" cy="1056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চিত্র</a:t>
            </a:r>
            <a:r>
              <a:rPr lang="en-US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:</a:t>
            </a:r>
            <a:r>
              <a:rPr lang="en-US" sz="9600" dirty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মাইট্রোন্ড্রিয়া   </a:t>
            </a:r>
            <a:endParaRPr lang="en-US" sz="96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dirty="0">
                <a:latin typeface="Bangla" pitchFamily="66" charset="0"/>
                <a:cs typeface="Bangla" pitchFamily="66" charset="0"/>
              </a:rPr>
              <a:t>   </a:t>
            </a:r>
            <a:endParaRPr lang="en-US" sz="138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24546" y="578658"/>
            <a:ext cx="6240780" cy="1381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মাইট্রোকন্ড্রিয়ার </a:t>
            </a:r>
            <a:r>
              <a:rPr lang="bn-BD" sz="6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কাজ</a:t>
            </a:r>
            <a:endParaRPr lang="bn-BD" sz="66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71800"/>
            <a:ext cx="11049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6000" dirty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তাপ ও শক্তি উৎপন্ন </a:t>
            </a:r>
            <a:r>
              <a:rPr lang="bn-BD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কর</a:t>
            </a:r>
            <a:r>
              <a:rPr lang="en-US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া</a:t>
            </a:r>
            <a:r>
              <a:rPr lang="bn-IN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।</a:t>
            </a:r>
            <a:endParaRPr lang="bn-IN" sz="60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শ্বসনকার্যে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43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079" y="650240"/>
            <a:ext cx="6389370" cy="90024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8" tIns="34289" rIns="68578" bIns="34289">
            <a:spAutoFit/>
          </a:bodyPr>
          <a:lstStyle/>
          <a:p>
            <a:pPr algn="ctr">
              <a:defRPr/>
            </a:pPr>
            <a:r>
              <a:rPr lang="bn-BD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পরিচিতি</a:t>
            </a:r>
            <a:endParaRPr lang="en-US" sz="2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10764" y="2011680"/>
            <a:ext cx="5395436" cy="4922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>
              <a:defRPr/>
            </a:pPr>
            <a:r>
              <a:rPr lang="en-US" sz="53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শ্রেণি</a:t>
            </a:r>
            <a:r>
              <a:rPr lang="en-US" sz="5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: </a:t>
            </a:r>
            <a:r>
              <a:rPr lang="en-US" sz="53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নবম-দশম</a:t>
            </a:r>
            <a:endParaRPr lang="en-US" sz="5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defRPr/>
            </a:pPr>
            <a:r>
              <a:rPr lang="bn-BD" sz="5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বিষয়</a:t>
            </a:r>
            <a:r>
              <a:rPr lang="en-US" sz="5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:</a:t>
            </a:r>
            <a:r>
              <a:rPr lang="bn-BD" sz="5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r>
              <a:rPr lang="bn-BD" sz="5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জীববিজ্ঞান</a:t>
            </a:r>
          </a:p>
          <a:p>
            <a:pPr>
              <a:defRPr/>
            </a:pPr>
            <a:r>
              <a:rPr lang="en-US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২য়</a:t>
            </a:r>
            <a:r>
              <a:rPr lang="bn-BD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r>
              <a:rPr lang="bn-IN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অধ্যায়</a:t>
            </a:r>
            <a:r>
              <a:rPr lang="en-US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:</a:t>
            </a:r>
            <a:r>
              <a:rPr lang="bn-BD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জীব</a:t>
            </a:r>
            <a:r>
              <a:rPr lang="en-US" sz="5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কোষ</a:t>
            </a:r>
            <a:r>
              <a:rPr lang="en-US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ও </a:t>
            </a:r>
            <a:r>
              <a:rPr lang="en-US" sz="5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টিস্যু</a:t>
            </a:r>
            <a:endParaRPr lang="bn-BD" sz="5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defRPr/>
            </a:pPr>
            <a:r>
              <a:rPr lang="bn-BD" sz="5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সময়ঃ </a:t>
            </a:r>
            <a:r>
              <a:rPr lang="bn-BD" sz="5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৪</a:t>
            </a:r>
            <a:r>
              <a:rPr lang="bn-BD" sz="5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০ </a:t>
            </a:r>
            <a:r>
              <a:rPr lang="bn-BD" sz="5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মিনিট</a:t>
            </a:r>
            <a:endParaRPr lang="en-US" sz="5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011680"/>
            <a:ext cx="5430679" cy="4922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>
              <a:defRPr/>
            </a:pPr>
            <a:r>
              <a:rPr lang="bn-IN" sz="5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জমির উদ্দীন</a:t>
            </a:r>
            <a:endParaRPr lang="bn-BD" sz="5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defRPr/>
            </a:pPr>
            <a:r>
              <a:rPr lang="bn-IN" sz="5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সহকারী শিক্ষক</a:t>
            </a:r>
            <a:endParaRPr lang="bn-BD" sz="5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defRPr/>
            </a:pPr>
            <a:r>
              <a:rPr lang="bn-IN" sz="5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ফতেপুর বহুমুখী উচ্চ বিদ্যালয়।</a:t>
            </a:r>
            <a:endParaRPr lang="bn-BD" sz="5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defRPr/>
            </a:pPr>
            <a:r>
              <a:rPr lang="bn-IN" sz="3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ই-মেইলঃ 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jamir31@live.com</a:t>
            </a:r>
            <a:endParaRPr lang="en-US" sz="3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1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" y="381000"/>
            <a:ext cx="10287000" cy="50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867400"/>
            <a:ext cx="10058400" cy="1330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প্লাস্টিড</a:t>
            </a:r>
            <a:endParaRPr lang="en-US" sz="9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" y="365671"/>
            <a:ext cx="10287000" cy="501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dirty="0">
                <a:latin typeface="Bangla" pitchFamily="66" charset="0"/>
                <a:cs typeface="Bangla" pitchFamily="66" charset="0"/>
              </a:rPr>
              <a:t>   </a:t>
            </a:r>
            <a:endParaRPr lang="en-US" sz="138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24546" y="578658"/>
            <a:ext cx="6240780" cy="1381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প্লাস্টিডের</a:t>
            </a:r>
            <a:r>
              <a:rPr lang="bn-BD" sz="66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কাজ</a:t>
            </a:r>
            <a:endParaRPr lang="bn-BD" sz="66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71800"/>
            <a:ext cx="11049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খাদ্য</a:t>
            </a:r>
            <a:r>
              <a:rPr lang="en-US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প্রস্তুত</a:t>
            </a:r>
            <a:r>
              <a:rPr lang="en-US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করা</a:t>
            </a:r>
            <a:r>
              <a:rPr lang="en-US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প্লাস্টিডের</a:t>
            </a:r>
            <a:r>
              <a:rPr lang="en-US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প্রধান</a:t>
            </a:r>
            <a:r>
              <a:rPr lang="en-US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কাজ</a:t>
            </a:r>
            <a:r>
              <a:rPr lang="bn-IN" sz="60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।</a:t>
            </a:r>
            <a:endParaRPr lang="bn-IN" sz="60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উদ্ভিদদেহকে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বর্ণময়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পরাগায়নে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359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76200"/>
            <a:ext cx="749916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উদ্ভিদকোষ ও প্রাণিকোষের পার্থক্য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1165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উদ্ভিদকোষ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প্রাণিকোষের মধ্যে প্রথম যে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চোখে পড়ে তা হল- 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উদ্ভিদকোষ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বাইরে  জড়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 নিচে অবস্থিত সজীব প্লাজমামেমব্রেন নামক দুটি পর্দা পরিবেষ্টিত বা ঘেরা থাকে।</a:t>
            </a:r>
            <a:r>
              <a:rPr lang="bn-BD" sz="3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কিন্তু প্রাণিকোষে কোন কোষপ্রাচীর থাকেনা। কোষ শুধু একটি সজীব প্লাজমামেমব্রেন দিয়ে আবৃত থাকে</a:t>
            </a:r>
            <a:r>
              <a:rPr lang="bn-BD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উদ্ভিদকোষে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প্লাষ্টিড থাকে, আর প্লাষ্টিডের ভিতর থাকে ক্লোরোপ্লাস্ট থাকে। </a:t>
            </a:r>
            <a:r>
              <a:rPr lang="bn-BD" sz="3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প্রাণিকোষে প্লাষ্টিড থাকেনা তাই ক্লোরোপ্লাস্ট ও থাকেনা</a:t>
            </a:r>
            <a:r>
              <a:rPr lang="bn-BD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bn-BD" sz="3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এরা </a:t>
            </a:r>
            <a:r>
              <a:rPr lang="bn-BD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অসবুজ </a:t>
            </a:r>
            <a:r>
              <a:rPr lang="bn-BD" sz="3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 সালোকসংশ্লেষন </a:t>
            </a:r>
            <a:r>
              <a:rPr lang="bn-BD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ঘটা</a:t>
            </a:r>
            <a:r>
              <a:rPr lang="en-US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উদ্ভিদকোষে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সাধারনত কোষগহবর বড় থাকে, ফলে নিউক্লিয়াস আর কেন্দ্রে অবস্থান না করে সাইটোপ্লাজমের একপাশে অবস্থান করর। </a:t>
            </a:r>
            <a:r>
              <a:rPr lang="bn-BD" sz="3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কিন্তু প্রাণিকোষে গহ্বর থাকেনা বা থাকলেও ছোট,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BD" sz="3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তাই নিউক্লিয়াস সাইটোপ্লাজমের ঠিক কেন্দ্রে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অবস্থান </a:t>
            </a:r>
            <a:r>
              <a:rPr lang="bn-BD" sz="3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4" y="76200"/>
            <a:ext cx="11353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4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নিম্মলিখিত</a:t>
            </a:r>
            <a:r>
              <a:rPr lang="en-US" sz="4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অঙ্গাণুগুলো</a:t>
            </a:r>
            <a:r>
              <a:rPr lang="en-US" sz="4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উদ্ভিদকোষে </a:t>
            </a:r>
            <a:r>
              <a:rPr lang="bn-BD" sz="44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নেই,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প্রাণিকোষে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সেন্ট্রোজোম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মাইক্রোভিলাই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স্নায়ুতন্ত্র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শ্বসনতন্ত্র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রেচনতন্ত্র</a:t>
            </a:r>
            <a:r>
              <a:rPr lang="bn-BD" sz="4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উদ্ভিদকোষে থাকেনা,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BD" sz="44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কিন্তু প্রাণিকোষে থাকে</a:t>
            </a:r>
            <a:r>
              <a:rPr lang="bn-BD" sz="4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উদ্ভিদকোষে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গলগি বস্তু অপেক্ষাকৃত ছোট, তাই দৃষ্টিগোচর হয়না। </a:t>
            </a:r>
            <a:r>
              <a:rPr lang="bn-BD" sz="44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প্রাণিকোষে দৃশ্যমান বৃহৎ আকৃতির গলগি বস্তু থাকে</a:t>
            </a:r>
            <a:r>
              <a:rPr lang="bn-BD" sz="4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57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228" y="228600"/>
            <a:ext cx="11582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n-BD" sz="4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অন্যান্য </a:t>
            </a:r>
            <a:r>
              <a:rPr lang="bn-BD" sz="4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উদ্ভিদকোষে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জড় কোষপ্রাচীর থাকায় </a:t>
            </a:r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কোষের আকার পরিবর্তন 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হয়না।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 প্রাণিকোষে </a:t>
            </a:r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থাকেনা বলে কোষের আকার পরিবর্তিত হয়</a:t>
            </a:r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কোষবিভাজনের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সময় উদ্ভিদকোষে এষ্টার-রে সৃষ্টি হয়না। </a:t>
            </a:r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প্রানিকোষে সৃষ্টি হয়</a:t>
            </a:r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সাইটোকাইনেসিসের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সময় উদ্ভিদকোষের মাঝখানে কোষপ্লেট সৃষ্টি হয়। </a:t>
            </a:r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প্রাণিকোষের ক্ষেত্রে প্লাজমামেমব্রেন গর্তের ন্যায় ভিতরের দিকে ঢুকে যায় এবং একত্রে মিলিত হলে কোষটি দুই ভাগে বিভক্ত হয়ে </a:t>
            </a:r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ড়ে</a:t>
            </a:r>
            <a:r>
              <a:rPr lang="en-US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fontAlgn="base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উদ্ভিদকোষে খাদ্য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শ্বে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তসার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হিসেবে জমা হয়। </a:t>
            </a:r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 প্রাণিকোষে খাদ্য </a:t>
            </a:r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গ্লাইকোজেন</a:t>
            </a:r>
            <a:r>
              <a:rPr lang="en-US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হিসেবে জমা হয়।</a:t>
            </a:r>
            <a:endParaRPr lang="bn-BD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80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438400"/>
            <a:ext cx="11193780" cy="359664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১।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উদ্ভিদ কোষ ও প্রাণি কোষের ৫ টি পার্থক্য লিখ।</a:t>
            </a:r>
          </a:p>
          <a:p>
            <a:pPr>
              <a:buNone/>
            </a:pP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  <a:p>
            <a:pPr>
              <a:buNone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২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। মাইটোকন্ড্রিয়াকে কোষের শক্তি ঘর বলা হয় কেন?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9320" y="162560"/>
            <a:ext cx="6934200" cy="17881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1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দলীয় কাজ</a:t>
            </a:r>
            <a:endParaRPr lang="en-US" sz="115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93605" y="3088455"/>
            <a:ext cx="1694" cy="2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194560"/>
            <a:ext cx="11582400" cy="512064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১। প্রাককেন্দ্রিক কোষের বৈশিষ্ট্য  কোনটি ?</a:t>
            </a: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    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	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উত্তরঃ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নিউক্লিয়াস সুগঠিত নয়। </a:t>
            </a: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২। প্লাস্টিড কোন কোষে থাকে? </a:t>
            </a: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  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		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উত্তরঃ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উদ্ভিদ কোষে। </a:t>
            </a: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৩। প্রাণি কোষের অনন্য বৈশিষ্ট কোনটি?</a:t>
            </a: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  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		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উত্তরঃ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সেন্ট্রিউল। </a:t>
            </a:r>
          </a:p>
          <a:p>
            <a:pPr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79320" y="162560"/>
            <a:ext cx="6934200" cy="17881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1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মূল্যায়ন</a:t>
            </a:r>
            <a:endParaRPr lang="en-US" sz="1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93605" y="3088455"/>
            <a:ext cx="1694" cy="2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5636"/>
            <a:ext cx="1198626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5547360" y="5933441"/>
            <a:ext cx="6042660" cy="1386612"/>
          </a:xfrm>
          <a:prstGeom prst="irregularSeal1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0536" y="1295400"/>
            <a:ext cx="8610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প্রাণিকোষে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7854" y="1447800"/>
            <a:ext cx="8610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প্লাস্টিডকে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বর্ণগঠনকারী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8175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1524000"/>
            <a:ext cx="7578090" cy="1463809"/>
          </a:xfrm>
        </p:spPr>
        <p:txBody>
          <a:bodyPr>
            <a:normAutofit/>
          </a:bodyPr>
          <a:lstStyle/>
          <a:p>
            <a:pPr algn="ctr"/>
            <a:r>
              <a:rPr lang="en-US" sz="8600" dirty="0">
                <a:ln w="3200">
                  <a:solidFill>
                    <a:srgbClr val="C00000"/>
                  </a:solidFill>
                  <a:prstDash val="solid"/>
                  <a:round/>
                </a:ln>
                <a:solidFill>
                  <a:srgbClr val="002060"/>
                </a:solidFill>
              </a:rPr>
              <a:t>Best Wishes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81400" y="5334000"/>
            <a:ext cx="8023860" cy="1463040"/>
          </a:xfrm>
        </p:spPr>
        <p:txBody>
          <a:bodyPr/>
          <a:lstStyle/>
          <a:p>
            <a:pPr algn="r"/>
            <a:r>
              <a:rPr lang="en-US" sz="5900" dirty="0" err="1"/>
              <a:t>Jamir</a:t>
            </a:r>
            <a:r>
              <a:rPr lang="en-US" sz="5900" dirty="0"/>
              <a:t> </a:t>
            </a:r>
            <a:r>
              <a:rPr lang="en-US" sz="5900" dirty="0" err="1"/>
              <a:t>Uddin</a:t>
            </a:r>
            <a:r>
              <a:rPr lang="en-US" sz="5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0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4953000" cy="503936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" name="Picture 2" descr="wo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60" y="975360"/>
            <a:ext cx="4457700" cy="4876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953000" y="1950720"/>
            <a:ext cx="2064410" cy="516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4800" y="6014720"/>
            <a:ext cx="2971800" cy="9753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8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ওয়াল</a:t>
            </a:r>
            <a:endParaRPr lang="en-US" sz="8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7780" y="5852160"/>
            <a:ext cx="2674620" cy="11379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10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10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743200"/>
            <a:ext cx="11887200" cy="4572000"/>
          </a:xfrm>
          <a:prstGeom prst="rect">
            <a:avLst/>
          </a:prstGeom>
          <a:noFill/>
        </p:spPr>
        <p:txBody>
          <a:bodyPr vert="horz" lIns="109728" tIns="54864" rIns="109728" bIns="54864">
            <a:noAutofit/>
          </a:bodyPr>
          <a:lstStyle>
            <a:lvl1pPr marL="329184" indent="-329184" algn="l" rtl="0" eaLnBrk="1" latinLnBrk="0" hangingPunct="1">
              <a:spcBef>
                <a:spcPts val="72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2918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464" indent="-219456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5648" indent="-219456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84832" indent="-219456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14016" indent="-219456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19456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7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72384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7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 কী দিয়ে তৈরি হয়?</a:t>
            </a:r>
          </a:p>
          <a:p>
            <a:pPr>
              <a:buFont typeface="Wingdings"/>
              <a:buNone/>
            </a:pPr>
            <a:r>
              <a:rPr lang="bn-BD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উত্তরঃ ইট দিয়ে।</a:t>
            </a:r>
          </a:p>
          <a:p>
            <a:pPr algn="ctr"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জীবদেহও এরকম অসংখ্য কোষ দিয়ে গঠিত। </a:t>
            </a:r>
          </a:p>
          <a:p>
            <a:pPr algn="ctr"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জীবদেহের একক কী?</a:t>
            </a:r>
          </a:p>
          <a:p>
            <a:pPr>
              <a:buFont typeface="Wingdings"/>
              <a:buNone/>
            </a:pPr>
            <a:r>
              <a:rPr lang="bn-BD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উত্তরঃ কোষ।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0" y="554643"/>
            <a:ext cx="8991600" cy="1381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Bangla" pitchFamily="66" charset="0"/>
                <a:cs typeface="Bangla" pitchFamily="66" charset="0"/>
              </a:rPr>
              <a:t>নিচের প্রশ্নগুলোর উত্তর দাও</a:t>
            </a:r>
            <a:endParaRPr lang="bn-BD" sz="7200" dirty="0">
              <a:solidFill>
                <a:schemeClr val="bg1"/>
              </a:solidFill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4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052" y="457200"/>
            <a:ext cx="11391900" cy="10566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800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 আমাদের আজকের পাঠের বিষয় </a:t>
            </a:r>
            <a:endParaRPr lang="en-US" sz="5800" dirty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1869440"/>
            <a:ext cx="11353800" cy="520192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1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প্রাণিকোষের</a:t>
            </a:r>
            <a:r>
              <a:rPr lang="en-US" sz="1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অঙ্গাণুর</a:t>
            </a:r>
            <a:r>
              <a:rPr lang="en-US" sz="1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dirty="0">
                <a:latin typeface="Bangla" pitchFamily="66" charset="0"/>
                <a:cs typeface="Bangla" pitchFamily="66" charset="0"/>
              </a:rPr>
              <a:t>   </a:t>
            </a:r>
            <a:endParaRPr lang="en-US" sz="138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76500" y="243840"/>
            <a:ext cx="6240780" cy="1381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10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শিখনফল</a:t>
            </a:r>
            <a:endParaRPr lang="en-US" sz="10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110490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প্রাণিকোষের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অঙ্গাণুর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প্রাণিকোষের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0147a805694b6c0ba5afa2753af23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"/>
            <a:ext cx="9275641" cy="60147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68040" y="6172200"/>
            <a:ext cx="5349240" cy="1056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7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7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3800" dirty="0">
                <a:latin typeface="Bangla" pitchFamily="66" charset="0"/>
                <a:cs typeface="Bangla" pitchFamily="66" charset="0"/>
              </a:rPr>
              <a:t>   </a:t>
            </a:r>
            <a:endParaRPr lang="en-US" sz="13800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41864" y="142240"/>
            <a:ext cx="6240780" cy="1381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0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কোষ</a:t>
            </a:r>
            <a:endParaRPr lang="en-US" sz="10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1104900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জীবদেহের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বৈমষ্য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ভেদ্য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জীবজ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ক্রিয়াকলাপের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ব্যতিরেকেই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প্রতিরূপ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।–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সিকেভিজ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লোয়ী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219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18560" y="731520"/>
            <a:ext cx="3764280" cy="154432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2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40180" y="2275840"/>
            <a:ext cx="8519160" cy="2113280"/>
            <a:chOff x="1143000" y="3733800"/>
            <a:chExt cx="6553200" cy="1981200"/>
          </a:xfrm>
        </p:grpSpPr>
        <p:sp>
          <p:nvSpPr>
            <p:cNvPr id="5" name="Down Arrow 4"/>
            <p:cNvSpPr/>
            <p:nvPr/>
          </p:nvSpPr>
          <p:spPr>
            <a:xfrm>
              <a:off x="4191000" y="3733800"/>
              <a:ext cx="381000" cy="106680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1143000" y="4572000"/>
              <a:ext cx="6553200" cy="533400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981200" y="4876800"/>
              <a:ext cx="304800" cy="83820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553200" y="4876800"/>
              <a:ext cx="304800" cy="83820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3000" y="4389120"/>
            <a:ext cx="3169920" cy="195072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84720" y="4389120"/>
            <a:ext cx="3070860" cy="195072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2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8560" y="731520"/>
            <a:ext cx="3764280" cy="1544320"/>
          </a:xfrm>
          <a:prstGeom prst="round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কোষ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84720" y="4389120"/>
            <a:ext cx="3268980" cy="1950720"/>
          </a:xfrm>
          <a:prstGeom prst="round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প্রকৃতকোষ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4389120"/>
            <a:ext cx="3169920" cy="1950720"/>
          </a:xfrm>
          <a:prstGeom prst="round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আদিকোষ </a:t>
            </a:r>
            <a:r>
              <a:rPr lang="bn-BD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la" pitchFamily="66" charset="0"/>
                <a:cs typeface="Bangla" pitchFamily="66" charset="0"/>
              </a:rPr>
              <a:t>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1368</TotalTime>
  <Words>311</Words>
  <Application>Microsoft Office PowerPoint</Application>
  <PresentationFormat>Custom</PresentationFormat>
  <Paragraphs>102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Oriel</vt:lpstr>
      <vt:lpstr>2_Office Theme</vt:lpstr>
      <vt:lpstr>1_Oriel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   </vt:lpstr>
      <vt:lpstr>PowerPoint Presentation</vt:lpstr>
      <vt:lpstr>   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Wishes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iLife</cp:lastModifiedBy>
  <cp:revision>334</cp:revision>
  <dcterms:created xsi:type="dcterms:W3CDTF">2014-08-12T05:53:46Z</dcterms:created>
  <dcterms:modified xsi:type="dcterms:W3CDTF">2020-09-30T17:35:40Z</dcterms:modified>
</cp:coreProperties>
</file>