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Video%20Class\Seven\&#2488;&#2474;&#2509;&#2468;&#2478;%20&#2486;&#2509;&#2480;&#2503;&#2467;&#2495;&#2480;%20%20&#2455;&#2467;&#2495;&#2468;,%20&#2488;&#2478;&#2509;&#2474;&#2494;&#2470;&#2509;&#2479;-&#2539;.mp4" TargetMode="External"/><Relationship Id="rId1" Type="http://schemas.microsoft.com/office/2007/relationships/media" Target="file:///E:\Video%20Class\Seven\&#2488;&#2474;&#2509;&#2468;&#2478;%20&#2486;&#2509;&#2480;&#2503;&#2467;&#2495;&#2480;%20%20&#2455;&#2467;&#2495;&#2468;,%20&#2488;&#2478;&#2509;&#2474;&#2494;&#2470;&#2509;&#2479;-&#2539;.mp4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Video%20Class\Seven\&#2488;&#2474;&#2509;&#2468;&#2478;%20&#2486;&#2509;&#2480;&#2503;&#2467;&#2495;&#2480;%20%20&#2455;&#2467;&#2495;&#2468;,%20&#2488;&#2478;&#2509;&#2474;&#2494;&#2470;&#2509;&#2479;-&#2540;.mp4" TargetMode="External"/><Relationship Id="rId1" Type="http://schemas.microsoft.com/office/2007/relationships/media" Target="file:///E:\Video%20Class\Seven\&#2488;&#2474;&#2509;&#2468;&#2478;%20&#2486;&#2509;&#2480;&#2503;&#2467;&#2495;&#2480;%20%20&#2455;&#2467;&#2495;&#2468;,%20&#2488;&#2478;&#2509;&#2474;&#2494;&#2470;&#2509;&#2479;-&#2540;.mp4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Video%20Class\Seven\&#2488;&#2474;&#2509;&#2468;&#2478;%20&#2486;&#2509;&#2480;&#2503;&#2467;&#2495;&#2480;%20%20&#2455;&#2467;&#2495;&#2468;,%20&#2488;&#2478;&#2509;&#2474;&#2494;&#2470;&#2509;&#2479;-&#2538;.mp4" TargetMode="External"/><Relationship Id="rId1" Type="http://schemas.microsoft.com/office/2007/relationships/media" Target="file:///E:\Video%20Class\Seven\&#2488;&#2474;&#2509;&#2468;&#2478;%20&#2486;&#2509;&#2480;&#2503;&#2467;&#2495;&#2480;%20%20&#2455;&#2467;&#2495;&#2468;,%20&#2488;&#2478;&#2509;&#2474;&#2494;&#2470;&#2509;&#2479;-&#2538;.mp4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llow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7200" y="381000"/>
            <a:ext cx="13716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 err="1" smtClean="0"/>
              <a:t>স্বা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1295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/>
              <a:t>গ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13716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/>
              <a:t>ত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257800"/>
            <a:ext cx="13716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/>
              <a:t>ম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প্তম শ্রেণির  গণিত, সম্পাদ্য-৫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752600"/>
            <a:ext cx="65532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029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স্ক্রিনে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সম্পাদ্য</a:t>
            </a:r>
            <a:r>
              <a:rPr lang="en-US" dirty="0" smtClean="0"/>
              <a:t> </a:t>
            </a:r>
            <a:r>
              <a:rPr lang="en-US" dirty="0" err="1" smtClean="0"/>
              <a:t>অঙ্কনের</a:t>
            </a:r>
            <a:r>
              <a:rPr lang="en-US" dirty="0" smtClean="0"/>
              <a:t> </a:t>
            </a:r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পারি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eived_70910710317020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04800"/>
            <a:ext cx="25908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দলীয়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7620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সম্পাদ্য</a:t>
            </a:r>
            <a:r>
              <a:rPr lang="en-US" sz="2400" dirty="0" smtClean="0"/>
              <a:t> ৬ । 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সমকোণী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অতিভুজ</a:t>
            </a:r>
            <a:r>
              <a:rPr lang="en-US" sz="2400" dirty="0" smtClean="0"/>
              <a:t> ও </a:t>
            </a:r>
            <a:r>
              <a:rPr lang="en-US" sz="2400" dirty="0" err="1" smtClean="0"/>
              <a:t>অপর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ত্রিভুজটি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315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dirty="0" smtClean="0"/>
              <a:t>সাধারণ নির্বচনঃ </a:t>
            </a:r>
            <a:r>
              <a:rPr lang="en-US" dirty="0" smtClean="0"/>
              <a:t> 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সমকোণী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অতিভুজ</a:t>
            </a:r>
            <a:r>
              <a:rPr lang="en-US" dirty="0" smtClean="0"/>
              <a:t> ও </a:t>
            </a:r>
            <a:r>
              <a:rPr lang="en-US" dirty="0" err="1" smtClean="0"/>
              <a:t>অপর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, </a:t>
            </a:r>
            <a:r>
              <a:rPr lang="en-US" dirty="0" err="1" smtClean="0"/>
              <a:t>ত্রিভুজটি</a:t>
            </a:r>
            <a:r>
              <a:rPr lang="en-US" dirty="0" smtClean="0"/>
              <a:t> </a:t>
            </a:r>
            <a:r>
              <a:rPr lang="en-US" dirty="0" err="1" smtClean="0"/>
              <a:t>আঁকতে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449580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বিশেষ নির্বচনঃ মনে করি, এক</a:t>
            </a:r>
            <a:r>
              <a:rPr lang="en-US" dirty="0" err="1" smtClean="0"/>
              <a:t>টি</a:t>
            </a:r>
            <a:r>
              <a:rPr lang="bn-BD" dirty="0" smtClean="0"/>
              <a:t> ত্রিভুজের অতিভুজ</a:t>
            </a:r>
            <a:r>
              <a:rPr lang="en-US" dirty="0" smtClean="0"/>
              <a:t> a</a:t>
            </a:r>
            <a:r>
              <a:rPr lang="bn-BD" dirty="0" smtClean="0"/>
              <a:t>  ও অপর এক বাহু </a:t>
            </a:r>
            <a:r>
              <a:rPr lang="en-US" dirty="0" smtClean="0"/>
              <a:t>b</a:t>
            </a:r>
            <a:r>
              <a:rPr lang="bn-BD" dirty="0" smtClean="0"/>
              <a:t> দেওয়া আছে। ত্রিভুজটি আঁকতে হবে।  </a:t>
            </a:r>
            <a:endParaRPr lang="en-US" dirty="0"/>
          </a:p>
        </p:txBody>
      </p:sp>
      <p:pic>
        <p:nvPicPr>
          <p:cNvPr id="4" name="Picture 3" descr="20200605_054151.jpg"/>
          <p:cNvPicPr>
            <a:picLocks noChangeAspect="1"/>
          </p:cNvPicPr>
          <p:nvPr/>
        </p:nvPicPr>
        <p:blipFill>
          <a:blip r:embed="rId2" cstate="print"/>
          <a:srcRect l="6667" r="2500" b="21852"/>
          <a:stretch>
            <a:fillRect/>
          </a:stretch>
        </p:blipFill>
        <p:spPr>
          <a:xfrm>
            <a:off x="5257800" y="1219200"/>
            <a:ext cx="3657600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8153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অঙ্কনঃ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রশ্মি</a:t>
            </a:r>
            <a:r>
              <a:rPr lang="en-US" dirty="0" smtClean="0"/>
              <a:t> BD </a:t>
            </a:r>
            <a:r>
              <a:rPr lang="en-US" dirty="0" err="1" smtClean="0"/>
              <a:t>নিই</a:t>
            </a:r>
            <a:r>
              <a:rPr lang="en-US" dirty="0" smtClean="0"/>
              <a:t>। BD </a:t>
            </a:r>
            <a:r>
              <a:rPr lang="en-US" dirty="0" err="1" smtClean="0"/>
              <a:t>থেকে</a:t>
            </a:r>
            <a:r>
              <a:rPr lang="en-US" dirty="0" smtClean="0"/>
              <a:t>  b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BC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কাটি</a:t>
            </a:r>
            <a:r>
              <a:rPr lang="en-US" dirty="0" smtClean="0"/>
              <a:t> । BC </a:t>
            </a:r>
            <a:r>
              <a:rPr lang="en-US" dirty="0" err="1" smtClean="0"/>
              <a:t>রেখার</a:t>
            </a:r>
            <a:r>
              <a:rPr lang="en-US" dirty="0" smtClean="0"/>
              <a:t> B </a:t>
            </a:r>
            <a:r>
              <a:rPr lang="en-US" dirty="0" err="1" smtClean="0"/>
              <a:t>বিন্দুতে</a:t>
            </a:r>
            <a:r>
              <a:rPr lang="en-US" dirty="0" smtClean="0"/>
              <a:t> BE </a:t>
            </a:r>
            <a:r>
              <a:rPr lang="en-US" dirty="0" err="1" smtClean="0"/>
              <a:t>লম্ব</a:t>
            </a:r>
            <a:r>
              <a:rPr lang="en-US" dirty="0" smtClean="0"/>
              <a:t> </a:t>
            </a:r>
            <a:r>
              <a:rPr lang="en-US" dirty="0" err="1" smtClean="0"/>
              <a:t>আঁকি</a:t>
            </a:r>
            <a:r>
              <a:rPr lang="en-US" dirty="0" smtClean="0"/>
              <a:t>। </a:t>
            </a:r>
            <a:r>
              <a:rPr lang="en-US" dirty="0" err="1" smtClean="0"/>
              <a:t>এখন</a:t>
            </a:r>
            <a:r>
              <a:rPr lang="en-US" dirty="0" smtClean="0"/>
              <a:t> C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কেন্দ্র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a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ব্যাসার্ধ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BE  </a:t>
            </a:r>
            <a:r>
              <a:rPr lang="en-US" dirty="0" err="1" smtClean="0"/>
              <a:t>রেখার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বৃত্তচাপ</a:t>
            </a:r>
            <a:r>
              <a:rPr lang="en-US" dirty="0" smtClean="0"/>
              <a:t> </a:t>
            </a:r>
            <a:r>
              <a:rPr lang="en-US" dirty="0" err="1" smtClean="0"/>
              <a:t>আঁকি</a:t>
            </a:r>
            <a:r>
              <a:rPr lang="en-US" dirty="0" smtClean="0"/>
              <a:t>। </a:t>
            </a:r>
            <a:r>
              <a:rPr lang="en-US" dirty="0" err="1" smtClean="0"/>
              <a:t>বৃত্তচাপটি</a:t>
            </a:r>
            <a:r>
              <a:rPr lang="en-US" dirty="0" smtClean="0"/>
              <a:t> BE </a:t>
            </a:r>
            <a:r>
              <a:rPr lang="en-US" dirty="0" err="1" smtClean="0"/>
              <a:t>রেখাকে</a:t>
            </a:r>
            <a:r>
              <a:rPr lang="en-US" dirty="0" smtClean="0"/>
              <a:t> A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err="1" smtClean="0"/>
              <a:t>ছেদ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A ও C 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। </a:t>
            </a:r>
            <a:r>
              <a:rPr lang="en-US" dirty="0" err="1" smtClean="0"/>
              <a:t>তাহলে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ABC - ই </a:t>
            </a:r>
            <a:r>
              <a:rPr lang="en-US" dirty="0" err="1" smtClean="0"/>
              <a:t>উদ্দিষ্ট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প্তম শ্রেণির  গণিত, সম্পাদ্য-৬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5400" y="1676400"/>
            <a:ext cx="6629400" cy="441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029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স্ক্রিনে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সম্পাদ্য</a:t>
            </a:r>
            <a:r>
              <a:rPr lang="en-US" dirty="0" smtClean="0"/>
              <a:t> </a:t>
            </a:r>
            <a:r>
              <a:rPr lang="en-US" dirty="0" err="1" smtClean="0"/>
              <a:t>অঙ্কনের</a:t>
            </a:r>
            <a:r>
              <a:rPr lang="en-US" dirty="0" smtClean="0"/>
              <a:t> </a:t>
            </a:r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পারি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19812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620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তিনটি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থাকলে</a:t>
            </a:r>
            <a:r>
              <a:rPr lang="en-US" dirty="0" smtClean="0"/>
              <a:t> </a:t>
            </a:r>
            <a:r>
              <a:rPr lang="en-US" dirty="0" err="1" smtClean="0"/>
              <a:t>সর্বাধিক</a:t>
            </a:r>
            <a:r>
              <a:rPr lang="en-US" dirty="0" smtClean="0"/>
              <a:t> </a:t>
            </a:r>
            <a:r>
              <a:rPr lang="en-US" dirty="0" err="1" smtClean="0"/>
              <a:t>কয়টি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 </a:t>
            </a:r>
            <a:r>
              <a:rPr lang="en-US" dirty="0" err="1" smtClean="0"/>
              <a:t>আঁকা</a:t>
            </a:r>
            <a:r>
              <a:rPr lang="bn-BD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?</a:t>
            </a:r>
            <a:endParaRPr lang="bn-BD" dirty="0" smtClean="0"/>
          </a:p>
          <a:p>
            <a:r>
              <a:rPr lang="bn-BD" dirty="0" smtClean="0"/>
              <a:t> ( ক )  2                    ( খ ) 1                       ( গ )  3                     ( ঘ ) </a:t>
            </a:r>
            <a:r>
              <a:rPr lang="en-US" dirty="0" smtClean="0"/>
              <a:t> </a:t>
            </a:r>
            <a:r>
              <a:rPr lang="bn-BD" dirty="0" smtClean="0"/>
              <a:t>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14600"/>
            <a:ext cx="2819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r>
              <a:rPr lang="en-US" dirty="0" smtClean="0"/>
              <a:t>  ( খ ) 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7696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২।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তিনটির</a:t>
            </a:r>
            <a:r>
              <a:rPr lang="en-US" dirty="0" smtClean="0"/>
              <a:t> </a:t>
            </a:r>
            <a:r>
              <a:rPr lang="en-US" dirty="0" err="1" smtClean="0"/>
              <a:t>দৈর্ঘ্যের</a:t>
            </a:r>
            <a:r>
              <a:rPr lang="en-US" dirty="0" smtClean="0"/>
              <a:t> </a:t>
            </a:r>
            <a:r>
              <a:rPr lang="en-US" dirty="0" err="1" smtClean="0"/>
              <a:t>সমষ্টিকে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? </a:t>
            </a:r>
          </a:p>
          <a:p>
            <a:r>
              <a:rPr lang="en-US" dirty="0" smtClean="0"/>
              <a:t> ( ক ) </a:t>
            </a:r>
            <a:r>
              <a:rPr lang="en-US" dirty="0" err="1" smtClean="0"/>
              <a:t>ক্ষেত্রফল</a:t>
            </a:r>
            <a:r>
              <a:rPr lang="en-US" dirty="0" smtClean="0"/>
              <a:t>               ( খ ) </a:t>
            </a:r>
            <a:r>
              <a:rPr lang="en-US" dirty="0" err="1" smtClean="0"/>
              <a:t>আয়তন</a:t>
            </a:r>
            <a:r>
              <a:rPr lang="en-US" dirty="0" smtClean="0"/>
              <a:t>                  ( গ ) </a:t>
            </a:r>
            <a:r>
              <a:rPr lang="en-US" dirty="0" err="1" smtClean="0"/>
              <a:t>দৈর্ঘ্য</a:t>
            </a:r>
            <a:r>
              <a:rPr lang="en-US" dirty="0" smtClean="0"/>
              <a:t>              ( ঘ ) </a:t>
            </a:r>
            <a:r>
              <a:rPr lang="en-US" dirty="0" err="1" smtClean="0"/>
              <a:t>পরিসীমা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4191000"/>
            <a:ext cx="2971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উত্তরঃ ( ঘ ) পরিসীমা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800600"/>
            <a:ext cx="7848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৩। ত্রিভুজের অন্তঃস্থ কোণ কয়টি ? </a:t>
            </a:r>
          </a:p>
          <a:p>
            <a:r>
              <a:rPr lang="bn-BD" dirty="0" smtClean="0"/>
              <a:t> ( ক )  1                 ( খ )  2                    ( গ )  3                      ( ঘ )  4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715000"/>
            <a:ext cx="3048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উত্তরঃ</a:t>
            </a:r>
            <a:r>
              <a:rPr lang="en-US" dirty="0" smtClean="0"/>
              <a:t>  ( গ )  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956138079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28194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বাড়ির কাজ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410200"/>
            <a:ext cx="7467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সমকোণী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5 </a:t>
            </a:r>
            <a:r>
              <a:rPr lang="en-US" sz="2400" dirty="0" err="1" smtClean="0"/>
              <a:t>সেমি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সূক্ষ্মকোণ</a:t>
            </a:r>
            <a:r>
              <a:rPr lang="en-US" sz="2400" dirty="0" smtClean="0"/>
              <a:t>  45  </a:t>
            </a:r>
            <a:r>
              <a:rPr lang="en-US" sz="2400" dirty="0" err="1" smtClean="0"/>
              <a:t>ডিগ্রী</a:t>
            </a:r>
            <a:r>
              <a:rPr lang="en-US" sz="2400" dirty="0" smtClean="0"/>
              <a:t> 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ত্রিভুজটি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B_IMG_1595612958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3200400" y="5334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2980944" cy="3364992"/>
          </a:xfrm>
          <a:prstGeom prst="rect">
            <a:avLst/>
          </a:prstGeom>
        </p:spPr>
      </p:pic>
      <p:pic>
        <p:nvPicPr>
          <p:cNvPr id="3" name="Picture 2" descr="7 Ma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"/>
            <a:ext cx="22098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609600"/>
            <a:ext cx="2209800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 পরিচিতি 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44196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              মোঃ বাবুল আকতার </a:t>
            </a:r>
          </a:p>
          <a:p>
            <a:r>
              <a:rPr lang="bn-BD" sz="2000" dirty="0" smtClean="0"/>
              <a:t>                        অধ্যক্ষ </a:t>
            </a:r>
          </a:p>
          <a:p>
            <a:r>
              <a:rPr lang="bn-BD" sz="2000" dirty="0" smtClean="0"/>
              <a:t> পুলিশ লাইনস স্কুল এন্ড কলেজ, পাবনা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867400" y="3505200"/>
            <a:ext cx="304800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/>
              <a:t>শ্রেণিঃ        সপ্তম  </a:t>
            </a:r>
          </a:p>
          <a:p>
            <a:r>
              <a:rPr lang="bn-BD" sz="2000" dirty="0" smtClean="0"/>
              <a:t> বিষয়ঃ         গণিত </a:t>
            </a:r>
          </a:p>
          <a:p>
            <a:r>
              <a:rPr lang="bn-BD" sz="2000" dirty="0" smtClean="0"/>
              <a:t>  পাঠঃ          জ্যামিতি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3152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প্রত্যেক ত্রিভুজের ছয়টি অংশ আছে; তিনটি বাহু ও তিনটি কোণ। ত্রিভুজের এই ছয়টি অংশের কয়েকটি অপর একটি ত্রিভুজের অনুরুপ অংশের সমান হলে দুইটি ত্রিভুজ সর্বসম হতে পারে। সুতরাং কেবল ঐ অংশগুলো দেওয়া থাকলে ত্রিভুজটির আকার নির্দিষ্ট হয় এবং ত্রিভুজটি আঁকা যায়। নিচের উপাত্তগুলো জানা থকলে একটি নির্দিষ্ট ত্রিভুজ সহজেই আঁকা যায়;  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505200"/>
            <a:ext cx="6096000" cy="22467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/>
              <a:t> (১) তিনটি বাহু </a:t>
            </a:r>
          </a:p>
          <a:p>
            <a:r>
              <a:rPr lang="bn-BD" sz="2000" dirty="0" smtClean="0"/>
              <a:t> (২) দুইটি বাহু ও এদের অন্তর্ভুক্ত কোণ </a:t>
            </a:r>
          </a:p>
          <a:p>
            <a:r>
              <a:rPr lang="bn-BD" sz="2000" dirty="0" smtClean="0"/>
              <a:t> (৩) একটি বাহু ও এদের সংলগ্ন দুইটি কোণ </a:t>
            </a:r>
          </a:p>
          <a:p>
            <a:r>
              <a:rPr lang="bn-BD" sz="2000" dirty="0" smtClean="0"/>
              <a:t> (৪) দুইটি কোণ ও এর একটির বিপরীত বাহু </a:t>
            </a:r>
          </a:p>
          <a:p>
            <a:r>
              <a:rPr lang="bn-BD" sz="2000" dirty="0" smtClean="0"/>
              <a:t> (৫) দুইটি বাহু ও এর একটির বিপরীত কোণ </a:t>
            </a:r>
          </a:p>
          <a:p>
            <a:r>
              <a:rPr lang="bn-BD" sz="2000" dirty="0" smtClean="0"/>
              <a:t> (৬) সমকোণী ত্রিভুজের অতিভুজ ও অপর একটি বাহু</a:t>
            </a:r>
          </a:p>
          <a:p>
            <a:r>
              <a:rPr lang="bn-BD" sz="2000" dirty="0" smtClean="0"/>
              <a:t>       অথবা কোণ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32004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পাঠ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শিরোনাম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048000"/>
            <a:ext cx="335280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ত্রিভুজ</a:t>
            </a:r>
            <a:r>
              <a:rPr lang="bn-BD" sz="4000" dirty="0" smtClean="0"/>
              <a:t> অঙ্কন 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2286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2667000"/>
            <a:ext cx="6096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১। প্রদত্ত উপাত্ত ব্যবহার করে ত্রিভুজ আঁকতে</a:t>
            </a:r>
          </a:p>
          <a:p>
            <a:r>
              <a:rPr lang="bn-BD" sz="2400" dirty="0" smtClean="0"/>
              <a:t>    পারবে।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784860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সম্পাদ্য</a:t>
            </a:r>
            <a:r>
              <a:rPr lang="en-US" dirty="0" smtClean="0"/>
              <a:t> ৪ । </a:t>
            </a:r>
            <a:r>
              <a:rPr lang="bn-BD" dirty="0" smtClean="0"/>
              <a:t> কোনো ত্রিভুজের দুইটি কোণ এবং এদের একটির বিপরীত বাহু দেওয়া আছে, ত্রিভুজটি আঁকতে হবে ।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4800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বিশেষ নির্বচনঃ মনে করি, একটি ত্রিভুজের দুইটি কোণ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A ও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B এবং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A এর বিপরীত বাহু a দেওয়া  আছে। ত্রিভুজটি আঁকতে হবে। </a:t>
            </a:r>
            <a:endParaRPr lang="en-US" dirty="0"/>
          </a:p>
        </p:txBody>
      </p:sp>
      <p:pic>
        <p:nvPicPr>
          <p:cNvPr id="4" name="Picture 3" descr="20200605_050559.jpg"/>
          <p:cNvPicPr>
            <a:picLocks noChangeAspect="1"/>
          </p:cNvPicPr>
          <p:nvPr/>
        </p:nvPicPr>
        <p:blipFill>
          <a:blip r:embed="rId2" cstate="print"/>
          <a:srcRect l="2500" r="4167" b="14444"/>
          <a:stretch>
            <a:fillRect/>
          </a:stretch>
        </p:blipFill>
        <p:spPr>
          <a:xfrm>
            <a:off x="5562600" y="1295400"/>
            <a:ext cx="33528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886200"/>
            <a:ext cx="83058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অঙ্কনঃ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রশ্মি</a:t>
            </a:r>
            <a:r>
              <a:rPr lang="en-US" dirty="0" smtClean="0"/>
              <a:t> BD </a:t>
            </a:r>
            <a:r>
              <a:rPr lang="en-US" dirty="0" err="1" smtClean="0"/>
              <a:t>নিই</a:t>
            </a:r>
            <a:r>
              <a:rPr lang="en-US" dirty="0" smtClean="0"/>
              <a:t>। BD </a:t>
            </a:r>
            <a:r>
              <a:rPr lang="en-US" dirty="0" err="1" smtClean="0"/>
              <a:t>থেকে</a:t>
            </a:r>
            <a:r>
              <a:rPr lang="en-US" dirty="0" smtClean="0"/>
              <a:t>  a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BC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কাটি</a:t>
            </a:r>
            <a:r>
              <a:rPr lang="en-US" dirty="0" smtClean="0"/>
              <a:t> । BC </a:t>
            </a:r>
            <a:r>
              <a:rPr lang="en-US" dirty="0" err="1" smtClean="0"/>
              <a:t>রেখাংশের</a:t>
            </a:r>
            <a:r>
              <a:rPr lang="en-US" dirty="0" smtClean="0"/>
              <a:t>  B ও C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CBF ও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DCE </a:t>
            </a:r>
            <a:r>
              <a:rPr lang="en-US" dirty="0" err="1" smtClean="0"/>
              <a:t>আঁকি</a:t>
            </a:r>
            <a:r>
              <a:rPr lang="en-US" dirty="0" smtClean="0"/>
              <a:t>। </a:t>
            </a:r>
            <a:r>
              <a:rPr lang="en-US" dirty="0" err="1" smtClean="0"/>
              <a:t>এখন</a:t>
            </a:r>
            <a:r>
              <a:rPr lang="en-US" dirty="0" smtClean="0"/>
              <a:t> CE </a:t>
            </a:r>
            <a:r>
              <a:rPr lang="en-US" dirty="0" err="1" smtClean="0"/>
              <a:t>রেখার</a:t>
            </a:r>
            <a:r>
              <a:rPr lang="en-US" dirty="0" smtClean="0"/>
              <a:t> C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A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ECG </a:t>
            </a:r>
            <a:r>
              <a:rPr lang="en-US" dirty="0" err="1" smtClean="0"/>
              <a:t>আঁকি</a:t>
            </a:r>
            <a:r>
              <a:rPr lang="en-US" dirty="0" smtClean="0"/>
              <a:t>। BF ও CG </a:t>
            </a:r>
            <a:r>
              <a:rPr lang="en-US" dirty="0" err="1" smtClean="0"/>
              <a:t>পরস্পর</a:t>
            </a:r>
            <a:r>
              <a:rPr lang="en-US" dirty="0" smtClean="0"/>
              <a:t> A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err="1" smtClean="0"/>
              <a:t>ছেদ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</a:t>
            </a:r>
            <a:r>
              <a:rPr lang="en-US" dirty="0" err="1" smtClean="0"/>
              <a:t>তাহলে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ABC -ই </a:t>
            </a:r>
            <a:r>
              <a:rPr lang="en-US" dirty="0" err="1" smtClean="0"/>
              <a:t>উদ্দিষ্ট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 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প্তম শ্রেণির  গণিত, সম্পাদ্য-৪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7800" y="1752600"/>
            <a:ext cx="63246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09600"/>
            <a:ext cx="50292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স্ক্রিনে </a:t>
            </a:r>
            <a:r>
              <a:rPr lang="en-US" dirty="0" err="1" smtClean="0"/>
              <a:t>ডাবল</a:t>
            </a:r>
            <a:r>
              <a:rPr lang="en-US" dirty="0" smtClean="0"/>
              <a:t> </a:t>
            </a:r>
            <a:r>
              <a:rPr lang="en-US" dirty="0" err="1" smtClean="0"/>
              <a:t>ক্লিক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সম্পাদ্য</a:t>
            </a:r>
            <a:r>
              <a:rPr lang="en-US" dirty="0" smtClean="0"/>
              <a:t> </a:t>
            </a:r>
            <a:r>
              <a:rPr lang="en-US" dirty="0" err="1" smtClean="0"/>
              <a:t>অঙ্কনের</a:t>
            </a:r>
            <a:r>
              <a:rPr lang="en-US" dirty="0" smtClean="0"/>
              <a:t> </a:t>
            </a:r>
            <a:r>
              <a:rPr lang="en-US" dirty="0" err="1" smtClean="0"/>
              <a:t>ভিডিওটি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পারি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914400"/>
            <a:ext cx="39624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3124200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জোড়ায়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4953000"/>
            <a:ext cx="7239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সম্পাদ্য</a:t>
            </a:r>
            <a:r>
              <a:rPr lang="en-US" sz="2400" dirty="0" smtClean="0"/>
              <a:t> ৫ । </a:t>
            </a: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ত্রিভুজের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দুইটি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বাহু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এদের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বিপরীত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আছে</a:t>
            </a:r>
            <a:r>
              <a:rPr lang="en-US" sz="2400" dirty="0" smtClean="0"/>
              <a:t>, </a:t>
            </a:r>
            <a:r>
              <a:rPr lang="en-US" sz="2400" dirty="0" err="1" smtClean="0"/>
              <a:t>ত্রিভুজটি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হবে</a:t>
            </a:r>
            <a:r>
              <a:rPr lang="en-US" sz="2400" dirty="0" smtClean="0"/>
              <a:t>।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772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সাধারণ</a:t>
            </a:r>
            <a:r>
              <a:rPr lang="en-US" dirty="0" smtClean="0"/>
              <a:t> </a:t>
            </a:r>
            <a:r>
              <a:rPr lang="en-US" dirty="0" err="1" smtClean="0"/>
              <a:t>নির্বচনঃ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ত্রিভুজের</a:t>
            </a:r>
            <a:r>
              <a:rPr lang="en-US" dirty="0" smtClean="0"/>
              <a:t> </a:t>
            </a:r>
            <a:r>
              <a:rPr lang="en-US" dirty="0" err="1" smtClean="0"/>
              <a:t>দুইটি</a:t>
            </a:r>
            <a:r>
              <a:rPr lang="en-US" dirty="0" smtClean="0"/>
              <a:t> </a:t>
            </a:r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err="1" smtClean="0"/>
              <a:t>এদের</a:t>
            </a:r>
            <a:r>
              <a:rPr lang="en-US" dirty="0" smtClean="0"/>
              <a:t> </a:t>
            </a:r>
            <a:r>
              <a:rPr lang="en-US" dirty="0" err="1" smtClean="0"/>
              <a:t>একটির</a:t>
            </a:r>
            <a:r>
              <a:rPr lang="en-US" dirty="0" smtClean="0"/>
              <a:t> </a:t>
            </a:r>
            <a:r>
              <a:rPr lang="en-US" dirty="0" err="1" smtClean="0"/>
              <a:t>বিপরীত</a:t>
            </a:r>
            <a:r>
              <a:rPr lang="en-US" dirty="0" smtClean="0"/>
              <a:t> </a:t>
            </a:r>
            <a:r>
              <a:rPr lang="en-US" dirty="0" err="1" smtClean="0"/>
              <a:t>কোণ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আছে</a:t>
            </a:r>
            <a:r>
              <a:rPr lang="en-US" dirty="0" smtClean="0"/>
              <a:t>, </a:t>
            </a:r>
            <a:r>
              <a:rPr lang="en-US" dirty="0" err="1" smtClean="0"/>
              <a:t>ত্রিভুজটি</a:t>
            </a:r>
            <a:r>
              <a:rPr lang="en-US" dirty="0" smtClean="0"/>
              <a:t> </a:t>
            </a:r>
            <a:r>
              <a:rPr lang="en-US" dirty="0" err="1" smtClean="0"/>
              <a:t>আঁকতে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42672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বিশেষ নির্বচনঃ মনে করি, একটি ত্রিভুজের দুইটি বাহু b ও c এবং b বাহুর বিপরীত কোণ </a:t>
            </a:r>
          </a:p>
          <a:p>
            <a:r>
              <a:rPr lang="bn-BD" dirty="0" smtClean="0"/>
              <a:t> </a:t>
            </a:r>
            <a:r>
              <a:rPr lang="bn-BD" dirty="0" smtClean="0">
                <a:latin typeface="Algerian"/>
              </a:rPr>
              <a:t>&lt;</a:t>
            </a:r>
            <a:r>
              <a:rPr lang="bn-BD" dirty="0" smtClean="0"/>
              <a:t> B দেওয়া আছে। ত্রিভুজেটি আঁকতে হবে। </a:t>
            </a:r>
            <a:endParaRPr lang="en-US" dirty="0"/>
          </a:p>
        </p:txBody>
      </p:sp>
      <p:pic>
        <p:nvPicPr>
          <p:cNvPr id="4" name="Picture 3" descr="20200605_052229.jpg"/>
          <p:cNvPicPr>
            <a:picLocks noChangeAspect="1"/>
          </p:cNvPicPr>
          <p:nvPr/>
        </p:nvPicPr>
        <p:blipFill>
          <a:blip r:embed="rId2" cstate="print"/>
          <a:srcRect l="5833" t="-370" r="3333" b="14444"/>
          <a:stretch>
            <a:fillRect/>
          </a:stretch>
        </p:blipFill>
        <p:spPr>
          <a:xfrm>
            <a:off x="5181600" y="1447800"/>
            <a:ext cx="36576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83820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অঙ্কনঃ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রশ্মি</a:t>
            </a:r>
            <a:r>
              <a:rPr lang="en-US" dirty="0" smtClean="0"/>
              <a:t> BD </a:t>
            </a:r>
            <a:r>
              <a:rPr lang="en-US" dirty="0" err="1" smtClean="0"/>
              <a:t>নিই</a:t>
            </a:r>
            <a:r>
              <a:rPr lang="en-US" dirty="0" smtClean="0"/>
              <a:t>। B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B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&lt;</a:t>
            </a:r>
            <a:r>
              <a:rPr lang="en-US" dirty="0" smtClean="0"/>
              <a:t> DBE </a:t>
            </a:r>
            <a:r>
              <a:rPr lang="en-US" dirty="0" err="1" smtClean="0"/>
              <a:t>আঁকি</a:t>
            </a:r>
            <a:r>
              <a:rPr lang="en-US" dirty="0" smtClean="0"/>
              <a:t>। BE </a:t>
            </a:r>
            <a:r>
              <a:rPr lang="en-US" dirty="0" err="1" smtClean="0"/>
              <a:t>থেকে</a:t>
            </a:r>
            <a:r>
              <a:rPr lang="en-US" dirty="0" smtClean="0"/>
              <a:t>  a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 BA </a:t>
            </a:r>
            <a:r>
              <a:rPr lang="en-US" dirty="0" err="1" smtClean="0"/>
              <a:t>অংশ</a:t>
            </a:r>
            <a:r>
              <a:rPr lang="en-US" dirty="0" smtClean="0"/>
              <a:t> </a:t>
            </a:r>
            <a:r>
              <a:rPr lang="en-US" dirty="0" err="1" smtClean="0"/>
              <a:t>কাটি</a:t>
            </a:r>
            <a:r>
              <a:rPr lang="en-US" dirty="0" smtClean="0"/>
              <a:t>। </a:t>
            </a:r>
            <a:r>
              <a:rPr lang="en-US" dirty="0" err="1" smtClean="0"/>
              <a:t>এখন</a:t>
            </a:r>
            <a:r>
              <a:rPr lang="en-US" dirty="0" smtClean="0"/>
              <a:t> A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কেন্দ্র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b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সমান</a:t>
            </a:r>
            <a:r>
              <a:rPr lang="en-US" dirty="0" smtClean="0"/>
              <a:t> </a:t>
            </a:r>
            <a:r>
              <a:rPr lang="en-US" dirty="0" err="1" smtClean="0"/>
              <a:t>ব্যাসার্ধ</a:t>
            </a:r>
            <a:r>
              <a:rPr lang="en-US" dirty="0" smtClean="0"/>
              <a:t> </a:t>
            </a:r>
            <a:r>
              <a:rPr lang="en-US" dirty="0" err="1" smtClean="0"/>
              <a:t>নিয়ে</a:t>
            </a:r>
            <a:r>
              <a:rPr lang="en-US" dirty="0" smtClean="0"/>
              <a:t> BD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উপর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বৃত্তচাপ</a:t>
            </a:r>
            <a:r>
              <a:rPr lang="en-US" dirty="0" smtClean="0"/>
              <a:t> </a:t>
            </a:r>
            <a:r>
              <a:rPr lang="en-US" dirty="0" err="1" smtClean="0"/>
              <a:t>আঁকি</a:t>
            </a:r>
            <a:r>
              <a:rPr lang="en-US" dirty="0" smtClean="0"/>
              <a:t>। </a:t>
            </a:r>
            <a:r>
              <a:rPr lang="en-US" dirty="0" err="1" smtClean="0"/>
              <a:t>বৃত্তচাপটি</a:t>
            </a:r>
            <a:r>
              <a:rPr lang="en-US" dirty="0" smtClean="0"/>
              <a:t> BD </a:t>
            </a:r>
            <a:r>
              <a:rPr lang="en-US" dirty="0" err="1" smtClean="0"/>
              <a:t>রেখাকে</a:t>
            </a:r>
            <a:r>
              <a:rPr lang="en-US" dirty="0" smtClean="0"/>
              <a:t>  C ও C’ </a:t>
            </a:r>
            <a:r>
              <a:rPr lang="en-US" dirty="0" err="1" smtClean="0"/>
              <a:t>বিন্দুতে</a:t>
            </a:r>
            <a:r>
              <a:rPr lang="en-US" dirty="0" smtClean="0"/>
              <a:t> </a:t>
            </a:r>
            <a:r>
              <a:rPr lang="en-US" dirty="0" err="1" smtClean="0"/>
              <a:t>ছেদ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। A, C  </a:t>
            </a:r>
            <a:r>
              <a:rPr lang="en-US" dirty="0" err="1" smtClean="0"/>
              <a:t>এবং</a:t>
            </a:r>
            <a:r>
              <a:rPr lang="en-US" dirty="0" smtClean="0"/>
              <a:t> A, C’ </a:t>
            </a:r>
            <a:r>
              <a:rPr lang="en-US" dirty="0" err="1" smtClean="0"/>
              <a:t>যোগ</a:t>
            </a:r>
            <a:r>
              <a:rPr lang="en-US" dirty="0" smtClean="0"/>
              <a:t> </a:t>
            </a:r>
            <a:r>
              <a:rPr lang="en-US" dirty="0" err="1" smtClean="0"/>
              <a:t>করি</a:t>
            </a:r>
            <a:r>
              <a:rPr lang="en-US" dirty="0" smtClean="0"/>
              <a:t>। </a:t>
            </a:r>
            <a:r>
              <a:rPr lang="en-US" dirty="0" err="1" smtClean="0"/>
              <a:t>তাহলে</a:t>
            </a:r>
            <a:r>
              <a:rPr lang="en-US" dirty="0" smtClean="0"/>
              <a:t> 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ABC </a:t>
            </a:r>
            <a:r>
              <a:rPr lang="en-US" dirty="0" err="1" smtClean="0"/>
              <a:t>এবং</a:t>
            </a:r>
            <a:r>
              <a:rPr lang="en-US" dirty="0" smtClean="0"/>
              <a:t> </a:t>
            </a:r>
            <a:r>
              <a:rPr lang="en-US" dirty="0" smtClean="0">
                <a:latin typeface="Algerian"/>
              </a:rPr>
              <a:t>∆</a:t>
            </a:r>
            <a:r>
              <a:rPr lang="en-US" dirty="0" smtClean="0"/>
              <a:t> ABC’ - </a:t>
            </a:r>
            <a:r>
              <a:rPr lang="en-US" dirty="0" err="1" smtClean="0"/>
              <a:t>উভয়ই</a:t>
            </a:r>
            <a:r>
              <a:rPr lang="en-US" dirty="0" smtClean="0"/>
              <a:t> </a:t>
            </a:r>
            <a:r>
              <a:rPr lang="en-US" dirty="0" err="1" smtClean="0"/>
              <a:t>উদ্দিষ্ট</a:t>
            </a:r>
            <a:r>
              <a:rPr lang="en-US" dirty="0" smtClean="0"/>
              <a:t> </a:t>
            </a:r>
            <a:r>
              <a:rPr lang="en-US" dirty="0" err="1" smtClean="0"/>
              <a:t>ত্রিভুজ</a:t>
            </a:r>
            <a:r>
              <a:rPr lang="en-US" dirty="0" smtClean="0"/>
              <a:t> ।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701</Words>
  <Application>Microsoft Office PowerPoint</Application>
  <PresentationFormat>On-screen Show (4:3)</PresentationFormat>
  <Paragraphs>55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HP-NPC</dc:creator>
  <cp:lastModifiedBy>HP-NPC</cp:lastModifiedBy>
  <cp:revision>27</cp:revision>
  <dcterms:created xsi:type="dcterms:W3CDTF">2006-08-16T00:00:00Z</dcterms:created>
  <dcterms:modified xsi:type="dcterms:W3CDTF">2020-09-29T05:44:09Z</dcterms:modified>
</cp:coreProperties>
</file>