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70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36934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3048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59436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উপপাদ্য ১। যদি দুইটি ত্রিভুজের একটির দুইবাহু যথাক্রমে অপরটির দুই বাহুর সমান হয় এবং বাহু দুইটির অন্তর্ভুক্ত কোণ দুইটি পরস্পর সমান হয়, তবে ত্রিভুজ দুইটি সর্বসম হবে।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600200"/>
            <a:ext cx="39624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বিশেষ নির্বচনঃ মনে করি,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ও</a:t>
            </a:r>
          </a:p>
          <a:p>
            <a:r>
              <a:rPr lang="bn-BD" dirty="0" smtClean="0"/>
              <a:t> 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 এ  AB = DE, AC = DF   </a:t>
            </a:r>
          </a:p>
          <a:p>
            <a:r>
              <a:rPr lang="bn-BD" dirty="0" smtClean="0"/>
              <a:t> এবং অন্তর্ভুক্ত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BAC = অন্তর্ভুক্ত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EDF</a:t>
            </a:r>
          </a:p>
          <a:p>
            <a:r>
              <a:rPr lang="bn-BD" dirty="0" smtClean="0"/>
              <a:t> প্রমাণ করতে হবে যে,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</a:t>
            </a:r>
            <a:r>
              <a:rPr lang="bn-BD" dirty="0" smtClean="0">
                <a:latin typeface="Cambria Math"/>
                <a:ea typeface="Cambria Math"/>
              </a:rPr>
              <a:t>≌</a:t>
            </a:r>
            <a:r>
              <a:rPr lang="bn-BD" dirty="0" smtClean="0"/>
              <a:t>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971800"/>
            <a:ext cx="1828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86600" y="2971800"/>
            <a:ext cx="1752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724400" y="2209800"/>
            <a:ext cx="914400" cy="60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2057400"/>
            <a:ext cx="12192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896100" y="2247900"/>
            <a:ext cx="91440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0" y="2057400"/>
            <a:ext cx="12192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78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2971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190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34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3497997"/>
            <a:ext cx="8382000" cy="313932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প্রমাণঃ</a:t>
            </a:r>
            <a:r>
              <a:rPr lang="en-US" dirty="0" smtClean="0"/>
              <a:t> (১)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এমনভাবে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যেন</a:t>
            </a:r>
            <a:r>
              <a:rPr lang="en-US" dirty="0" smtClean="0"/>
              <a:t>  A </a:t>
            </a:r>
            <a:r>
              <a:rPr lang="en-US" dirty="0" err="1" smtClean="0"/>
              <a:t>বিন্দু</a:t>
            </a:r>
            <a:r>
              <a:rPr lang="en-US" dirty="0" smtClean="0"/>
              <a:t> D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endParaRPr lang="en-US" dirty="0" smtClean="0"/>
          </a:p>
          <a:p>
            <a:r>
              <a:rPr lang="en-US" dirty="0" smtClean="0"/>
              <a:t>  ও AB  </a:t>
            </a:r>
            <a:r>
              <a:rPr lang="en-US" dirty="0" err="1" smtClean="0"/>
              <a:t>বাহু</a:t>
            </a:r>
            <a:r>
              <a:rPr lang="en-US" dirty="0" smtClean="0"/>
              <a:t> DE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বরাবর</a:t>
            </a:r>
            <a:r>
              <a:rPr lang="en-US" dirty="0" smtClean="0"/>
              <a:t>  </a:t>
            </a:r>
            <a:r>
              <a:rPr lang="en-US" dirty="0" err="1" smtClean="0"/>
              <a:t>এবং</a:t>
            </a:r>
            <a:r>
              <a:rPr lang="en-US" dirty="0" smtClean="0"/>
              <a:t> DE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 F </a:t>
            </a:r>
            <a:r>
              <a:rPr lang="en-US" dirty="0" err="1" smtClean="0"/>
              <a:t>আছে</a:t>
            </a:r>
            <a:r>
              <a:rPr lang="en-US" dirty="0" smtClean="0"/>
              <a:t> C </a:t>
            </a:r>
            <a:r>
              <a:rPr lang="en-US" dirty="0" err="1" smtClean="0"/>
              <a:t>বিন্দু</a:t>
            </a:r>
            <a:r>
              <a:rPr lang="en-US" dirty="0" smtClean="0"/>
              <a:t> ঐ </a:t>
            </a:r>
            <a:r>
              <a:rPr lang="en-US" dirty="0" err="1" smtClean="0"/>
              <a:t>পাশে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  </a:t>
            </a:r>
            <a:r>
              <a:rPr lang="en-US" dirty="0" err="1" smtClean="0"/>
              <a:t>এখন</a:t>
            </a:r>
            <a:endParaRPr lang="en-US" dirty="0" smtClean="0"/>
          </a:p>
          <a:p>
            <a:r>
              <a:rPr lang="en-US" dirty="0" smtClean="0"/>
              <a:t>  AB = DE   </a:t>
            </a:r>
            <a:r>
              <a:rPr lang="en-US" dirty="0" err="1" smtClean="0"/>
              <a:t>বলে</a:t>
            </a:r>
            <a:r>
              <a:rPr lang="en-US" dirty="0" smtClean="0"/>
              <a:t> B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অবশই</a:t>
            </a:r>
            <a:r>
              <a:rPr lang="en-US" dirty="0" smtClean="0"/>
              <a:t> E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।     [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(২) </a:t>
            </a:r>
            <a:r>
              <a:rPr lang="en-US" dirty="0" err="1" smtClean="0"/>
              <a:t>যেহেতু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BAC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EDF </a:t>
            </a:r>
            <a:r>
              <a:rPr lang="en-US" dirty="0" err="1" smtClean="0"/>
              <a:t>এবং</a:t>
            </a:r>
            <a:r>
              <a:rPr lang="en-US" dirty="0" smtClean="0"/>
              <a:t> AB </a:t>
            </a:r>
            <a:r>
              <a:rPr lang="en-US" dirty="0" err="1" smtClean="0"/>
              <a:t>বাহু</a:t>
            </a:r>
            <a:r>
              <a:rPr lang="en-US" dirty="0" smtClean="0"/>
              <a:t> DE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, </a:t>
            </a:r>
            <a:r>
              <a:rPr lang="en-US" dirty="0" err="1" smtClean="0"/>
              <a:t>সুতরাং</a:t>
            </a:r>
            <a:r>
              <a:rPr lang="en-US" dirty="0" smtClean="0"/>
              <a:t> AC </a:t>
            </a:r>
            <a:r>
              <a:rPr lang="en-US" dirty="0" err="1" smtClean="0"/>
              <a:t>বাহু</a:t>
            </a:r>
            <a:r>
              <a:rPr lang="en-US" dirty="0" smtClean="0"/>
              <a:t> DF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বরাবর</a:t>
            </a:r>
            <a:r>
              <a:rPr lang="en-US" dirty="0" smtClean="0"/>
              <a:t>  </a:t>
            </a:r>
            <a:r>
              <a:rPr lang="en-US" dirty="0" err="1" smtClean="0"/>
              <a:t>পড়বে</a:t>
            </a:r>
            <a:r>
              <a:rPr lang="en-US" dirty="0" smtClean="0"/>
              <a:t>।    [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(৩) AC = DF </a:t>
            </a:r>
            <a:r>
              <a:rPr lang="en-US" dirty="0" err="1" smtClean="0"/>
              <a:t>বলে</a:t>
            </a:r>
            <a:r>
              <a:rPr lang="en-US" dirty="0" smtClean="0"/>
              <a:t> C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অবশ্যই</a:t>
            </a:r>
            <a:r>
              <a:rPr lang="en-US" dirty="0" smtClean="0"/>
              <a:t> F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।   [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</a:t>
            </a:r>
          </a:p>
          <a:p>
            <a:r>
              <a:rPr lang="en-US" dirty="0" smtClean="0"/>
              <a:t> (৪) </a:t>
            </a:r>
            <a:r>
              <a:rPr lang="en-US" dirty="0" err="1" smtClean="0"/>
              <a:t>এখন</a:t>
            </a:r>
            <a:r>
              <a:rPr lang="en-US" dirty="0" smtClean="0"/>
              <a:t> B </a:t>
            </a:r>
            <a:r>
              <a:rPr lang="en-US" dirty="0" err="1" smtClean="0"/>
              <a:t>বিন্দু</a:t>
            </a:r>
            <a:r>
              <a:rPr lang="en-US" dirty="0" smtClean="0"/>
              <a:t> E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C </a:t>
            </a:r>
            <a:r>
              <a:rPr lang="en-US" dirty="0" err="1" smtClean="0"/>
              <a:t>বিন্দু</a:t>
            </a:r>
            <a:r>
              <a:rPr lang="en-US" dirty="0" smtClean="0"/>
              <a:t> F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BC 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অবশ্যই</a:t>
            </a:r>
            <a:r>
              <a:rPr lang="en-US" dirty="0" smtClean="0"/>
              <a:t> EF 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পুরোপুরি</a:t>
            </a:r>
            <a:r>
              <a:rPr lang="en-US" dirty="0" smtClean="0"/>
              <a:t> </a:t>
            </a:r>
            <a:r>
              <a:rPr lang="en-US" dirty="0" err="1" smtClean="0"/>
              <a:t>মিলে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।  [ 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মধ্য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মাত্র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অঙ্কন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অতএব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সমাপতিত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latin typeface="Cambria Math"/>
                <a:ea typeface="Cambria Math"/>
              </a:rPr>
              <a:t>∴</a:t>
            </a:r>
            <a:r>
              <a:rPr lang="en-US" dirty="0" smtClean="0"/>
              <a:t> 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smtClean="0">
                <a:latin typeface="Cambria Math"/>
                <a:ea typeface="Cambria Math"/>
              </a:rPr>
              <a:t>≌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      ( </a:t>
            </a:r>
            <a:r>
              <a:rPr lang="en-US" dirty="0" err="1" smtClean="0"/>
              <a:t>প্রমাণিত</a:t>
            </a:r>
            <a:r>
              <a:rPr lang="en-US" dirty="0" smtClean="0"/>
              <a:t> )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w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2667000" y="152400"/>
            <a:ext cx="31242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জোড়ায়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77724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যদি কোনো ত্রিভুজের দুইটি বাহু পরস্পর সমান হয়, তবে এদের বিপরীত কোণ দুইটিও পরস্পর সমান হবে।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5867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dirty="0" smtClean="0"/>
              <a:t>সাধারণ নির্বচনঃ যদি কোনো ত্রিভুজের দুইটি বাহু পরস্পর সমান হয়, তবে এদের বিপরীত কোণ দুইটিও পরস্পর সমান হবে।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51054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বিশেষ নির্বচনঃ মনে করি, ABC ত্রিভুজের AB = AC.   </a:t>
            </a:r>
          </a:p>
          <a:p>
            <a:r>
              <a:rPr lang="bn-BD" dirty="0" smtClean="0"/>
              <a:t>প্রমাণ করতে হবে যে,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ABC =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ACB.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0717" y="2554069"/>
            <a:ext cx="51054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r>
              <a:rPr lang="en-US" dirty="0" err="1" smtClean="0"/>
              <a:t>অঙ্কনঃ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BAC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সমদ্বিখণ্ডক</a:t>
            </a:r>
            <a:r>
              <a:rPr lang="en-US" dirty="0" smtClean="0"/>
              <a:t> AD </a:t>
            </a:r>
            <a:r>
              <a:rPr lang="en-US" dirty="0" err="1" smtClean="0"/>
              <a:t>আঁকি</a:t>
            </a:r>
            <a:r>
              <a:rPr lang="en-US" dirty="0" smtClean="0"/>
              <a:t> </a:t>
            </a:r>
            <a:r>
              <a:rPr lang="en-US" dirty="0" err="1" smtClean="0"/>
              <a:t>যেন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BC </a:t>
            </a:r>
            <a:r>
              <a:rPr lang="en-US" dirty="0" err="1" smtClean="0"/>
              <a:t>কে</a:t>
            </a:r>
            <a:r>
              <a:rPr lang="en-US" dirty="0" smtClean="0"/>
              <a:t> D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6705600" y="1600200"/>
            <a:ext cx="1905000" cy="1600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3"/>
          </p:cNvCxnSpPr>
          <p:nvPr/>
        </p:nvCxnSpPr>
        <p:spPr>
          <a:xfrm rot="16200000" flipH="1">
            <a:off x="6858000" y="2400300"/>
            <a:ext cx="1600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001000" y="2438400"/>
            <a:ext cx="304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048500" y="23241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67600" y="1905000"/>
            <a:ext cx="381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39000" y="144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3048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6868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67600" y="3200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8852" y="4057412"/>
            <a:ext cx="838200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প্রমাণঃ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ABD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ACD এ </a:t>
            </a:r>
          </a:p>
          <a:p>
            <a:r>
              <a:rPr lang="en-US" dirty="0" smtClean="0"/>
              <a:t>           AB = AC     ( </a:t>
            </a:r>
            <a:r>
              <a:rPr lang="en-US" dirty="0" err="1" smtClean="0"/>
              <a:t>প্রদত্ত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          AD    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অন্তর্ভুক্ত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BAD =  </a:t>
            </a:r>
            <a:r>
              <a:rPr lang="en-US" dirty="0" err="1" smtClean="0"/>
              <a:t>অন্তর্ভুক্ত</a:t>
            </a:r>
            <a:r>
              <a:rPr lang="en-US" dirty="0" smtClean="0"/>
              <a:t>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CAD  ( </a:t>
            </a:r>
            <a:r>
              <a:rPr lang="en-US" dirty="0" err="1" smtClean="0"/>
              <a:t>অঙ্কনানুসারে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সুতরাং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ABD </a:t>
            </a:r>
            <a:r>
              <a:rPr lang="en-US" dirty="0" smtClean="0">
                <a:latin typeface="Cambria Math"/>
                <a:ea typeface="Cambria Math"/>
              </a:rPr>
              <a:t>≌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ACD   [ </a:t>
            </a:r>
            <a:r>
              <a:rPr lang="en-US" dirty="0" err="1" smtClean="0"/>
              <a:t>বাহু-কোণ-বাহু</a:t>
            </a:r>
            <a:r>
              <a:rPr lang="en-US" dirty="0" smtClean="0"/>
              <a:t> </a:t>
            </a:r>
            <a:r>
              <a:rPr lang="en-US" dirty="0" err="1" smtClean="0"/>
              <a:t>উপপাদ্য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            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ABD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ACD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অর্থা</a:t>
            </a:r>
            <a:r>
              <a:rPr lang="en-US" dirty="0" smtClean="0"/>
              <a:t>ৎ,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ABC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ACB  ( </a:t>
            </a:r>
            <a:r>
              <a:rPr lang="en-US" dirty="0" err="1" smtClean="0"/>
              <a:t>প্রমাণিত</a:t>
            </a:r>
            <a:r>
              <a:rPr lang="en-US" dirty="0" smtClean="0"/>
              <a:t> )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ived_31273130741513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57200" y="5410200"/>
            <a:ext cx="80772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উপপাদ্য</a:t>
            </a:r>
            <a:r>
              <a:rPr lang="en-US" sz="2400" dirty="0" smtClean="0"/>
              <a:t> ৪।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ত্রিভুজের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সংলগ্ন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যথাক্রমে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ত্রিভুজের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কোণ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কো</a:t>
            </a:r>
            <a:r>
              <a:rPr lang="bn-BD" sz="2400" dirty="0" smtClean="0"/>
              <a:t>ণ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সংলগ্ন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, </a:t>
            </a:r>
            <a:r>
              <a:rPr lang="en-US" sz="2400" dirty="0" err="1" smtClean="0"/>
              <a:t>তবে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ত্রভুজ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সর্বসম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04800"/>
            <a:ext cx="25908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00200"/>
            <a:ext cx="3962400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বিশেষ নির্বচনঃ মনে করি,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ও</a:t>
            </a:r>
          </a:p>
          <a:p>
            <a:r>
              <a:rPr lang="bn-BD" dirty="0" smtClean="0"/>
              <a:t> 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 এ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B =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E,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C = 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F   </a:t>
            </a:r>
          </a:p>
          <a:p>
            <a:r>
              <a:rPr lang="bn-BD" dirty="0" smtClean="0"/>
              <a:t> এবং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সংলগ্ন</a:t>
            </a:r>
            <a:r>
              <a:rPr lang="en-US" dirty="0" smtClean="0"/>
              <a:t> </a:t>
            </a:r>
            <a:r>
              <a:rPr lang="bn-BD" dirty="0" smtClean="0"/>
              <a:t> BC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bn-BD" dirty="0" smtClean="0"/>
              <a:t> = </a:t>
            </a:r>
            <a:r>
              <a:rPr lang="en-US" dirty="0" err="1" smtClean="0"/>
              <a:t>অনুরুপ</a:t>
            </a:r>
            <a:r>
              <a:rPr lang="en-US" dirty="0" smtClean="0"/>
              <a:t> </a:t>
            </a:r>
            <a:r>
              <a:rPr lang="bn-BD" dirty="0" smtClean="0"/>
              <a:t> EF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endParaRPr lang="bn-BD" dirty="0" smtClean="0"/>
          </a:p>
          <a:p>
            <a:r>
              <a:rPr lang="bn-BD" dirty="0" smtClean="0"/>
              <a:t> প্রমাণ করতে হবে যে,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</a:t>
            </a:r>
            <a:r>
              <a:rPr lang="bn-BD" dirty="0" smtClean="0">
                <a:latin typeface="Cambria Math"/>
                <a:ea typeface="Cambria Math"/>
              </a:rPr>
              <a:t>≌</a:t>
            </a:r>
            <a:r>
              <a:rPr lang="bn-BD" dirty="0" smtClean="0"/>
              <a:t>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971800"/>
            <a:ext cx="1828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86600" y="2971800"/>
            <a:ext cx="1752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724400" y="2209800"/>
            <a:ext cx="914400" cy="60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2057400"/>
            <a:ext cx="12192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896100" y="2247900"/>
            <a:ext cx="91440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20000" y="2057400"/>
            <a:ext cx="121920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578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2971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1905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10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34400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F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3907750"/>
            <a:ext cx="83820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প্রমাণঃ</a:t>
            </a:r>
            <a:r>
              <a:rPr lang="en-US" dirty="0" smtClean="0"/>
              <a:t> (১)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এমনভাবে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r>
              <a:rPr lang="en-US" dirty="0" err="1" smtClean="0"/>
              <a:t>যেন</a:t>
            </a:r>
            <a:r>
              <a:rPr lang="en-US" dirty="0" smtClean="0"/>
              <a:t>  B </a:t>
            </a:r>
            <a:r>
              <a:rPr lang="en-US" dirty="0" err="1" smtClean="0"/>
              <a:t>বিন্দু</a:t>
            </a:r>
            <a:r>
              <a:rPr lang="en-US" dirty="0" smtClean="0"/>
              <a:t> E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endParaRPr lang="en-US" dirty="0" smtClean="0"/>
          </a:p>
          <a:p>
            <a:r>
              <a:rPr lang="en-US" dirty="0" smtClean="0"/>
              <a:t>  ও BC </a:t>
            </a:r>
            <a:r>
              <a:rPr lang="en-US" dirty="0" err="1" smtClean="0"/>
              <a:t>বাহু</a:t>
            </a:r>
            <a:r>
              <a:rPr lang="en-US" dirty="0" smtClean="0"/>
              <a:t> EF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বরাবর</a:t>
            </a:r>
            <a:r>
              <a:rPr lang="en-US" dirty="0" smtClean="0"/>
              <a:t>  </a:t>
            </a:r>
            <a:r>
              <a:rPr lang="en-US" dirty="0" err="1" smtClean="0"/>
              <a:t>এবং</a:t>
            </a:r>
            <a:r>
              <a:rPr lang="en-US" dirty="0" smtClean="0"/>
              <a:t> EF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পাশে</a:t>
            </a:r>
            <a:r>
              <a:rPr lang="en-US" dirty="0" smtClean="0"/>
              <a:t>  D </a:t>
            </a:r>
            <a:r>
              <a:rPr lang="en-US" dirty="0" err="1" smtClean="0"/>
              <a:t>আছে</a:t>
            </a:r>
            <a:r>
              <a:rPr lang="en-US" dirty="0" smtClean="0"/>
              <a:t> A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যেন</a:t>
            </a:r>
            <a:r>
              <a:rPr lang="en-US" dirty="0" smtClean="0"/>
              <a:t> ঐ </a:t>
            </a:r>
            <a:r>
              <a:rPr lang="en-US" dirty="0" err="1" smtClean="0"/>
              <a:t>পাশে</a:t>
            </a:r>
            <a:r>
              <a:rPr lang="en-US" dirty="0" smtClean="0"/>
              <a:t> </a:t>
            </a:r>
            <a:r>
              <a:rPr lang="en-US" dirty="0" err="1" smtClean="0"/>
              <a:t>পড়ে</a:t>
            </a:r>
            <a:r>
              <a:rPr lang="en-US" dirty="0" smtClean="0"/>
              <a:t>।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যেহেতু</a:t>
            </a:r>
            <a:r>
              <a:rPr lang="en-US" dirty="0" smtClean="0"/>
              <a:t>  BC = EF, </a:t>
            </a:r>
            <a:r>
              <a:rPr lang="en-US" dirty="0" err="1" smtClean="0"/>
              <a:t>অতএব</a:t>
            </a:r>
            <a:r>
              <a:rPr lang="en-US" dirty="0" smtClean="0"/>
              <a:t> C </a:t>
            </a:r>
            <a:r>
              <a:rPr lang="en-US" dirty="0" err="1" smtClean="0"/>
              <a:t>বিন্দু</a:t>
            </a:r>
            <a:r>
              <a:rPr lang="en-US" dirty="0" smtClean="0"/>
              <a:t> </a:t>
            </a:r>
            <a:r>
              <a:rPr lang="en-US" dirty="0" err="1" smtClean="0"/>
              <a:t>অবশই</a:t>
            </a:r>
            <a:r>
              <a:rPr lang="en-US" dirty="0" smtClean="0"/>
              <a:t> F </a:t>
            </a:r>
            <a:r>
              <a:rPr lang="en-US" dirty="0" err="1" smtClean="0"/>
              <a:t>বিন্দুর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।     [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(২) </a:t>
            </a:r>
            <a:r>
              <a:rPr lang="en-US" dirty="0" err="1" smtClean="0"/>
              <a:t>আবার</a:t>
            </a:r>
            <a:r>
              <a:rPr lang="en-US" dirty="0" smtClean="0"/>
              <a:t>, 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B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E </a:t>
            </a:r>
            <a:r>
              <a:rPr lang="en-US" dirty="0" err="1" smtClean="0"/>
              <a:t>বলে</a:t>
            </a:r>
            <a:r>
              <a:rPr lang="en-US" dirty="0" smtClean="0"/>
              <a:t>, BA </a:t>
            </a:r>
            <a:r>
              <a:rPr lang="en-US" dirty="0" err="1" smtClean="0"/>
              <a:t>বাহু</a:t>
            </a:r>
            <a:r>
              <a:rPr lang="en-US" dirty="0" smtClean="0"/>
              <a:t> ED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বরাবর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,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C =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F  </a:t>
            </a:r>
            <a:r>
              <a:rPr lang="en-US" dirty="0" err="1" smtClean="0"/>
              <a:t>বলে</a:t>
            </a:r>
            <a:r>
              <a:rPr lang="en-US" dirty="0" smtClean="0"/>
              <a:t> CA </a:t>
            </a:r>
            <a:r>
              <a:rPr lang="en-US" dirty="0" err="1" smtClean="0"/>
              <a:t>বাহু</a:t>
            </a:r>
            <a:r>
              <a:rPr lang="en-US" dirty="0" smtClean="0"/>
              <a:t> FD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বরাবর</a:t>
            </a:r>
            <a:r>
              <a:rPr lang="en-US" dirty="0" smtClean="0"/>
              <a:t>  </a:t>
            </a:r>
            <a:r>
              <a:rPr lang="en-US" dirty="0" err="1" smtClean="0"/>
              <a:t>পড়বে</a:t>
            </a:r>
            <a:r>
              <a:rPr lang="en-US" dirty="0" smtClean="0"/>
              <a:t>।</a:t>
            </a:r>
          </a:p>
          <a:p>
            <a:r>
              <a:rPr lang="en-US" dirty="0" smtClean="0"/>
              <a:t> (৩) BA  </a:t>
            </a:r>
            <a:r>
              <a:rPr lang="en-US" dirty="0" err="1" smtClean="0"/>
              <a:t>এবং</a:t>
            </a:r>
            <a:r>
              <a:rPr lang="en-US" dirty="0" smtClean="0"/>
              <a:t> CA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A, ED ও FD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বিন্দু</a:t>
            </a:r>
            <a:r>
              <a:rPr lang="en-US" dirty="0" smtClean="0"/>
              <a:t> D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অতএব</a:t>
            </a:r>
            <a:r>
              <a:rPr lang="en-US" dirty="0" smtClean="0"/>
              <a:t>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ABC,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সমাপতিত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[ </a:t>
            </a:r>
            <a:r>
              <a:rPr lang="en-US" dirty="0" err="1" smtClean="0"/>
              <a:t>কোণের</a:t>
            </a:r>
            <a:r>
              <a:rPr lang="en-US" dirty="0" smtClean="0"/>
              <a:t> </a:t>
            </a:r>
            <a:r>
              <a:rPr lang="en-US" dirty="0" err="1" smtClean="0"/>
              <a:t>সর্বসমতা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            </a:t>
            </a:r>
            <a:r>
              <a:rPr lang="en-US" dirty="0" smtClean="0">
                <a:latin typeface="Cambria Math"/>
                <a:ea typeface="Cambria Math"/>
              </a:rPr>
              <a:t>∴</a:t>
            </a:r>
            <a:r>
              <a:rPr lang="en-US" dirty="0" smtClean="0"/>
              <a:t>  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ABC </a:t>
            </a:r>
            <a:r>
              <a:rPr lang="en-US" dirty="0" smtClean="0">
                <a:latin typeface="Cambria Math"/>
                <a:ea typeface="Cambria Math"/>
              </a:rPr>
              <a:t>≌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DEF       ( </a:t>
            </a:r>
            <a:r>
              <a:rPr lang="en-US" dirty="0" err="1" smtClean="0"/>
              <a:t>প্রমাণিত</a:t>
            </a:r>
            <a:r>
              <a:rPr lang="en-US" dirty="0" smtClean="0"/>
              <a:t> )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9600" y="228600"/>
            <a:ext cx="5791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/>
              <a:t>উপপাদ্য</a:t>
            </a:r>
            <a:r>
              <a:rPr lang="en-US" dirty="0" smtClean="0"/>
              <a:t> ৪। </a:t>
            </a:r>
            <a:r>
              <a:rPr lang="en-US" dirty="0" err="1" smtClean="0"/>
              <a:t>যদি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ও </a:t>
            </a:r>
            <a:r>
              <a:rPr lang="en-US" dirty="0" err="1" smtClean="0"/>
              <a:t>কোণ</a:t>
            </a:r>
            <a:r>
              <a:rPr lang="en-US" dirty="0" smtClean="0"/>
              <a:t> </a:t>
            </a:r>
            <a:r>
              <a:rPr lang="en-US" dirty="0" err="1" smtClean="0"/>
              <a:t>সংলগ্ন</a:t>
            </a:r>
            <a:r>
              <a:rPr lang="en-US" dirty="0" smtClean="0"/>
              <a:t> </a:t>
            </a:r>
            <a:r>
              <a:rPr lang="en-US" dirty="0" err="1" smtClean="0"/>
              <a:t>বাহু</a:t>
            </a:r>
            <a:r>
              <a:rPr lang="en-US" dirty="0" smtClean="0"/>
              <a:t> </a:t>
            </a:r>
            <a:r>
              <a:rPr lang="en-US" dirty="0" err="1" smtClean="0"/>
              <a:t>যথাক্রমে</a:t>
            </a:r>
            <a:r>
              <a:rPr lang="en-US" dirty="0" smtClean="0"/>
              <a:t> </a:t>
            </a:r>
            <a:r>
              <a:rPr lang="en-US" dirty="0" err="1" smtClean="0"/>
              <a:t>অপর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ত্রিভুজের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ও </a:t>
            </a:r>
            <a:r>
              <a:rPr lang="en-US" dirty="0" err="1" smtClean="0"/>
              <a:t>কো</a:t>
            </a:r>
            <a:r>
              <a:rPr lang="bn-BD" dirty="0" smtClean="0"/>
              <a:t>ণ</a:t>
            </a:r>
            <a:r>
              <a:rPr lang="en-US" dirty="0" smtClean="0"/>
              <a:t> </a:t>
            </a:r>
            <a:r>
              <a:rPr lang="en-US" dirty="0" err="1" smtClean="0"/>
              <a:t>সংলগ্ন</a:t>
            </a:r>
            <a:r>
              <a:rPr lang="en-US" dirty="0" smtClean="0"/>
              <a:t> </a:t>
            </a:r>
            <a:r>
              <a:rPr lang="en-US" dirty="0" err="1" smtClean="0"/>
              <a:t>বাহুর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তবে</a:t>
            </a:r>
            <a:r>
              <a:rPr lang="en-US" dirty="0" smtClean="0"/>
              <a:t> </a:t>
            </a:r>
            <a:r>
              <a:rPr lang="en-US" dirty="0" err="1" smtClean="0"/>
              <a:t>ত্রভুজ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সর্বসম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219200" y="1371600"/>
            <a:ext cx="3429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914400" y="609600"/>
            <a:ext cx="10668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304800"/>
            <a:ext cx="1447800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857500" y="571500"/>
            <a:ext cx="1066800" cy="533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95400" y="228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14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137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06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304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E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>
            <a:off x="3276600" y="1066800"/>
            <a:ext cx="45719" cy="609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52800" y="990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60</a:t>
            </a:r>
            <a:r>
              <a:rPr lang="bn-BD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1676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চিত্রে</a:t>
            </a:r>
            <a:r>
              <a:rPr lang="en-US" dirty="0" smtClean="0"/>
              <a:t>, CE,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ACD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সমদ্বিখণ্ডক</a:t>
            </a:r>
            <a:r>
              <a:rPr lang="en-US" dirty="0" smtClean="0"/>
              <a:t> । AB </a:t>
            </a:r>
            <a:r>
              <a:rPr lang="en-US" dirty="0" smtClean="0">
                <a:latin typeface="Cambria Math"/>
                <a:ea typeface="Cambria Math"/>
              </a:rPr>
              <a:t>∥</a:t>
            </a:r>
            <a:r>
              <a:rPr lang="en-US" dirty="0" smtClean="0"/>
              <a:t> CE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 </a:t>
            </a:r>
            <a:r>
              <a:rPr lang="en-US" dirty="0" smtClean="0"/>
              <a:t>ECD = 60</a:t>
            </a:r>
            <a:r>
              <a:rPr lang="en-US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2133600"/>
            <a:ext cx="8077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১।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BAC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?</a:t>
            </a:r>
          </a:p>
          <a:p>
            <a:r>
              <a:rPr lang="en-US" dirty="0" smtClean="0"/>
              <a:t> (ক) 30</a:t>
            </a:r>
            <a:r>
              <a:rPr lang="en-US" dirty="0" smtClean="0">
                <a:latin typeface="Colonna MT"/>
              </a:rPr>
              <a:t>˚         </a:t>
            </a:r>
            <a:r>
              <a:rPr lang="en-US" dirty="0" smtClean="0"/>
              <a:t>               ( খ ) 45</a:t>
            </a:r>
            <a:r>
              <a:rPr lang="en-US" dirty="0" smtClean="0">
                <a:latin typeface="Colonna MT"/>
              </a:rPr>
              <a:t>˚           </a:t>
            </a:r>
            <a:r>
              <a:rPr lang="en-US" dirty="0" smtClean="0"/>
              <a:t>               ( গ ) 60</a:t>
            </a:r>
            <a:r>
              <a:rPr lang="en-US" dirty="0" smtClean="0">
                <a:latin typeface="Colonna MT"/>
              </a:rPr>
              <a:t>˚                      </a:t>
            </a:r>
            <a:r>
              <a:rPr lang="en-US" dirty="0" smtClean="0"/>
              <a:t>   ( ঘ )  120</a:t>
            </a:r>
            <a:r>
              <a:rPr lang="en-US" dirty="0" smtClean="0">
                <a:latin typeface="Colonna MT"/>
              </a:rPr>
              <a:t>˚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6535" y="2955631"/>
            <a:ext cx="266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 ( গ )  60</a:t>
            </a:r>
            <a:r>
              <a:rPr lang="en-US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5315" y="3650514"/>
            <a:ext cx="8077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২</a:t>
            </a:r>
            <a:r>
              <a:rPr lang="en-US" dirty="0" smtClean="0"/>
              <a:t>। 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</a:t>
            </a:r>
            <a:r>
              <a:rPr lang="bn-BD" dirty="0" smtClean="0"/>
              <a:t>ACD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 </a:t>
            </a:r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কোনটি</a:t>
            </a:r>
            <a:r>
              <a:rPr lang="en-US" dirty="0" smtClean="0"/>
              <a:t> ?</a:t>
            </a:r>
          </a:p>
          <a:p>
            <a:r>
              <a:rPr lang="en-US" dirty="0" smtClean="0"/>
              <a:t> (ক) </a:t>
            </a:r>
            <a:r>
              <a:rPr lang="bn-BD" dirty="0" smtClean="0"/>
              <a:t>6</a:t>
            </a:r>
            <a:r>
              <a:rPr lang="en-US" dirty="0" smtClean="0"/>
              <a:t>0</a:t>
            </a:r>
            <a:r>
              <a:rPr lang="en-US" dirty="0" smtClean="0">
                <a:latin typeface="Colonna MT"/>
              </a:rPr>
              <a:t>˚         </a:t>
            </a:r>
            <a:r>
              <a:rPr lang="en-US" dirty="0" smtClean="0"/>
              <a:t>               ( খ ) </a:t>
            </a:r>
            <a:r>
              <a:rPr lang="bn-BD" dirty="0" smtClean="0"/>
              <a:t>90</a:t>
            </a:r>
            <a:r>
              <a:rPr lang="en-US" dirty="0" smtClean="0">
                <a:latin typeface="Colonna MT"/>
              </a:rPr>
              <a:t>˚           </a:t>
            </a:r>
            <a:r>
              <a:rPr lang="en-US" dirty="0" smtClean="0"/>
              <a:t>               ( গ ) </a:t>
            </a:r>
            <a:r>
              <a:rPr lang="bn-BD" dirty="0" smtClean="0"/>
              <a:t>12</a:t>
            </a:r>
            <a:r>
              <a:rPr lang="en-US" dirty="0" smtClean="0"/>
              <a:t>0</a:t>
            </a:r>
            <a:r>
              <a:rPr lang="en-US" dirty="0" smtClean="0">
                <a:latin typeface="Colonna MT"/>
              </a:rPr>
              <a:t>˚                      </a:t>
            </a:r>
            <a:r>
              <a:rPr lang="en-US" dirty="0" smtClean="0"/>
              <a:t>   ( ঘ )  1</a:t>
            </a:r>
            <a:r>
              <a:rPr lang="bn-BD" dirty="0" smtClean="0"/>
              <a:t>8</a:t>
            </a:r>
            <a:r>
              <a:rPr lang="en-US" dirty="0" smtClean="0"/>
              <a:t>0</a:t>
            </a:r>
            <a:r>
              <a:rPr lang="en-US" dirty="0" smtClean="0">
                <a:latin typeface="Colonna MT"/>
              </a:rPr>
              <a:t>˚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4520300"/>
            <a:ext cx="266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 ( গ )  </a:t>
            </a:r>
            <a:r>
              <a:rPr lang="bn-BD" dirty="0" smtClean="0"/>
              <a:t>12</a:t>
            </a:r>
            <a:r>
              <a:rPr lang="en-US" dirty="0" smtClean="0"/>
              <a:t>0</a:t>
            </a:r>
            <a:r>
              <a:rPr lang="en-US" dirty="0" smtClean="0">
                <a:latin typeface="Colonna MT"/>
              </a:rPr>
              <a:t>˚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5254682"/>
            <a:ext cx="8077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৩</a:t>
            </a:r>
            <a:r>
              <a:rPr lang="en-US" dirty="0" smtClean="0"/>
              <a:t>। 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ত্রিভুজ</a:t>
            </a:r>
            <a:r>
              <a:rPr lang="en-US" dirty="0" smtClean="0"/>
              <a:t> ?</a:t>
            </a:r>
          </a:p>
          <a:p>
            <a:r>
              <a:rPr lang="en-US" dirty="0" smtClean="0"/>
              <a:t> (ক) </a:t>
            </a:r>
            <a:r>
              <a:rPr lang="en-US" dirty="0" err="1" smtClean="0"/>
              <a:t>স্থুলোকোণী</a:t>
            </a:r>
            <a:r>
              <a:rPr lang="en-US" dirty="0" smtClean="0"/>
              <a:t> </a:t>
            </a:r>
            <a:r>
              <a:rPr lang="en-US" dirty="0" smtClean="0">
                <a:latin typeface="Colonna MT"/>
              </a:rPr>
              <a:t>           </a:t>
            </a:r>
            <a:r>
              <a:rPr lang="en-US" dirty="0" smtClean="0"/>
              <a:t>( খ ) </a:t>
            </a:r>
            <a:r>
              <a:rPr lang="en-US" dirty="0" err="1" smtClean="0"/>
              <a:t>সমদ্বিবাহু</a:t>
            </a:r>
            <a:r>
              <a:rPr lang="en-US" dirty="0" smtClean="0"/>
              <a:t> </a:t>
            </a:r>
            <a:r>
              <a:rPr lang="en-US" dirty="0" smtClean="0">
                <a:latin typeface="Colonna MT"/>
              </a:rPr>
              <a:t>         </a:t>
            </a:r>
            <a:r>
              <a:rPr lang="en-US" dirty="0" smtClean="0"/>
              <a:t> ( গ )  </a:t>
            </a:r>
            <a:r>
              <a:rPr lang="en-US" dirty="0" err="1" smtClean="0"/>
              <a:t>সমবাহু</a:t>
            </a:r>
            <a:r>
              <a:rPr lang="en-US" dirty="0" smtClean="0"/>
              <a:t> </a:t>
            </a:r>
            <a:r>
              <a:rPr lang="en-US" dirty="0" smtClean="0">
                <a:latin typeface="Colonna MT"/>
              </a:rPr>
              <a:t>   </a:t>
            </a:r>
            <a:r>
              <a:rPr lang="en-US" dirty="0" smtClean="0"/>
              <a:t>      ( ঘ )  </a:t>
            </a:r>
            <a:r>
              <a:rPr lang="en-US" dirty="0" err="1" smtClean="0"/>
              <a:t>সমকোণী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6081397"/>
            <a:ext cx="26670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উত্তরঃ</a:t>
            </a:r>
            <a:r>
              <a:rPr lang="en-US" dirty="0" smtClean="0"/>
              <a:t>  ( গ )  </a:t>
            </a:r>
            <a:r>
              <a:rPr lang="bn-BD" dirty="0" smtClean="0"/>
              <a:t>সমবাহু</a:t>
            </a:r>
            <a:endParaRPr lang="en-US" dirty="0"/>
          </a:p>
        </p:txBody>
      </p:sp>
      <p:sp>
        <p:nvSpPr>
          <p:cNvPr id="21" name="TextBox 1"/>
          <p:cNvSpPr txBox="1"/>
          <p:nvPr/>
        </p:nvSpPr>
        <p:spPr>
          <a:xfrm>
            <a:off x="4572000" y="152400"/>
            <a:ext cx="19812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37896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04800"/>
            <a:ext cx="2819400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বাড়ির 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5257800"/>
            <a:ext cx="82296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উপপাদ্য </a:t>
            </a:r>
            <a:r>
              <a:rPr lang="en-US" sz="2400" dirty="0" smtClean="0"/>
              <a:t>৩</a:t>
            </a:r>
            <a:r>
              <a:rPr lang="bn-BD" sz="2400" dirty="0" smtClean="0"/>
              <a:t>।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bn-BD" sz="2400" dirty="0" smtClean="0"/>
              <a:t> ত্রিভুজের </a:t>
            </a:r>
            <a:r>
              <a:rPr lang="en-US" sz="2400" dirty="0" err="1" smtClean="0"/>
              <a:t>তিন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যথাক্রমে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ত্রিভুজের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বাহুর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, </a:t>
            </a:r>
            <a:r>
              <a:rPr lang="en-US" sz="2400" dirty="0" err="1" smtClean="0"/>
              <a:t>তবে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ত্রিভুজ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সর্বসম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B_IMG_15956140507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2362200" y="35052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</a:rPr>
              <a:t>ধন্যবাদ</a:t>
            </a:r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980944" cy="33649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3962400"/>
            <a:ext cx="44196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000" dirty="0" smtClean="0"/>
              <a:t>              মোঃ বাবুল আকতার </a:t>
            </a:r>
          </a:p>
          <a:p>
            <a:r>
              <a:rPr lang="bn-BD" sz="2000" dirty="0" smtClean="0"/>
              <a:t>                        অধ্যক্ষ </a:t>
            </a:r>
          </a:p>
          <a:p>
            <a:r>
              <a:rPr lang="bn-BD" sz="2000" dirty="0" smtClean="0"/>
              <a:t> পুলিশ লাইনস স্কুল এন্ড কলেজ, পাবনা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609600"/>
            <a:ext cx="2209800" cy="70788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পরিচিতি </a:t>
            </a:r>
            <a:endParaRPr lang="en-US" sz="4000" dirty="0"/>
          </a:p>
        </p:txBody>
      </p:sp>
      <p:pic>
        <p:nvPicPr>
          <p:cNvPr id="5" name="Picture 4" descr="7 Ma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533400"/>
            <a:ext cx="22098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67400" y="3733800"/>
            <a:ext cx="3048000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000" dirty="0" smtClean="0"/>
              <a:t>শ্রেণিঃ        সপ্তম  </a:t>
            </a:r>
          </a:p>
          <a:p>
            <a:r>
              <a:rPr lang="bn-BD" sz="2000" dirty="0" smtClean="0"/>
              <a:t> বিষয়ঃ         গণিত </a:t>
            </a:r>
          </a:p>
          <a:p>
            <a:r>
              <a:rPr lang="bn-BD" sz="2000" dirty="0" smtClean="0"/>
              <a:t>  পাঠঃ          জ্যামিতি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3914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আমাদের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চারদিকে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আকৃতি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আকারের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বস্তু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পাই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কিছু</a:t>
            </a:r>
            <a:r>
              <a:rPr lang="en-US" sz="2400" dirty="0" smtClean="0"/>
              <a:t>  </a:t>
            </a:r>
            <a:r>
              <a:rPr lang="en-US" sz="2400" dirty="0" err="1" smtClean="0"/>
              <a:t>হুবহু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, </a:t>
            </a:r>
            <a:r>
              <a:rPr lang="en-US" sz="2400" dirty="0" err="1" smtClean="0"/>
              <a:t>আবার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কিছু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 </a:t>
            </a:r>
            <a:r>
              <a:rPr lang="en-US" sz="2400" dirty="0" err="1" smtClean="0"/>
              <a:t>রকম</a:t>
            </a:r>
            <a:r>
              <a:rPr lang="en-US" sz="2400" dirty="0" smtClean="0"/>
              <a:t>,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তোমাদের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শিক্ষা</a:t>
            </a:r>
            <a:r>
              <a:rPr lang="bn-BD" sz="2400" dirty="0" smtClean="0"/>
              <a:t>র্থীদের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প্রত্যেকের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গণিত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পাঠ্যপুস্তকটি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আকৃতি</a:t>
            </a:r>
            <a:r>
              <a:rPr lang="en-US" sz="2400" dirty="0" smtClean="0"/>
              <a:t>, </a:t>
            </a:r>
            <a:r>
              <a:rPr lang="en-US" sz="2400" dirty="0" err="1" smtClean="0"/>
              <a:t>আকার</a:t>
            </a:r>
            <a:r>
              <a:rPr lang="en-US" sz="2400" dirty="0" smtClean="0"/>
              <a:t> ও</a:t>
            </a:r>
            <a:r>
              <a:rPr lang="bn-BD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ওজন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, </a:t>
            </a:r>
            <a:r>
              <a:rPr lang="en-US" sz="2400" dirty="0" err="1" smtClean="0"/>
              <a:t>সেগুলো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সবদিক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সর্বসম</a:t>
            </a:r>
            <a:r>
              <a:rPr lang="en-US" sz="2400" dirty="0" smtClean="0"/>
              <a:t>। </a:t>
            </a:r>
            <a:r>
              <a:rPr lang="en-US" sz="2400" dirty="0" err="1" smtClean="0"/>
              <a:t>আবার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গাছের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পাতাগুলোর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আকৃতি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একই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হলেও</a:t>
            </a:r>
            <a:r>
              <a:rPr lang="en-US" sz="2400" dirty="0" smtClean="0"/>
              <a:t> </a:t>
            </a:r>
            <a:r>
              <a:rPr lang="en-US" sz="2400" dirty="0" err="1" smtClean="0"/>
              <a:t>আকারে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ভিন্ন</a:t>
            </a:r>
            <a:r>
              <a:rPr lang="en-US" sz="2400" dirty="0" smtClean="0"/>
              <a:t>, </a:t>
            </a:r>
            <a:r>
              <a:rPr lang="en-US" sz="2400" dirty="0" err="1" smtClean="0"/>
              <a:t>পাতাগুলো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রকম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সদৃশ</a:t>
            </a:r>
            <a:r>
              <a:rPr lang="en-US" sz="2400" dirty="0" smtClean="0"/>
              <a:t>। </a:t>
            </a:r>
            <a:r>
              <a:rPr lang="en-US" sz="2400" dirty="0" err="1" smtClean="0"/>
              <a:t>ফটোগ্রাফির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দোকানে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যখন</a:t>
            </a:r>
            <a:r>
              <a:rPr lang="en-US" sz="2400" dirty="0" smtClean="0"/>
              <a:t> </a:t>
            </a:r>
            <a:r>
              <a:rPr lang="en-US" sz="2400" dirty="0" err="1" smtClean="0"/>
              <a:t>আমরা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মূলকপির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কপি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মূলকপির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,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চাইতে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পারি</a:t>
            </a:r>
            <a:r>
              <a:rPr lang="en-US" sz="2400" dirty="0" smtClean="0"/>
              <a:t>। </a:t>
            </a:r>
            <a:r>
              <a:rPr lang="en-US" sz="2400" dirty="0" err="1" smtClean="0"/>
              <a:t>কপিটি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মূলকপির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সেক্ষেত্রে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কপি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সর্বসম</a:t>
            </a:r>
            <a:r>
              <a:rPr lang="en-US" sz="2400" dirty="0" smtClean="0"/>
              <a:t>। </a:t>
            </a:r>
            <a:r>
              <a:rPr lang="en-US" sz="2400" dirty="0" err="1" smtClean="0"/>
              <a:t>কপিটি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যদি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মূলকপির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চেয়ে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ছোট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সেক্ষেত্রে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কপি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সদৃশ</a:t>
            </a:r>
            <a:r>
              <a:rPr lang="en-US" sz="2400" dirty="0" smtClean="0"/>
              <a:t>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3429000" cy="7078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পাঠ শিরোনাম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3276600"/>
            <a:ext cx="4114800" cy="646331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সর্বসমতা ও সদৃশতা 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762000"/>
            <a:ext cx="2438400" cy="70788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শিখনফল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6200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১। বিভিন্ন জ্যামিতিক আকার ও আকৃতি হতে সর্বসম এবং</a:t>
            </a:r>
          </a:p>
          <a:p>
            <a:r>
              <a:rPr lang="bn-BD" sz="2400" dirty="0" smtClean="0"/>
              <a:t>    সদৃশ আকার ও আকৃতি চিহ্নিত করতে পারবে।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007078"/>
            <a:ext cx="762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২। সর্বসমতা  ও সদৃশতার মধ্যে পার্থক্য করতে পারবে।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09711" y="5221551"/>
            <a:ext cx="76200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৩। ত্রিভুজের সর্বসমতা প্রমাণ করতে পারবে।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066800" y="2971800"/>
            <a:ext cx="1295400" cy="1295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5257800" y="2819400"/>
            <a:ext cx="1371600" cy="1295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0" y="251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962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3810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3886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304800"/>
            <a:ext cx="3048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ত্রিভুজের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সর্বসমতা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1371600"/>
            <a:ext cx="7924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একটি ত্রিভুজকে অপর একটি ত্রিভুজের উপর স্থাপন করলে যদি ত্রিভুজ দুইটি সর্বোতভাবে মিলে যায়, তবে ত্রিভুজ দুইটি সর্বসম হয়। সর্বসম ত্রিভুজের বাহু ও অনুরুপ কোণগুলো সমান । নিচের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ও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 সর্বসম।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791670"/>
            <a:ext cx="82296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dirty="0" smtClean="0"/>
              <a:t>  ABC</a:t>
            </a:r>
            <a:r>
              <a:rPr lang="en-US" dirty="0" smtClean="0"/>
              <a:t> ও   </a:t>
            </a:r>
            <a:r>
              <a:rPr lang="bn-BD" dirty="0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সর্বসম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bn-BD" dirty="0" smtClean="0"/>
              <a:t> A, B, C </a:t>
            </a:r>
            <a:r>
              <a:rPr lang="en-US" dirty="0" smtClean="0"/>
              <a:t> </a:t>
            </a:r>
            <a:r>
              <a:rPr lang="en-US" dirty="0" err="1" smtClean="0"/>
              <a:t>শীর্ষ</a:t>
            </a:r>
            <a:r>
              <a:rPr lang="en-US" dirty="0" smtClean="0"/>
              <a:t> </a:t>
            </a:r>
            <a:r>
              <a:rPr lang="en-US" dirty="0" err="1" smtClean="0"/>
              <a:t>যথাক্রমে</a:t>
            </a:r>
            <a:r>
              <a:rPr lang="en-US" dirty="0" smtClean="0"/>
              <a:t> </a:t>
            </a:r>
            <a:r>
              <a:rPr lang="bn-BD" dirty="0" smtClean="0"/>
              <a:t>D, E, F</a:t>
            </a:r>
            <a:r>
              <a:rPr lang="en-US" dirty="0" smtClean="0"/>
              <a:t>  </a:t>
            </a:r>
            <a:r>
              <a:rPr lang="en-US" dirty="0" err="1" smtClean="0"/>
              <a:t>শীর্ষের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পতিত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</a:p>
          <a:p>
            <a:r>
              <a:rPr lang="bn-BD" dirty="0" smtClean="0"/>
              <a:t>  AB = DE, AC = DF, BC = EF 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&lt;</a:t>
            </a:r>
            <a:r>
              <a:rPr lang="en-US" dirty="0" smtClean="0"/>
              <a:t> </a:t>
            </a:r>
            <a:r>
              <a:rPr lang="bn-BD" dirty="0" smtClean="0"/>
              <a:t>A =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D,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B =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E, 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C = </a:t>
            </a:r>
            <a:r>
              <a:rPr lang="bn-BD" dirty="0" smtClean="0">
                <a:latin typeface="Algerian"/>
              </a:rPr>
              <a:t>&lt;</a:t>
            </a:r>
            <a:r>
              <a:rPr lang="bn-BD" dirty="0" smtClean="0"/>
              <a:t> F </a:t>
            </a:r>
            <a:r>
              <a:rPr lang="en-US" dirty="0" smtClean="0"/>
              <a:t>  </a:t>
            </a:r>
            <a:r>
              <a:rPr lang="en-US" dirty="0" err="1" smtClean="0"/>
              <a:t>হবে</a:t>
            </a:r>
            <a:r>
              <a:rPr lang="en-US" dirty="0" smtClean="0"/>
              <a:t>। 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dirty="0" smtClean="0"/>
              <a:t> </a:t>
            </a:r>
            <a:r>
              <a:rPr lang="bn-BD" dirty="0" smtClean="0"/>
              <a:t>ABC </a:t>
            </a:r>
            <a:r>
              <a:rPr lang="en-US" dirty="0" smtClean="0"/>
              <a:t>ও </a:t>
            </a:r>
            <a:r>
              <a:rPr lang="bn-BD" dirty="0" smtClean="0"/>
              <a:t>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  </a:t>
            </a:r>
            <a:r>
              <a:rPr lang="en-US" dirty="0" err="1" smtClean="0"/>
              <a:t>সর্বসম</a:t>
            </a:r>
            <a:r>
              <a:rPr lang="en-US" dirty="0" smtClean="0"/>
              <a:t> </a:t>
            </a:r>
            <a:r>
              <a:rPr lang="en-US" dirty="0" err="1" smtClean="0"/>
              <a:t>বো</a:t>
            </a:r>
            <a:r>
              <a:rPr lang="bn-BD" dirty="0" smtClean="0"/>
              <a:t>ঝাতে 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ABC </a:t>
            </a:r>
            <a:r>
              <a:rPr lang="bn-BD" dirty="0" smtClean="0">
                <a:latin typeface="Cambria Math"/>
                <a:ea typeface="Cambria Math"/>
              </a:rPr>
              <a:t>≌</a:t>
            </a:r>
            <a:r>
              <a:rPr lang="bn-BD" dirty="0" smtClean="0"/>
              <a:t> </a:t>
            </a:r>
            <a:r>
              <a:rPr lang="bn-BD" dirty="0" smtClean="0">
                <a:latin typeface="Algerian"/>
              </a:rPr>
              <a:t>∆</a:t>
            </a:r>
            <a:r>
              <a:rPr lang="bn-BD" dirty="0" smtClean="0"/>
              <a:t> DEF লেখা হয়।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381000"/>
            <a:ext cx="1524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সদৃশতা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84860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নিচের চিত্রগুলো একই চিত্রের ছোট-বড় আকার। এদের বিভিন্ন অংশের আকৃতি একই, কিন্তু অনুরুপ দুই বিন্দুর দূরত্ব সমান নয়। চিত্রগুলোকে সদৃশ চিত্র বলা হয়। </a:t>
            </a:r>
            <a:endParaRPr lang="en-US" dirty="0"/>
          </a:p>
        </p:txBody>
      </p:sp>
      <p:pic>
        <p:nvPicPr>
          <p:cNvPr id="4" name="Picture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743200"/>
            <a:ext cx="2600325" cy="1762125"/>
          </a:xfrm>
          <a:prstGeom prst="rect">
            <a:avLst/>
          </a:prstGeom>
        </p:spPr>
      </p:pic>
      <p:pic>
        <p:nvPicPr>
          <p:cNvPr id="5" name="Picture 4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953000"/>
            <a:ext cx="1990725" cy="1349026"/>
          </a:xfrm>
          <a:prstGeom prst="rect">
            <a:avLst/>
          </a:prstGeom>
        </p:spPr>
      </p:pic>
      <p:pic>
        <p:nvPicPr>
          <p:cNvPr id="6" name="Picture 5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743200"/>
            <a:ext cx="2286000" cy="1549121"/>
          </a:xfrm>
          <a:prstGeom prst="rect">
            <a:avLst/>
          </a:prstGeom>
        </p:spPr>
      </p:pic>
      <p:pic>
        <p:nvPicPr>
          <p:cNvPr id="7" name="Picture 6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5105400"/>
            <a:ext cx="1524000" cy="10327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81000"/>
            <a:ext cx="2228850" cy="2057400"/>
          </a:xfrm>
          <a:prstGeom prst="rect">
            <a:avLst/>
          </a:prstGeom>
        </p:spPr>
      </p:pic>
      <p:pic>
        <p:nvPicPr>
          <p:cNvPr id="3" name="Picture 2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381000"/>
            <a:ext cx="2228850" cy="2057400"/>
          </a:xfrm>
          <a:prstGeom prst="rect">
            <a:avLst/>
          </a:prstGeom>
        </p:spPr>
      </p:pic>
      <p:pic>
        <p:nvPicPr>
          <p:cNvPr id="4" name="Picture 3" descr="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200400"/>
            <a:ext cx="2362200" cy="1933575"/>
          </a:xfrm>
          <a:prstGeom prst="rect">
            <a:avLst/>
          </a:prstGeom>
        </p:spPr>
      </p:pic>
      <p:pic>
        <p:nvPicPr>
          <p:cNvPr id="5" name="Picture 4" descr="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2971800"/>
            <a:ext cx="2629460" cy="2171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5638800"/>
            <a:ext cx="80010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উপরের চিত্রগুলো প্রত্যেকটি সর্বসম চিত্র।  কারণ চিত্রগুলোর বাহু ও কোণগুলো পরস্পর সমান ।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2619375" cy="1743075"/>
          </a:xfrm>
          <a:prstGeom prst="rect">
            <a:avLst/>
          </a:prstGeom>
        </p:spPr>
      </p:pic>
      <p:pic>
        <p:nvPicPr>
          <p:cNvPr id="7" name="Picture 6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352800"/>
            <a:ext cx="2247900" cy="2038350"/>
          </a:xfrm>
          <a:prstGeom prst="rect">
            <a:avLst/>
          </a:prstGeom>
        </p:spPr>
      </p:pic>
      <p:pic>
        <p:nvPicPr>
          <p:cNvPr id="8" name="Picture 7" descr="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1" y="609601"/>
            <a:ext cx="1981200" cy="1318398"/>
          </a:xfrm>
          <a:prstGeom prst="rect">
            <a:avLst/>
          </a:prstGeom>
        </p:spPr>
      </p:pic>
      <p:pic>
        <p:nvPicPr>
          <p:cNvPr id="9" name="Picture 8" descr="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762000"/>
            <a:ext cx="1374098" cy="914400"/>
          </a:xfrm>
          <a:prstGeom prst="rect">
            <a:avLst/>
          </a:prstGeom>
        </p:spPr>
      </p:pic>
      <p:pic>
        <p:nvPicPr>
          <p:cNvPr id="10" name="Picture 9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1" y="3429000"/>
            <a:ext cx="1600200" cy="1451028"/>
          </a:xfrm>
          <a:prstGeom prst="rect">
            <a:avLst/>
          </a:prstGeom>
        </p:spPr>
      </p:pic>
      <p:pic>
        <p:nvPicPr>
          <p:cNvPr id="11" name="Picture 10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810000"/>
            <a:ext cx="1143000" cy="10364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2286000"/>
            <a:ext cx="8077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উপরের চিত্রগুলো একই চিত্রের ছোট-বড় আকার। চিত্রগুলোকে সদৃশ চিত্র বলা হয়।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5850030"/>
            <a:ext cx="80772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উপরের চিত্রগুলো একই চিত্রের ছোট-বড় আকার। চিত্রগুলোকে সদৃশ চিত্র বলা হয়।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1171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Algerian</vt:lpstr>
      <vt:lpstr>Arial</vt:lpstr>
      <vt:lpstr>Calibri</vt:lpstr>
      <vt:lpstr>Cambria Math</vt:lpstr>
      <vt:lpstr>Colonna MT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HP-NPC</dc:creator>
  <cp:lastModifiedBy>HP-NPC</cp:lastModifiedBy>
  <cp:revision>61</cp:revision>
  <dcterms:created xsi:type="dcterms:W3CDTF">2006-08-16T00:00:00Z</dcterms:created>
  <dcterms:modified xsi:type="dcterms:W3CDTF">2020-09-29T05:52:29Z</dcterms:modified>
</cp:coreProperties>
</file>