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439301493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276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</a:rPr>
              <a:t>স্বাগতম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81000" y="2514600"/>
            <a:ext cx="1676400" cy="1371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1000" y="2514600"/>
            <a:ext cx="1600200" cy="1371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8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2590800"/>
            <a:ext cx="59436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সরলরেখা</a:t>
            </a:r>
            <a:r>
              <a:rPr lang="en-US" dirty="0" smtClean="0"/>
              <a:t> 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,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চারটি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উৎপন্ন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কোণদ্বয়কে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অপরের</a:t>
            </a:r>
            <a:r>
              <a:rPr lang="en-US" dirty="0" smtClean="0"/>
              <a:t> </a:t>
            </a:r>
            <a:r>
              <a:rPr lang="en-US" dirty="0" err="1" smtClean="0"/>
              <a:t>বিপ্রতীপ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বিপ্রতীপ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w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447800"/>
            <a:ext cx="487680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0"/>
            <a:ext cx="77724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উপপাদ্য ১। একটি সরলরেখার একটি বিন্দুতে অপর একটি রশ্মি মিলিত হলে, যে দুইটি সন্নিহিত কোণ উৎপন্ন হয় তাদের সমষ্টি দুই সমকোণ ।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28600"/>
            <a:ext cx="31242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জোড়ায় কাজ 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5486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সাধারণ নির্বচনঃ  একটি সরলরেখার একটি বিন্দুতে অপর একটি রশ্মি মিলিত হলে, যে দুইটি সন্নিহিত কোণ উৎপন্ন হয় তাদের সমষ্টি দুই সমকোণ ।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47244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নির্বচনঃ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, AB </a:t>
            </a:r>
            <a:r>
              <a:rPr lang="en-US" dirty="0" err="1" smtClean="0"/>
              <a:t>সরলরেখাটির</a:t>
            </a:r>
            <a:r>
              <a:rPr lang="en-US" dirty="0" smtClean="0"/>
              <a:t>  O </a:t>
            </a:r>
            <a:r>
              <a:rPr lang="en-US" dirty="0" err="1" smtClean="0"/>
              <a:t>বিন্দুতে</a:t>
            </a:r>
            <a:r>
              <a:rPr lang="en-US" dirty="0" smtClean="0"/>
              <a:t> OC  </a:t>
            </a:r>
            <a:r>
              <a:rPr lang="en-US" dirty="0" err="1" smtClean="0"/>
              <a:t>রশ্মির</a:t>
            </a:r>
            <a:r>
              <a:rPr lang="en-US" dirty="0" smtClean="0"/>
              <a:t> </a:t>
            </a:r>
            <a:r>
              <a:rPr lang="en-US" dirty="0" err="1" smtClean="0"/>
              <a:t>প্রান্তবিন্দু</a:t>
            </a:r>
            <a:r>
              <a:rPr lang="en-US" dirty="0" smtClean="0"/>
              <a:t> </a:t>
            </a:r>
            <a:r>
              <a:rPr lang="en-US" dirty="0" err="1" smtClean="0"/>
              <a:t>মিলিত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AOC ও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COB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উৎপন্ন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। </a:t>
            </a:r>
            <a:r>
              <a:rPr lang="en-US" dirty="0" err="1" smtClean="0"/>
              <a:t>প্রমাণ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AOC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COB =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।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43600" y="3810000"/>
            <a:ext cx="25908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6515100" y="3162300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162800" y="2895600"/>
            <a:ext cx="990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74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29600" y="3886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058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2514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3657600"/>
            <a:ext cx="4724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অঙ্কনঃ</a:t>
            </a:r>
            <a:r>
              <a:rPr lang="en-US" dirty="0" smtClean="0"/>
              <a:t> AB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DO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4495800"/>
            <a:ext cx="7391400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প্রমাণঃ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AOC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COB =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AOD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DOC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COB</a:t>
            </a:r>
          </a:p>
          <a:p>
            <a:r>
              <a:rPr lang="en-US" dirty="0" smtClean="0"/>
              <a:t>                                    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DOB   [ </a:t>
            </a:r>
            <a:r>
              <a:rPr lang="en-US" dirty="0" err="1" smtClean="0"/>
              <a:t>যেহেতু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DOC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COB =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DOB ] </a:t>
            </a:r>
          </a:p>
          <a:p>
            <a:r>
              <a:rPr lang="en-US" dirty="0" smtClean="0"/>
              <a:t>                                     =  1 </a:t>
            </a:r>
            <a:r>
              <a:rPr lang="en-US" dirty="0" err="1" smtClean="0"/>
              <a:t>সমকোণ</a:t>
            </a:r>
            <a:r>
              <a:rPr lang="en-US" dirty="0" smtClean="0"/>
              <a:t> + 1 </a:t>
            </a:r>
            <a:r>
              <a:rPr lang="en-US" dirty="0" err="1" smtClean="0"/>
              <a:t>সমকোণ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                                     = 2  </a:t>
            </a:r>
            <a:r>
              <a:rPr lang="en-US" dirty="0" err="1" smtClean="0"/>
              <a:t>সমকোণ</a:t>
            </a:r>
            <a:r>
              <a:rPr lang="en-US" dirty="0" smtClean="0"/>
              <a:t>    ( </a:t>
            </a:r>
            <a:r>
              <a:rPr lang="en-US" dirty="0" err="1" smtClean="0"/>
              <a:t>প্রমাণিত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                                        [ </a:t>
            </a:r>
            <a:r>
              <a:rPr lang="en-US" dirty="0" err="1" smtClean="0"/>
              <a:t>যেহেতু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ও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DOB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প্রত্যেকে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]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eived_70910710317020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47800"/>
            <a:ext cx="54864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800600"/>
            <a:ext cx="79248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উপপাদ্য ২ । দুইটি সরলরেখা পরস্পর ছেদ করলে, উৎপন্ন বিপ্রতীপ কোণগুলো পরস্পর সমান ।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04800"/>
            <a:ext cx="2667000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দলীয় কাজ 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5105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সাধারণ নির্বচনঃ  দুইটি সরলরেখা পরস্পর ছেদ করলে, উৎপন্ন বিপ্রতীপ কোণগুলো পরস্পর সমান ।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457200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বিশেষ নির্বচনঃ মনে করি, AB ও CD রেখাদ্বয় পরস্পর O বিন্দুতে ছেদ করেছে । ফলে O বিন্দুতে 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AOC,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COB, 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BOD,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AOD কোণ উৎপন্ন হয়েছে । প্রমাণ করতে হবে যে,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 AOC =  বিপ্রতীপ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BOD  এবং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COB = বিপ্রতীপ </a:t>
            </a:r>
          </a:p>
          <a:p>
            <a:r>
              <a:rPr lang="bn-BD" dirty="0" smtClean="0"/>
              <a:t>  </a:t>
            </a:r>
            <a:r>
              <a:rPr lang="bn-BD" dirty="0" smtClean="0">
                <a:latin typeface="Algerian"/>
              </a:rPr>
              <a:t>&lt; </a:t>
            </a:r>
            <a:r>
              <a:rPr lang="bn-BD" dirty="0" smtClean="0"/>
              <a:t>AOD  ।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0" y="2590800"/>
            <a:ext cx="2057400" cy="1295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172200" y="2438400"/>
            <a:ext cx="1752600" cy="16002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251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05800" y="3886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534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4419600"/>
            <a:ext cx="8305800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প্রমাণঃ</a:t>
            </a:r>
            <a:r>
              <a:rPr lang="en-US" dirty="0" smtClean="0"/>
              <a:t> OA </a:t>
            </a:r>
            <a:r>
              <a:rPr lang="en-US" dirty="0" err="1" smtClean="0"/>
              <a:t>রশ্মির</a:t>
            </a:r>
            <a:r>
              <a:rPr lang="en-US" dirty="0" smtClean="0"/>
              <a:t> O </a:t>
            </a:r>
            <a:r>
              <a:rPr lang="en-US" dirty="0" err="1" smtClean="0"/>
              <a:t>বিন্দুতে</a:t>
            </a:r>
            <a:r>
              <a:rPr lang="en-US" dirty="0" smtClean="0"/>
              <a:t> CD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মিলিত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 </a:t>
            </a:r>
          </a:p>
          <a:p>
            <a:r>
              <a:rPr lang="en-US" dirty="0" smtClean="0"/>
              <a:t>        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AOC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= ১ </a:t>
            </a:r>
            <a:r>
              <a:rPr lang="en-US" dirty="0" err="1" smtClean="0"/>
              <a:t>সরলকোণ</a:t>
            </a:r>
            <a:r>
              <a:rPr lang="en-US" dirty="0" smtClean="0"/>
              <a:t> = ২ </a:t>
            </a:r>
            <a:r>
              <a:rPr lang="en-US" dirty="0" err="1" smtClean="0"/>
              <a:t>সমকোণ</a:t>
            </a:r>
            <a:r>
              <a:rPr lang="en-US" dirty="0" smtClean="0"/>
              <a:t> [ </a:t>
            </a:r>
            <a:r>
              <a:rPr lang="en-US" dirty="0" err="1" smtClean="0"/>
              <a:t>উপপাদ্য</a:t>
            </a:r>
            <a:r>
              <a:rPr lang="en-US" dirty="0" smtClean="0"/>
              <a:t> ১ ] </a:t>
            </a:r>
          </a:p>
          <a:p>
            <a:r>
              <a:rPr lang="en-US" dirty="0" err="1" smtClean="0"/>
              <a:t>আবার</a:t>
            </a:r>
            <a:r>
              <a:rPr lang="en-US" dirty="0" smtClean="0"/>
              <a:t>, OD </a:t>
            </a:r>
            <a:r>
              <a:rPr lang="en-US" dirty="0" err="1" smtClean="0"/>
              <a:t>রশ্মির</a:t>
            </a:r>
            <a:r>
              <a:rPr lang="en-US" dirty="0" smtClean="0"/>
              <a:t> O </a:t>
            </a:r>
            <a:r>
              <a:rPr lang="en-US" dirty="0" err="1" smtClean="0"/>
              <a:t>বিন্দুতে</a:t>
            </a:r>
            <a:r>
              <a:rPr lang="en-US" dirty="0" smtClean="0"/>
              <a:t> AB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মিলিত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  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latin typeface="Cambria Math"/>
                <a:ea typeface="Cambria Math"/>
              </a:rPr>
              <a:t>∴</a:t>
            </a:r>
            <a:r>
              <a:rPr lang="en-US" dirty="0" smtClean="0"/>
              <a:t>  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BOD = ১ </a:t>
            </a:r>
            <a:r>
              <a:rPr lang="en-US" dirty="0" err="1" smtClean="0"/>
              <a:t>সরলকোণ</a:t>
            </a:r>
            <a:r>
              <a:rPr lang="en-US" dirty="0" smtClean="0"/>
              <a:t> = ২ </a:t>
            </a:r>
            <a:r>
              <a:rPr lang="en-US" dirty="0" err="1" smtClean="0"/>
              <a:t>সমকোণ</a:t>
            </a:r>
            <a:r>
              <a:rPr lang="en-US" dirty="0" smtClean="0"/>
              <a:t>   [ </a:t>
            </a:r>
            <a:r>
              <a:rPr lang="en-US" dirty="0" err="1" smtClean="0"/>
              <a:t>উপপাদ্য</a:t>
            </a:r>
            <a:r>
              <a:rPr lang="en-US" dirty="0" smtClean="0"/>
              <a:t> ১ ]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সুতরাং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AOC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+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BOD </a:t>
            </a:r>
          </a:p>
          <a:p>
            <a:r>
              <a:rPr lang="en-US" dirty="0" smtClean="0"/>
              <a:t>            </a:t>
            </a:r>
            <a:r>
              <a:rPr lang="en-US" dirty="0" smtClean="0">
                <a:latin typeface="Cambria Math"/>
                <a:ea typeface="Cambria Math"/>
              </a:rPr>
              <a:t>∴</a:t>
            </a:r>
            <a:r>
              <a:rPr lang="en-US" dirty="0" smtClean="0"/>
              <a:t>  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AOC =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BOD       [ </a:t>
            </a:r>
            <a:r>
              <a:rPr lang="en-US" dirty="0" err="1" smtClean="0"/>
              <a:t>উভয়</a:t>
            </a:r>
            <a:r>
              <a:rPr lang="en-US" dirty="0" smtClean="0"/>
              <a:t> </a:t>
            </a:r>
            <a:r>
              <a:rPr lang="en-US" dirty="0" err="1" smtClean="0"/>
              <a:t>পক্ষ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</a:t>
            </a:r>
            <a:r>
              <a:rPr lang="en-US" dirty="0" err="1" smtClean="0"/>
              <a:t>বাদ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অনুরুপভাবে</a:t>
            </a:r>
            <a:r>
              <a:rPr lang="en-US" dirty="0" smtClean="0"/>
              <a:t> </a:t>
            </a:r>
            <a:r>
              <a:rPr lang="en-US" dirty="0" err="1" smtClean="0"/>
              <a:t>দেখানো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COB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AOD      ( </a:t>
            </a:r>
            <a:r>
              <a:rPr lang="en-US" dirty="0" err="1" smtClean="0"/>
              <a:t>প্রমাণিত</a:t>
            </a:r>
            <a:r>
              <a:rPr lang="en-US" dirty="0" smtClean="0"/>
              <a:t> )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81000"/>
            <a:ext cx="19050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মূল্যায়ন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5715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১। </a:t>
            </a:r>
            <a:r>
              <a:rPr lang="en-US" dirty="0" err="1" smtClean="0"/>
              <a:t>ইউক্লিড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পণ্ডিত</a:t>
            </a:r>
            <a:r>
              <a:rPr lang="en-US" dirty="0" smtClean="0"/>
              <a:t> </a:t>
            </a:r>
            <a:r>
              <a:rPr lang="en-US" dirty="0" err="1" smtClean="0"/>
              <a:t>ছিলেন</a:t>
            </a:r>
            <a:r>
              <a:rPr lang="en-US" dirty="0" smtClean="0"/>
              <a:t>  ? </a:t>
            </a:r>
          </a:p>
          <a:p>
            <a:r>
              <a:rPr lang="en-US" dirty="0" smtClean="0"/>
              <a:t> (ক)  </a:t>
            </a:r>
            <a:r>
              <a:rPr lang="en-US" dirty="0" err="1" smtClean="0"/>
              <a:t>ইতালি</a:t>
            </a:r>
            <a:r>
              <a:rPr lang="en-US" dirty="0" smtClean="0"/>
              <a:t>       (খ)  </a:t>
            </a:r>
            <a:r>
              <a:rPr lang="en-US" dirty="0" err="1" smtClean="0"/>
              <a:t>জার্মানি</a:t>
            </a:r>
            <a:r>
              <a:rPr lang="en-US" dirty="0" smtClean="0"/>
              <a:t>         (গ)  </a:t>
            </a:r>
            <a:r>
              <a:rPr lang="en-US" dirty="0" err="1" smtClean="0"/>
              <a:t>গ্রিস</a:t>
            </a:r>
            <a:r>
              <a:rPr lang="en-US" dirty="0" smtClean="0"/>
              <a:t>         (ঘ)  </a:t>
            </a:r>
            <a:r>
              <a:rPr lang="en-US" dirty="0" err="1" smtClean="0"/>
              <a:t>স্পেন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2667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উত্তরঃ (গ)  গ্রিস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67818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২। খ্রিষ্টপূর্ব কত অব্দে গ্রিক পণ্ডিত ইউক্লিড তার  Elements পুস্তকে জ্যামিতিক পরিমাপ পদ্ধতির সংজ্ঞা ও প্রক্রিয়া সমূহ লিপিবদ্ধ করেন ? </a:t>
            </a:r>
          </a:p>
          <a:p>
            <a:r>
              <a:rPr lang="bn-BD" dirty="0" smtClean="0"/>
              <a:t>(ক) ৩০০                (খ) ৪০০                (গ) ৫০০             (ঘ) ৬০০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267200"/>
            <a:ext cx="2667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 (ক)  ৩০০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29200"/>
            <a:ext cx="70104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৩। ৬০ ডিগ্রী কোণের পূরক </a:t>
            </a:r>
            <a:r>
              <a:rPr lang="bn-BD" dirty="0" smtClean="0"/>
              <a:t>কো</a:t>
            </a:r>
            <a:r>
              <a:rPr lang="en-US" dirty="0" smtClean="0"/>
              <a:t>ণ</a:t>
            </a:r>
            <a:r>
              <a:rPr lang="bn-BD" dirty="0" smtClean="0"/>
              <a:t> </a:t>
            </a:r>
            <a:r>
              <a:rPr lang="bn-BD" dirty="0" smtClean="0"/>
              <a:t>কত ? </a:t>
            </a:r>
          </a:p>
          <a:p>
            <a:r>
              <a:rPr lang="bn-BD" dirty="0" smtClean="0"/>
              <a:t>(ক)  ৫০ ডিগ্রী    (খ)  ৩০ ডিগ্রী    (গ)  ৯০ ডিগ্রী     (ঘ)  ১২০ ডিগ্রী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791200"/>
            <a:ext cx="26670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উত্তরঃ (খ)  ৩০  ডিগ্রী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956137896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304800"/>
            <a:ext cx="28194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বাড়ির কাজ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257800"/>
            <a:ext cx="8229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প্রমাণ কর যে, বিপ্রতীপ কোণদ্বয়ের সমদ্বিখণ্ডকদ্বয় একই সরলরেখায় অবস্থিত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956143711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412" y="1752600"/>
            <a:ext cx="6051176" cy="45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228600"/>
            <a:ext cx="40142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ধন্যবাদ</a:t>
            </a:r>
            <a:endParaRPr lang="en-US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980944" cy="3364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962400"/>
            <a:ext cx="4419600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              মোঃ বাবুল আকতার </a:t>
            </a:r>
          </a:p>
          <a:p>
            <a:r>
              <a:rPr lang="bn-BD" sz="2000" dirty="0" smtClean="0"/>
              <a:t>                        অধ্যক্ষ </a:t>
            </a:r>
          </a:p>
          <a:p>
            <a:r>
              <a:rPr lang="bn-BD" sz="2000" dirty="0" smtClean="0"/>
              <a:t> পুলিশ লাইনস স্কুল এন্ড কলেজ, পাবনা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09600"/>
            <a:ext cx="2209800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পরিচিতি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5791200" y="3581400"/>
            <a:ext cx="3048000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000" dirty="0" smtClean="0"/>
              <a:t>শ্রেণিঃ        </a:t>
            </a:r>
            <a:r>
              <a:rPr lang="en-US" sz="2000" dirty="0" smtClean="0"/>
              <a:t>  </a:t>
            </a:r>
            <a:r>
              <a:rPr lang="en-US" sz="2000" dirty="0" err="1" smtClean="0"/>
              <a:t>ষষ্ঠ</a:t>
            </a:r>
            <a:r>
              <a:rPr lang="en-US" sz="2000" dirty="0" smtClean="0"/>
              <a:t> </a:t>
            </a:r>
            <a:r>
              <a:rPr lang="bn-BD" sz="2000" dirty="0" smtClean="0"/>
              <a:t> </a:t>
            </a:r>
          </a:p>
          <a:p>
            <a:r>
              <a:rPr lang="bn-BD" sz="2000" dirty="0" smtClean="0"/>
              <a:t> বিষয়ঃ         গণিত </a:t>
            </a:r>
          </a:p>
          <a:p>
            <a:r>
              <a:rPr lang="bn-BD" sz="2000" dirty="0" smtClean="0"/>
              <a:t>  পাঠঃ          জ্যামিতি </a:t>
            </a:r>
            <a:endParaRPr lang="en-US" sz="2000" dirty="0"/>
          </a:p>
        </p:txBody>
      </p:sp>
      <p:pic>
        <p:nvPicPr>
          <p:cNvPr id="9" name="Picture 8" descr="6 Ma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28600"/>
            <a:ext cx="2286000" cy="289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590800"/>
            <a:ext cx="72390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‘জ্যা’ অর্থ ভূমি, ‘মিতি’ অর্থ পরিমাপ । ভূমির পরিমাপ সম্পর্কে আলোচনা থেকেই জ্যামিতির উদ্ভব । খৃষ্টপূর্ব ৩০০ অব্দে গ্রিক পণ্ডিত ইউক্লিড ধারাবাহিকভাবে তার Elements  পুস্তকের </a:t>
            </a:r>
            <a:r>
              <a:rPr lang="en-US" sz="2400" dirty="0" smtClean="0"/>
              <a:t>১৩</a:t>
            </a:r>
            <a:r>
              <a:rPr lang="bn-BD" sz="2400" dirty="0" smtClean="0"/>
              <a:t> টি খণ্ডে জ্যামিতিক পরিমাপ পদ্ধতির সংজ্ঞা ও পক্রিয়াসমূহ লিপিবদ্ধ করেন । কিছু মৌলিক ধারণা বা স্বতঃসিদ্ধের ওপর নির্ভর করে জ্যামিতিক অঙ্কন ও যুক্তি দ্বারা অঙ্কনের নির্ভুলতা প্রমাণ ইউক্লিডীয় জ্যামিতির মূল প্রতিপাদ্য বিষয়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33528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000" dirty="0" smtClean="0"/>
              <a:t>পাঠ শিরোনাম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2743200"/>
            <a:ext cx="48006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 </a:t>
            </a:r>
            <a:r>
              <a:rPr lang="bn-BD" sz="3200" dirty="0" smtClean="0"/>
              <a:t>জ্যামিতির মৌলিক ধারণা   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23622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000" dirty="0" smtClean="0"/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6400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১। স্থান, তল, রেখা ও বিন্দু  ব্যাখ্যা করতে পারবে</a:t>
            </a:r>
            <a:r>
              <a:rPr lang="bn-BD" dirty="0" smtClean="0"/>
              <a:t>।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429000"/>
            <a:ext cx="78486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২। সরলরেখা, রেখাংশ ও রশ্মির মধ্যে পার্থক্য করতে পারবে।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800600"/>
            <a:ext cx="71628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৩। সন্নিহিত ও বিপ্রতীপ কোণগুলোর সম্পর্ক বর্ণ্না  ও</a:t>
            </a:r>
          </a:p>
          <a:p>
            <a:r>
              <a:rPr lang="bn-BD" sz="2400" dirty="0" smtClean="0"/>
              <a:t>      প্রয়োগ   করতে পারবে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81000"/>
            <a:ext cx="29718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স্থান</a:t>
            </a:r>
            <a:r>
              <a:rPr lang="en-US" sz="2400" dirty="0" smtClean="0"/>
              <a:t>, </a:t>
            </a:r>
            <a:r>
              <a:rPr lang="en-US" sz="2400" dirty="0" err="1" smtClean="0"/>
              <a:t>তল</a:t>
            </a:r>
            <a:r>
              <a:rPr lang="en-US" sz="2400" dirty="0" smtClean="0"/>
              <a:t>, </a:t>
            </a:r>
            <a:r>
              <a:rPr lang="en-US" sz="2400" dirty="0" err="1" smtClean="0"/>
              <a:t>রেখা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বিন্দু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3058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পাশের ছবিটি একটি ইটের ছবি । ইটটি কিছু জায়গা দখল করে আছে । এমনিভাবে প্রত্যেক বস্তুই কিছু জায়গা দখল করে থাকে । এই দখল করা জায়গাই স্থান । যে বস্তুর দৈর্ঘ্য, প্রস্থ ও বেধ বা উচ্চতা আছে, তাকে ঘনবস্তু বলে। যেমন- ইট, বই, ম্যাচবক্স ইত্যাদি । আবার বিভিন্ন বস্তুর উপরিভাগ থেকে আমরা তলের ধারনা পাই। যেমন- ইট, টেবিলের উপরিভাগ, কাগজের পৃষ্ঠা । ইটের ছয়টি পৃষ্ঠ আছে । প্রত্যেক পৃষ্ঠই এক-একটি তল নির্দেশ করে।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তল</a:t>
            </a:r>
            <a:r>
              <a:rPr lang="en-US" dirty="0" smtClean="0"/>
              <a:t> </a:t>
            </a:r>
            <a:r>
              <a:rPr lang="en-US" dirty="0" err="1" smtClean="0"/>
              <a:t>যেখানে</a:t>
            </a:r>
            <a:r>
              <a:rPr lang="en-US" dirty="0" smtClean="0"/>
              <a:t> </a:t>
            </a:r>
            <a:r>
              <a:rPr lang="en-US" dirty="0" err="1" smtClean="0"/>
              <a:t>অপর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তলের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মিশেছে</a:t>
            </a:r>
            <a:r>
              <a:rPr lang="en-US" dirty="0" smtClean="0"/>
              <a:t>, </a:t>
            </a:r>
            <a:r>
              <a:rPr lang="en-US" dirty="0" err="1" smtClean="0"/>
              <a:t>সেখানে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ধার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কিনারা</a:t>
            </a:r>
            <a:r>
              <a:rPr lang="en-US" dirty="0" smtClean="0"/>
              <a:t> </a:t>
            </a:r>
            <a:r>
              <a:rPr lang="en-US" dirty="0" err="1" smtClean="0"/>
              <a:t>উৎপন্ন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ধার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কিনারা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অংশের</a:t>
            </a:r>
            <a:r>
              <a:rPr lang="en-US" dirty="0" smtClean="0"/>
              <a:t> </a:t>
            </a:r>
            <a:r>
              <a:rPr lang="en-US" dirty="0" err="1" smtClean="0"/>
              <a:t>প্রতিরুপ</a:t>
            </a:r>
            <a:r>
              <a:rPr lang="en-US" dirty="0" smtClean="0"/>
              <a:t> । </a:t>
            </a:r>
            <a:r>
              <a:rPr lang="en-US" dirty="0" err="1" smtClean="0"/>
              <a:t>এরুপ</a:t>
            </a:r>
            <a:r>
              <a:rPr lang="en-US" dirty="0" smtClean="0"/>
              <a:t> </a:t>
            </a:r>
            <a:r>
              <a:rPr lang="en-US" dirty="0" err="1" smtClean="0"/>
              <a:t>তিনটি</a:t>
            </a:r>
            <a:r>
              <a:rPr lang="en-US" dirty="0" smtClean="0"/>
              <a:t>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ঘনবস্তুর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কোণায়</a:t>
            </a:r>
            <a:r>
              <a:rPr lang="en-US" dirty="0" smtClean="0"/>
              <a:t> </a:t>
            </a:r>
            <a:r>
              <a:rPr lang="en-US" dirty="0" err="1" smtClean="0"/>
              <a:t>এসে</a:t>
            </a:r>
            <a:r>
              <a:rPr lang="en-US" dirty="0" smtClean="0"/>
              <a:t> </a:t>
            </a:r>
            <a:r>
              <a:rPr lang="en-US" dirty="0" err="1" smtClean="0"/>
              <a:t>মিশেছে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কোণাগুলোতে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ক্ষুদ্রস্থানের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,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শুধু</a:t>
            </a:r>
            <a:r>
              <a:rPr lang="en-US" dirty="0" smtClean="0"/>
              <a:t> </a:t>
            </a:r>
            <a:r>
              <a:rPr lang="en-US" dirty="0" err="1" smtClean="0"/>
              <a:t>অবস্থান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।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ক্ষুদ্রাতিক্ষুদ্র</a:t>
            </a:r>
            <a:r>
              <a:rPr lang="en-US" dirty="0" smtClean="0"/>
              <a:t> </a:t>
            </a:r>
            <a:r>
              <a:rPr lang="en-US" dirty="0" err="1" smtClean="0"/>
              <a:t>স্থানই</a:t>
            </a:r>
            <a:r>
              <a:rPr lang="en-US" dirty="0" smtClean="0"/>
              <a:t> </a:t>
            </a:r>
            <a:r>
              <a:rPr lang="en-US" dirty="0" err="1" smtClean="0"/>
              <a:t>আমাদেরকে</a:t>
            </a:r>
            <a:r>
              <a:rPr lang="en-US" dirty="0" smtClean="0"/>
              <a:t>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 </a:t>
            </a:r>
            <a:r>
              <a:rPr lang="en-US" dirty="0" err="1" smtClean="0"/>
              <a:t>পেন্সিলের</a:t>
            </a:r>
            <a:r>
              <a:rPr lang="en-US" dirty="0" smtClean="0"/>
              <a:t> </a:t>
            </a:r>
            <a:r>
              <a:rPr lang="en-US" dirty="0" err="1" smtClean="0"/>
              <a:t>স্রু</a:t>
            </a:r>
            <a:r>
              <a:rPr lang="en-US" dirty="0" smtClean="0"/>
              <a:t> </a:t>
            </a:r>
            <a:r>
              <a:rPr lang="en-US" dirty="0" err="1" smtClean="0"/>
              <a:t>মাথা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কাগজে</a:t>
            </a:r>
            <a:r>
              <a:rPr lang="en-US" dirty="0" smtClean="0"/>
              <a:t>  </a:t>
            </a:r>
            <a:r>
              <a:rPr lang="en-US" dirty="0" err="1" smtClean="0"/>
              <a:t>ফোঁটা</a:t>
            </a:r>
            <a:r>
              <a:rPr lang="en-US" dirty="0" smtClean="0"/>
              <a:t> </a:t>
            </a:r>
            <a:r>
              <a:rPr lang="en-US" dirty="0" err="1" smtClean="0"/>
              <a:t>দিলে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প্রতিরুপ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কেবল</a:t>
            </a:r>
            <a:r>
              <a:rPr lang="en-US" dirty="0" smtClean="0"/>
              <a:t> </a:t>
            </a:r>
            <a:r>
              <a:rPr lang="en-US" dirty="0" err="1" smtClean="0"/>
              <a:t>অবস্থান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দৈর্ঘ্য</a:t>
            </a:r>
            <a:r>
              <a:rPr lang="en-US" dirty="0" smtClean="0"/>
              <a:t>, </a:t>
            </a:r>
            <a:r>
              <a:rPr lang="en-US" dirty="0" err="1" smtClean="0"/>
              <a:t>প্রস্থ</a:t>
            </a:r>
            <a:r>
              <a:rPr lang="en-US" dirty="0" smtClean="0"/>
              <a:t> ও </a:t>
            </a:r>
            <a:r>
              <a:rPr lang="en-US" dirty="0" err="1" smtClean="0"/>
              <a:t>বেধ</a:t>
            </a:r>
            <a:r>
              <a:rPr lang="en-US" dirty="0" smtClean="0"/>
              <a:t> </a:t>
            </a:r>
            <a:r>
              <a:rPr lang="en-US" dirty="0" err="1" smtClean="0"/>
              <a:t>নাই</a:t>
            </a:r>
            <a:r>
              <a:rPr lang="en-US" dirty="0" smtClean="0"/>
              <a:t> । </a:t>
            </a:r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2895600" y="1066800"/>
            <a:ext cx="2514600" cy="1219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895600" y="1981200"/>
            <a:ext cx="3048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743994" y="1523206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1981200"/>
            <a:ext cx="2209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7800" y="167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ঘনবস্তু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33400"/>
            <a:ext cx="2895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রেখা</a:t>
            </a:r>
            <a:r>
              <a:rPr lang="en-US" sz="2400" dirty="0" smtClean="0"/>
              <a:t>, </a:t>
            </a:r>
            <a:r>
              <a:rPr lang="en-US" sz="2400" dirty="0" err="1" smtClean="0"/>
              <a:t>রে</a:t>
            </a:r>
            <a:r>
              <a:rPr lang="bn-BD" sz="2400" dirty="0" smtClean="0"/>
              <a:t>খাংশ</a:t>
            </a:r>
            <a:r>
              <a:rPr lang="en-US" sz="2400" dirty="0" smtClean="0"/>
              <a:t> ও </a:t>
            </a:r>
            <a:r>
              <a:rPr lang="en-US" sz="2400" dirty="0" err="1" smtClean="0"/>
              <a:t>রশ্মি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4191000"/>
            <a:ext cx="7696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রেখাংশঃ</a:t>
            </a:r>
            <a:r>
              <a:rPr lang="en-US" dirty="0" smtClean="0"/>
              <a:t> </a:t>
            </a:r>
            <a:r>
              <a:rPr lang="en-US" dirty="0" err="1" smtClean="0"/>
              <a:t>রেখাংশের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দৈর্ঘ্য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প্রান্ত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।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733800"/>
            <a:ext cx="3276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" y="2590800"/>
            <a:ext cx="75438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রেখাঃ রেখার কোনো প্রান্ত বিন্দু নেই , নির্দিষ্ট দৈর্ঘ্যও নেই এবং উভয় দিকে </a:t>
            </a:r>
          </a:p>
          <a:p>
            <a:r>
              <a:rPr lang="bn-BD" dirty="0" smtClean="0"/>
              <a:t>           অসীম পর্যন্ত বিস্তৃত ।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19200" y="1981200"/>
            <a:ext cx="35814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5715000"/>
            <a:ext cx="76200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রশ্মিঃ রশ্মির মাত্র একটি প্রান্ত বিন্দু আছে । অন্যদিকে অসীম পর্যন্ত বিস্তৃত ।  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19200" y="5105400"/>
            <a:ext cx="3276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" y="175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502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495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4953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চিত্রসহ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সংজ্ঞা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" y="2590800"/>
            <a:ext cx="2133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57200" y="1447800"/>
            <a:ext cx="1600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723900" y="2400300"/>
            <a:ext cx="304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1905000"/>
            <a:ext cx="5867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একই সমতলে দুইটি রশ্মি একটি বিন্দুতে মিলিত হলে কোণ তৈরি হয় । রশ্মি দুইটিকে কোণের বাহু এবং তাদের সাধারণ বিন্দুকে শীর্ষবিন্দু বলে ।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590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121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P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47800" y="38100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33400" y="38100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954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1195754" y="3627120"/>
            <a:ext cx="506437" cy="194603"/>
          </a:xfrm>
          <a:custGeom>
            <a:avLst/>
            <a:gdLst>
              <a:gd name="connsiteX0" fmla="*/ 0 w 506437"/>
              <a:gd name="connsiteY0" fmla="*/ 185225 h 194603"/>
              <a:gd name="connsiteX1" fmla="*/ 98474 w 506437"/>
              <a:gd name="connsiteY1" fmla="*/ 30480 h 194603"/>
              <a:gd name="connsiteX2" fmla="*/ 295421 w 506437"/>
              <a:gd name="connsiteY2" fmla="*/ 2345 h 194603"/>
              <a:gd name="connsiteX3" fmla="*/ 436098 w 506437"/>
              <a:gd name="connsiteY3" fmla="*/ 44548 h 194603"/>
              <a:gd name="connsiteX4" fmla="*/ 492369 w 506437"/>
              <a:gd name="connsiteY4" fmla="*/ 171157 h 194603"/>
              <a:gd name="connsiteX5" fmla="*/ 506437 w 506437"/>
              <a:gd name="connsiteY5" fmla="*/ 185225 h 194603"/>
              <a:gd name="connsiteX6" fmla="*/ 506437 w 506437"/>
              <a:gd name="connsiteY6" fmla="*/ 185225 h 19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437" h="194603">
                <a:moveTo>
                  <a:pt x="0" y="185225"/>
                </a:moveTo>
                <a:cubicBezTo>
                  <a:pt x="24618" y="123092"/>
                  <a:pt x="49237" y="60960"/>
                  <a:pt x="98474" y="30480"/>
                </a:cubicBezTo>
                <a:cubicBezTo>
                  <a:pt x="147711" y="0"/>
                  <a:pt x="239150" y="0"/>
                  <a:pt x="295421" y="2345"/>
                </a:cubicBezTo>
                <a:cubicBezTo>
                  <a:pt x="351692" y="4690"/>
                  <a:pt x="403273" y="16413"/>
                  <a:pt x="436098" y="44548"/>
                </a:cubicBezTo>
                <a:cubicBezTo>
                  <a:pt x="468923" y="72683"/>
                  <a:pt x="480646" y="147711"/>
                  <a:pt x="492369" y="171157"/>
                </a:cubicBezTo>
                <a:cubicBezTo>
                  <a:pt x="504092" y="194603"/>
                  <a:pt x="506437" y="185225"/>
                  <a:pt x="506437" y="185225"/>
                </a:cubicBezTo>
                <a:lnTo>
                  <a:pt x="506437" y="1852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71800" y="3352800"/>
            <a:ext cx="5867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রশ্মি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প্রান্তবিন্দুতে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উৎপন্ন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সরল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 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43000" y="6004956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1012209" y="5304447"/>
            <a:ext cx="8382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552166" y="5380647"/>
            <a:ext cx="914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595368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24418" y="600759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872018" y="4891181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0" y="48387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982036" y="5470267"/>
            <a:ext cx="5715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তলে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কোণের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শীর্ষবিন্দু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কোণদ্বয়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পাশে</a:t>
            </a:r>
            <a:r>
              <a:rPr lang="en-US" dirty="0" smtClean="0"/>
              <a:t> </a:t>
            </a:r>
            <a:r>
              <a:rPr lang="en-US" dirty="0" err="1" smtClean="0"/>
              <a:t>অবস্থান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, </a:t>
            </a:r>
            <a:r>
              <a:rPr lang="en-US" dirty="0" err="1" smtClean="0"/>
              <a:t>তবে</a:t>
            </a:r>
            <a:r>
              <a:rPr lang="en-US" dirty="0" smtClean="0"/>
              <a:t> ঐ </a:t>
            </a:r>
            <a:r>
              <a:rPr lang="en-US" dirty="0" err="1" smtClean="0"/>
              <a:t>কোণদ্বয়কে</a:t>
            </a:r>
            <a:r>
              <a:rPr lang="en-US" dirty="0" smtClean="0"/>
              <a:t> </a:t>
            </a:r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82833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কোণ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255532"/>
            <a:ext cx="126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সরল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32301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533400" y="2277784"/>
            <a:ext cx="23622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1143794" y="1773394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2900" y="22694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8750" y="228115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306394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1981200"/>
            <a:ext cx="5410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অবস্থিত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দুইটির</a:t>
            </a:r>
            <a:r>
              <a:rPr lang="en-US" dirty="0" smtClean="0"/>
              <a:t> </a:t>
            </a:r>
            <a:r>
              <a:rPr lang="en-US" dirty="0" err="1" smtClean="0"/>
              <a:t>প্রত্যেকটি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। </a:t>
            </a:r>
            <a:r>
              <a:rPr lang="en-US" dirty="0" err="1" smtClean="0"/>
              <a:t>সমকোণের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পরস্পরের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লম্ব</a:t>
            </a:r>
            <a:r>
              <a:rPr lang="en-US" dirty="0" smtClean="0"/>
              <a:t> ।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6033" y="4270553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03319" y="3721437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826033" y="3508553"/>
            <a:ext cx="7620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6600" y="3733800"/>
            <a:ext cx="5410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দুইটি সন্নিহিত কোণের পরিমাপের যোগফল ৯০ ডিগ্রী  হলে, কোণ দুইটির একটি অপরটির পূরক কোণ ।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4225659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92833" y="42954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38300" y="34104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6537" y="3188831"/>
            <a:ext cx="27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95300" y="5852255"/>
            <a:ext cx="24384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1626245" y="5017532"/>
            <a:ext cx="914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125" y="58234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11945" y="5823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47950" y="587029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49140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5334000"/>
            <a:ext cx="5486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সন্নিহিত</a:t>
            </a:r>
            <a:r>
              <a:rPr lang="en-US" dirty="0" smtClean="0"/>
              <a:t> </a:t>
            </a:r>
            <a:r>
              <a:rPr lang="en-US" dirty="0" err="1" smtClean="0"/>
              <a:t>কোণের</a:t>
            </a:r>
            <a:r>
              <a:rPr lang="en-US" dirty="0" smtClean="0"/>
              <a:t> </a:t>
            </a:r>
            <a:r>
              <a:rPr lang="en-US" dirty="0" err="1" smtClean="0"/>
              <a:t>পরিমাপের</a:t>
            </a:r>
            <a:r>
              <a:rPr lang="en-US" dirty="0" smtClean="0"/>
              <a:t> </a:t>
            </a:r>
            <a:r>
              <a:rPr lang="en-US" dirty="0" err="1" smtClean="0"/>
              <a:t>যোগফল</a:t>
            </a:r>
            <a:r>
              <a:rPr lang="en-US" dirty="0" smtClean="0"/>
              <a:t> ১৮০ </a:t>
            </a:r>
            <a:r>
              <a:rPr lang="en-US" dirty="0" err="1" smtClean="0"/>
              <a:t>ডিগ্রী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,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দুইটির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অপরটির</a:t>
            </a:r>
            <a:r>
              <a:rPr lang="en-US" dirty="0" smtClean="0"/>
              <a:t> </a:t>
            </a:r>
            <a:r>
              <a:rPr lang="en-US" dirty="0" err="1" smtClean="0"/>
              <a:t>সম্পূরক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638820"/>
            <a:ext cx="1054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সমকোণ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460665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পূরক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6033" y="6192782"/>
            <a:ext cx="163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সম্পূরক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1029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Cambria Math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HP-NPC</dc:creator>
  <cp:lastModifiedBy>HP-NPC</cp:lastModifiedBy>
  <cp:revision>60</cp:revision>
  <dcterms:created xsi:type="dcterms:W3CDTF">2006-08-16T00:00:00Z</dcterms:created>
  <dcterms:modified xsi:type="dcterms:W3CDTF">2020-09-29T05:20:11Z</dcterms:modified>
</cp:coreProperties>
</file>