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439301621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362200"/>
            <a:ext cx="45720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810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5105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000" dirty="0" smtClean="0"/>
              <a:t>বিভিন্ন প্রকার চতুর্ভুজ নিম্নে উল্লেখ করা হলোঃ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1752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আয়ত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371600"/>
            <a:ext cx="57912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চতুর্ভুজের বিপরীত বাহুগুলো সমান ও সমান্তরাল এবং প্রত্যেকটি কোণই সমকোণ, তাই আয়ত। আয়তের সীমাবদ্ধ ক্ষেত্রকে আয়তক্ষেত্র বলে।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2895600"/>
            <a:ext cx="1600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6200" y="3200400"/>
            <a:ext cx="838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0" y="3733800"/>
            <a:ext cx="1600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676400" y="3200400"/>
            <a:ext cx="838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3886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সামান্তরিক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2819400"/>
            <a:ext cx="60198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চতুর্ভুজের</a:t>
            </a:r>
            <a:r>
              <a:rPr lang="en-US" dirty="0" smtClean="0"/>
              <a:t>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বাহুগুলো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ও 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কোণই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,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সামান্তরিক</a:t>
            </a:r>
            <a:r>
              <a:rPr lang="en-US" dirty="0" smtClean="0"/>
              <a:t> । </a:t>
            </a:r>
            <a:r>
              <a:rPr lang="bn-BD" dirty="0" smtClean="0"/>
              <a:t>সামান্তরিকের সীমাবদ্ধ ক্ষেত্রকে সামান্তরিকক্ষেত্র বলে।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33400" y="4572000"/>
            <a:ext cx="152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-75406" y="5181600"/>
            <a:ext cx="121840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5791200"/>
            <a:ext cx="152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47800" y="51816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59436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বর্গ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4953000"/>
            <a:ext cx="6096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চতুর্ভুজের চারটি বাহু সমান এবং প্রত্যেকটি কোণই  সমকোণ, তাই বর্গ। বর্গের সীমাবদ্ধ ক্ষেত্রকে বর্গক্ষেত্র বলে।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4419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রম্বস, ট্রাপিজিয়াম ও ঘুড়ি এর চিত্রসহ সংজ্ঞা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3716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76200" y="1676400"/>
            <a:ext cx="99060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23622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295400" y="1676400"/>
            <a:ext cx="99060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রম্বস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1371600"/>
            <a:ext cx="63246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চতুর্ভুজের চারটি বাহু সমান ও  বিপরীত বাহুগুলো সমান্তরাল এবং কোনো কোণই সমকোণ নয়, তাকে রম্বস বলে। রম্বসের সীমাবদ্ধ ক্ষেত্রকে রম্বসক্ষেত্র বলে। 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30480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90500" y="3314700"/>
            <a:ext cx="7620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" y="3810000"/>
            <a:ext cx="1752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676400" y="3276600"/>
            <a:ext cx="7620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9600" y="3962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ট্রপিজিয়াম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43200" y="2895600"/>
            <a:ext cx="56388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চতুর্ভুজের এক জোড়া বিপরীত বাহু সমান্তরাল এবং অন্যবাহুদ্বয় সমান্তরাল নয়,তাকে ট্রাপিজিয়াম বলে। ট্রপিজিয়ামের সীমাবদ্ধ ক্ষেত্রকে ট্রাপিজিয়ামক্ষেত্র বলে। 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57200" y="4572000"/>
            <a:ext cx="4572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914400" y="4572000"/>
            <a:ext cx="4572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90500" y="5295900"/>
            <a:ext cx="106680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47700" y="5372100"/>
            <a:ext cx="106680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617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ঘুড়ি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90800" y="5105400"/>
            <a:ext cx="56388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চতুর্ভুজের দুই জোড়া সন্নিহিত বাহু সমান এবং কোনো কোণই সমকোণ নয়, তাকে ঘুড়ি বলে।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05000"/>
            <a:ext cx="2895602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667000" y="533400"/>
            <a:ext cx="3200400" cy="70788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জোড়ায় কাজ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029200"/>
            <a:ext cx="77724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একটি চতুর্ভুজ আঁক । এর চারটি কোণ পরিমাপ করে খাতায় লেখ এবং কোণ চারটির পরিমাপের যোগফল বের কর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29718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সমান্তরাল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রেখা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352800"/>
            <a:ext cx="7696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একই সমতলে অবস্থিত দুইটি সরলরেখা একে অপরকে ছেদ না করলে তাদেরকে সমান্তরাল সরলরেখা বলে । দুইটি সরলরেখার একটির যেকোনো দুইটি বিন্দু থেকে অপরটির লম্ব-দূরত্ব পরস্পর সমান হলে, এ</a:t>
            </a:r>
            <a:r>
              <a:rPr lang="en-US" dirty="0" err="1" smtClean="0"/>
              <a:t>রা</a:t>
            </a:r>
            <a:r>
              <a:rPr lang="bn-BD" dirty="0" smtClean="0"/>
              <a:t> সমান্তরাল । দুইটি সমান্তরাল সরলরেখা কখনও পরস্পরকে ছেদ করে না ।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1828800"/>
            <a:ext cx="3200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2590800"/>
            <a:ext cx="31242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29734"/>
            <a:ext cx="487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লম্ব-দূরত্বের সাহায্যে সমান্তরাল সরলরেখার ব্যাখ্যা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95400" y="2286000"/>
            <a:ext cx="37338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371600" y="3505200"/>
            <a:ext cx="3657600" cy="762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43894" y="2932906"/>
            <a:ext cx="1295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743994" y="2894806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277394" y="2894806"/>
            <a:ext cx="121840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434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3657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3657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Q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33800" y="1905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4572000"/>
            <a:ext cx="723900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চিত্রে</a:t>
            </a:r>
            <a:r>
              <a:rPr lang="en-US" dirty="0" smtClean="0"/>
              <a:t> AB </a:t>
            </a:r>
            <a:r>
              <a:rPr lang="en-US" dirty="0" err="1" smtClean="0"/>
              <a:t>এবং</a:t>
            </a:r>
            <a:r>
              <a:rPr lang="en-US" dirty="0" smtClean="0"/>
              <a:t> CD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সরলরেখ</a:t>
            </a:r>
            <a:r>
              <a:rPr lang="en-US" dirty="0" smtClean="0"/>
              <a:t> । AB </a:t>
            </a:r>
            <a:r>
              <a:rPr lang="en-US" dirty="0" err="1" smtClean="0"/>
              <a:t>সরলরেখার</a:t>
            </a:r>
            <a:r>
              <a:rPr lang="en-US" dirty="0" smtClean="0"/>
              <a:t> L, P, R </a:t>
            </a:r>
            <a:r>
              <a:rPr lang="en-US" dirty="0" err="1" smtClean="0"/>
              <a:t>বিন্দুগুলো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CD </a:t>
            </a:r>
            <a:r>
              <a:rPr lang="en-US" dirty="0" err="1" smtClean="0"/>
              <a:t>সরলরেখার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যথাক্রমে</a:t>
            </a:r>
            <a:r>
              <a:rPr lang="en-US" dirty="0" smtClean="0"/>
              <a:t> LM, PQ, RN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 । </a:t>
            </a:r>
            <a:r>
              <a:rPr lang="en-US" dirty="0" err="1" smtClean="0"/>
              <a:t>রুলারের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মাপলে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 LM, PQ, RN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প্রত্যেকের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।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লম্বের</a:t>
            </a:r>
            <a:r>
              <a:rPr lang="en-US" dirty="0" smtClean="0"/>
              <a:t> </a:t>
            </a:r>
            <a:r>
              <a:rPr lang="en-US" dirty="0" err="1" smtClean="0"/>
              <a:t>দৈর্ঘ্যও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।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সরলরেখার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বৈশিষ্ঠ্য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55626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একান্তর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কোণ</a:t>
            </a:r>
            <a:r>
              <a:rPr lang="en-US" sz="2400" dirty="0" smtClean="0"/>
              <a:t>, </a:t>
            </a:r>
            <a:r>
              <a:rPr lang="en-US" sz="2400" dirty="0" err="1" smtClean="0"/>
              <a:t>অনুরুপ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কোণ</a:t>
            </a:r>
            <a:r>
              <a:rPr lang="en-US" sz="2400" dirty="0" smtClean="0"/>
              <a:t>, </a:t>
            </a:r>
            <a:r>
              <a:rPr lang="en-US" sz="2400" dirty="0" err="1" smtClean="0"/>
              <a:t>ছেদকের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পার্শ্বস্থ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অন্তঃস্থ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90600" y="2438400"/>
            <a:ext cx="37338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90600" y="3657600"/>
            <a:ext cx="36576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485900" y="2400300"/>
            <a:ext cx="2514600" cy="12192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46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3733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2133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2133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3276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3657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1676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0" y="4800600"/>
            <a:ext cx="7696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চিত্রে</a:t>
            </a:r>
            <a:r>
              <a:rPr lang="en-US" dirty="0" smtClean="0"/>
              <a:t>, AB ও CD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EF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সেগুলোকে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P ও Q </a:t>
            </a:r>
            <a:r>
              <a:rPr lang="en-US" dirty="0" err="1" smtClean="0"/>
              <a:t>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করেছে</a:t>
            </a:r>
            <a:r>
              <a:rPr lang="en-US" dirty="0" smtClean="0"/>
              <a:t> । EF </a:t>
            </a:r>
            <a:r>
              <a:rPr lang="en-US" dirty="0" err="1" smtClean="0"/>
              <a:t>সরলরেখা</a:t>
            </a:r>
            <a:r>
              <a:rPr lang="en-US" dirty="0" smtClean="0"/>
              <a:t> AB ও CD </a:t>
            </a:r>
            <a:r>
              <a:rPr lang="en-US" dirty="0" err="1" smtClean="0"/>
              <a:t>সরলরেখাদ্বয়ের</a:t>
            </a:r>
            <a:r>
              <a:rPr lang="en-US" dirty="0" smtClean="0"/>
              <a:t> </a:t>
            </a:r>
            <a:r>
              <a:rPr lang="en-US" dirty="0" err="1" smtClean="0"/>
              <a:t>ছেদক</a:t>
            </a:r>
            <a:r>
              <a:rPr lang="en-US" dirty="0" smtClean="0"/>
              <a:t> । </a:t>
            </a:r>
            <a:r>
              <a:rPr lang="en-US" dirty="0" err="1" smtClean="0"/>
              <a:t>ছেদকটি</a:t>
            </a:r>
            <a:r>
              <a:rPr lang="en-US" dirty="0" smtClean="0"/>
              <a:t> AB ও CD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দুইটির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1,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2, 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3,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4,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5,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6,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7,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8 </a:t>
            </a:r>
            <a:r>
              <a:rPr lang="en-US" dirty="0" err="1" smtClean="0"/>
              <a:t>মোট</a:t>
            </a:r>
            <a:r>
              <a:rPr lang="en-US" dirty="0" smtClean="0"/>
              <a:t> </a:t>
            </a:r>
            <a:r>
              <a:rPr lang="en-US" dirty="0" err="1" smtClean="0"/>
              <a:t>আটটি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করেছে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496" y="2471046"/>
            <a:ext cx="7315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একান্তর</a:t>
            </a:r>
            <a:r>
              <a:rPr lang="en-US" dirty="0" smtClean="0"/>
              <a:t> </a:t>
            </a:r>
            <a:r>
              <a:rPr lang="en-US" dirty="0" err="1" smtClean="0"/>
              <a:t>কোণঃ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সরলরেখাকে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ছেদকের</a:t>
            </a:r>
            <a:r>
              <a:rPr lang="en-US" dirty="0" smtClean="0"/>
              <a:t> </a:t>
            </a:r>
            <a:r>
              <a:rPr lang="en-US" dirty="0" err="1" smtClean="0"/>
              <a:t>বিপরীত</a:t>
            </a:r>
            <a:r>
              <a:rPr lang="en-US" dirty="0" smtClean="0"/>
              <a:t> </a:t>
            </a:r>
            <a:r>
              <a:rPr lang="en-US" dirty="0" err="1" smtClean="0"/>
              <a:t>পার্শ্বস্থ</a:t>
            </a:r>
            <a:r>
              <a:rPr lang="en-US" dirty="0" smtClean="0"/>
              <a:t> </a:t>
            </a:r>
            <a:r>
              <a:rPr lang="en-US" dirty="0" err="1" smtClean="0"/>
              <a:t>বিপরীত্মুখী</a:t>
            </a:r>
            <a:r>
              <a:rPr lang="en-US" dirty="0" smtClean="0"/>
              <a:t> </a:t>
            </a:r>
            <a:r>
              <a:rPr lang="en-US" dirty="0" err="1" smtClean="0"/>
              <a:t>কোণদ্বয়কে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অপরের</a:t>
            </a:r>
            <a:r>
              <a:rPr lang="en-US" dirty="0" smtClean="0"/>
              <a:t> </a:t>
            </a:r>
            <a:r>
              <a:rPr lang="en-US" dirty="0" err="1" smtClean="0"/>
              <a:t>একান্তর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-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3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6,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4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5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একান্তর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।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5496" y="3902503"/>
            <a:ext cx="73152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অনুরুপ</a:t>
            </a:r>
            <a:r>
              <a:rPr lang="en-US" dirty="0" smtClean="0"/>
              <a:t> </a:t>
            </a:r>
            <a:r>
              <a:rPr lang="en-US" dirty="0" err="1" smtClean="0"/>
              <a:t>কোণঃ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সরলরেখাকে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ছেদকের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পার্শস্থ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মুখী</a:t>
            </a:r>
            <a:r>
              <a:rPr lang="en-US" dirty="0" smtClean="0"/>
              <a:t> </a:t>
            </a:r>
            <a:r>
              <a:rPr lang="en-US" dirty="0" err="1" smtClean="0"/>
              <a:t>কোণদ্বয়কে</a:t>
            </a:r>
            <a:r>
              <a:rPr lang="en-US" dirty="0" smtClean="0"/>
              <a:t> </a:t>
            </a:r>
            <a:r>
              <a:rPr lang="en-US" dirty="0" err="1" smtClean="0"/>
              <a:t>অনুরুপ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-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1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5,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2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6,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3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7,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4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8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অনুরুপ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।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0736" y="5264363"/>
            <a:ext cx="73152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ডানপাশের</a:t>
            </a:r>
            <a:r>
              <a:rPr lang="en-US" dirty="0" smtClean="0"/>
              <a:t> </a:t>
            </a:r>
            <a:r>
              <a:rPr lang="en-US" dirty="0" err="1" smtClean="0"/>
              <a:t>অন্তঃস্থ</a:t>
            </a:r>
            <a:r>
              <a:rPr lang="en-US" dirty="0" smtClean="0"/>
              <a:t> </a:t>
            </a:r>
            <a:r>
              <a:rPr lang="en-US" dirty="0" err="1" smtClean="0"/>
              <a:t>কোণঃ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4,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6 </a:t>
            </a:r>
            <a:r>
              <a:rPr lang="en-US" dirty="0" err="1" smtClean="0"/>
              <a:t>ডানপাশের</a:t>
            </a:r>
            <a:r>
              <a:rPr lang="en-US" dirty="0" smtClean="0"/>
              <a:t> </a:t>
            </a:r>
            <a:r>
              <a:rPr lang="en-US" dirty="0" err="1" smtClean="0"/>
              <a:t>অন্তঃস্থ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3773" y="5789458"/>
            <a:ext cx="73914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বামপাশের</a:t>
            </a:r>
            <a:r>
              <a:rPr lang="en-US" dirty="0" smtClean="0"/>
              <a:t> </a:t>
            </a:r>
            <a:r>
              <a:rPr lang="en-US" dirty="0" err="1" smtClean="0"/>
              <a:t>অন্তঃস্থ</a:t>
            </a:r>
            <a:r>
              <a:rPr lang="en-US" dirty="0" smtClean="0"/>
              <a:t> </a:t>
            </a:r>
            <a:r>
              <a:rPr lang="en-US" dirty="0" err="1" smtClean="0"/>
              <a:t>কোণঃ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3,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5 </a:t>
            </a:r>
            <a:r>
              <a:rPr lang="en-US" dirty="0" err="1" smtClean="0"/>
              <a:t>বামপাশের</a:t>
            </a:r>
            <a:r>
              <a:rPr lang="en-US" dirty="0" smtClean="0"/>
              <a:t> </a:t>
            </a:r>
            <a:r>
              <a:rPr lang="en-US" dirty="0" err="1" smtClean="0"/>
              <a:t>অন্তঃস্থ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।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0" y="762000"/>
            <a:ext cx="32766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1524000"/>
            <a:ext cx="32766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43200" y="381000"/>
            <a:ext cx="685800" cy="152400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5940" y="67025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1870" y="57733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08880" y="1405151"/>
            <a:ext cx="262720" cy="37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91870" y="1356057"/>
            <a:ext cx="50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1740765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20270" y="260866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F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02768" y="408507"/>
            <a:ext cx="14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12686" y="145720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Q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27955" y="483653"/>
            <a:ext cx="20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42068" y="483653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65320" y="716719"/>
            <a:ext cx="20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80285" y="729997"/>
            <a:ext cx="19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58470" y="1204101"/>
            <a:ext cx="20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17720" y="1233985"/>
            <a:ext cx="18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86535" y="1540723"/>
            <a:ext cx="1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39907" y="1497969"/>
            <a:ext cx="246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ived_70910710317020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95400"/>
            <a:ext cx="4191000" cy="205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457200"/>
            <a:ext cx="26670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81200" y="4343400"/>
            <a:ext cx="3581400" cy="762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33600" y="5334000"/>
            <a:ext cx="3429000" cy="762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400300" y="4305300"/>
            <a:ext cx="2743200" cy="11430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495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4065563" y="4135902"/>
            <a:ext cx="255564" cy="239150"/>
          </a:xfrm>
          <a:custGeom>
            <a:avLst/>
            <a:gdLst>
              <a:gd name="connsiteX0" fmla="*/ 0 w 255564"/>
              <a:gd name="connsiteY0" fmla="*/ 0 h 239150"/>
              <a:gd name="connsiteX1" fmla="*/ 112542 w 255564"/>
              <a:gd name="connsiteY1" fmla="*/ 42203 h 239150"/>
              <a:gd name="connsiteX2" fmla="*/ 182880 w 255564"/>
              <a:gd name="connsiteY2" fmla="*/ 84406 h 239150"/>
              <a:gd name="connsiteX3" fmla="*/ 239151 w 255564"/>
              <a:gd name="connsiteY3" fmla="*/ 182880 h 239150"/>
              <a:gd name="connsiteX4" fmla="*/ 253219 w 255564"/>
              <a:gd name="connsiteY4" fmla="*/ 211015 h 239150"/>
              <a:gd name="connsiteX5" fmla="*/ 253219 w 255564"/>
              <a:gd name="connsiteY5" fmla="*/ 239150 h 23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564" h="239150">
                <a:moveTo>
                  <a:pt x="0" y="0"/>
                </a:moveTo>
                <a:cubicBezTo>
                  <a:pt x="41031" y="14067"/>
                  <a:pt x="82062" y="28135"/>
                  <a:pt x="112542" y="42203"/>
                </a:cubicBezTo>
                <a:cubicBezTo>
                  <a:pt x="143022" y="56271"/>
                  <a:pt x="161779" y="60960"/>
                  <a:pt x="182880" y="84406"/>
                </a:cubicBezTo>
                <a:cubicBezTo>
                  <a:pt x="203982" y="107852"/>
                  <a:pt x="227428" y="161779"/>
                  <a:pt x="239151" y="182880"/>
                </a:cubicBezTo>
                <a:cubicBezTo>
                  <a:pt x="250874" y="203981"/>
                  <a:pt x="250874" y="201637"/>
                  <a:pt x="253219" y="211015"/>
                </a:cubicBezTo>
                <a:cubicBezTo>
                  <a:pt x="255564" y="220393"/>
                  <a:pt x="254391" y="229771"/>
                  <a:pt x="253219" y="23915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45058" y="4389120"/>
            <a:ext cx="267287" cy="323557"/>
          </a:xfrm>
          <a:custGeom>
            <a:avLst/>
            <a:gdLst>
              <a:gd name="connsiteX0" fmla="*/ 0 w 267287"/>
              <a:gd name="connsiteY0" fmla="*/ 0 h 323557"/>
              <a:gd name="connsiteX1" fmla="*/ 28136 w 267287"/>
              <a:gd name="connsiteY1" fmla="*/ 140677 h 323557"/>
              <a:gd name="connsiteX2" fmla="*/ 126610 w 267287"/>
              <a:gd name="connsiteY2" fmla="*/ 267286 h 323557"/>
              <a:gd name="connsiteX3" fmla="*/ 267287 w 26728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87" h="323557">
                <a:moveTo>
                  <a:pt x="0" y="0"/>
                </a:moveTo>
                <a:cubicBezTo>
                  <a:pt x="3517" y="48064"/>
                  <a:pt x="7034" y="96129"/>
                  <a:pt x="28136" y="140677"/>
                </a:cubicBezTo>
                <a:cubicBezTo>
                  <a:pt x="49238" y="185225"/>
                  <a:pt x="86752" y="236806"/>
                  <a:pt x="126610" y="267286"/>
                </a:cubicBezTo>
                <a:cubicBezTo>
                  <a:pt x="166468" y="297766"/>
                  <a:pt x="216877" y="310661"/>
                  <a:pt x="267287" y="32355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699803" y="4994031"/>
            <a:ext cx="281354" cy="351692"/>
          </a:xfrm>
          <a:custGeom>
            <a:avLst/>
            <a:gdLst>
              <a:gd name="connsiteX0" fmla="*/ 0 w 281354"/>
              <a:gd name="connsiteY0" fmla="*/ 0 h 351692"/>
              <a:gd name="connsiteX1" fmla="*/ 211015 w 281354"/>
              <a:gd name="connsiteY1" fmla="*/ 154744 h 351692"/>
              <a:gd name="connsiteX2" fmla="*/ 267286 w 281354"/>
              <a:gd name="connsiteY2" fmla="*/ 295421 h 351692"/>
              <a:gd name="connsiteX3" fmla="*/ 281354 w 281354"/>
              <a:gd name="connsiteY3" fmla="*/ 351692 h 351692"/>
              <a:gd name="connsiteX4" fmla="*/ 267286 w 281354"/>
              <a:gd name="connsiteY4" fmla="*/ 337624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351692">
                <a:moveTo>
                  <a:pt x="0" y="0"/>
                </a:moveTo>
                <a:cubicBezTo>
                  <a:pt x="83234" y="52753"/>
                  <a:pt x="166468" y="105507"/>
                  <a:pt x="211015" y="154744"/>
                </a:cubicBezTo>
                <a:cubicBezTo>
                  <a:pt x="255562" y="203981"/>
                  <a:pt x="255563" y="262596"/>
                  <a:pt x="267286" y="295421"/>
                </a:cubicBezTo>
                <a:cubicBezTo>
                  <a:pt x="279009" y="328246"/>
                  <a:pt x="281354" y="344658"/>
                  <a:pt x="281354" y="351692"/>
                </a:cubicBezTo>
                <a:lnTo>
                  <a:pt x="267286" y="337624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291840" y="5176911"/>
            <a:ext cx="337625" cy="201636"/>
          </a:xfrm>
          <a:custGeom>
            <a:avLst/>
            <a:gdLst>
              <a:gd name="connsiteX0" fmla="*/ 337625 w 337625"/>
              <a:gd name="connsiteY0" fmla="*/ 0 h 201636"/>
              <a:gd name="connsiteX1" fmla="*/ 98474 w 337625"/>
              <a:gd name="connsiteY1" fmla="*/ 28135 h 201636"/>
              <a:gd name="connsiteX2" fmla="*/ 28135 w 337625"/>
              <a:gd name="connsiteY2" fmla="*/ 154744 h 201636"/>
              <a:gd name="connsiteX3" fmla="*/ 0 w 337625"/>
              <a:gd name="connsiteY3" fmla="*/ 196947 h 201636"/>
              <a:gd name="connsiteX4" fmla="*/ 28135 w 337625"/>
              <a:gd name="connsiteY4" fmla="*/ 182880 h 20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25" h="201636">
                <a:moveTo>
                  <a:pt x="337625" y="0"/>
                </a:moveTo>
                <a:cubicBezTo>
                  <a:pt x="243840" y="1172"/>
                  <a:pt x="150056" y="2344"/>
                  <a:pt x="98474" y="28135"/>
                </a:cubicBezTo>
                <a:cubicBezTo>
                  <a:pt x="46892" y="53926"/>
                  <a:pt x="44547" y="126609"/>
                  <a:pt x="28135" y="154744"/>
                </a:cubicBezTo>
                <a:cubicBezTo>
                  <a:pt x="11723" y="182879"/>
                  <a:pt x="0" y="192258"/>
                  <a:pt x="0" y="196947"/>
                </a:cubicBezTo>
                <a:cubicBezTo>
                  <a:pt x="0" y="201636"/>
                  <a:pt x="14067" y="192258"/>
                  <a:pt x="28135" y="18288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488788" y="5373858"/>
            <a:ext cx="337624" cy="236807"/>
          </a:xfrm>
          <a:custGeom>
            <a:avLst/>
            <a:gdLst>
              <a:gd name="connsiteX0" fmla="*/ 337624 w 337624"/>
              <a:gd name="connsiteY0" fmla="*/ 0 h 236807"/>
              <a:gd name="connsiteX1" fmla="*/ 267286 w 337624"/>
              <a:gd name="connsiteY1" fmla="*/ 140677 h 236807"/>
              <a:gd name="connsiteX2" fmla="*/ 140677 w 337624"/>
              <a:gd name="connsiteY2" fmla="*/ 225084 h 236807"/>
              <a:gd name="connsiteX3" fmla="*/ 0 w 337624"/>
              <a:gd name="connsiteY3" fmla="*/ 211016 h 23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624" h="236807">
                <a:moveTo>
                  <a:pt x="337624" y="0"/>
                </a:moveTo>
                <a:cubicBezTo>
                  <a:pt x="318867" y="51581"/>
                  <a:pt x="300111" y="103163"/>
                  <a:pt x="267286" y="140677"/>
                </a:cubicBezTo>
                <a:cubicBezTo>
                  <a:pt x="234461" y="178191"/>
                  <a:pt x="185225" y="213361"/>
                  <a:pt x="140677" y="225084"/>
                </a:cubicBezTo>
                <a:cubicBezTo>
                  <a:pt x="96129" y="236807"/>
                  <a:pt x="0" y="211016"/>
                  <a:pt x="0" y="21101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672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</a:t>
            </a:r>
            <a:r>
              <a:rPr lang="en-US" dirty="0" smtClean="0">
                <a:latin typeface="Colonna MT"/>
              </a:rPr>
              <a:t>˚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502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4953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5486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19800" y="3276600"/>
            <a:ext cx="2667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পাশের</a:t>
            </a:r>
            <a:r>
              <a:rPr lang="en-US" dirty="0" smtClean="0"/>
              <a:t> </a:t>
            </a:r>
            <a:r>
              <a:rPr lang="en-US" dirty="0" err="1" smtClean="0"/>
              <a:t>চিত্রে</a:t>
            </a:r>
            <a:r>
              <a:rPr lang="en-US" dirty="0" smtClean="0"/>
              <a:t> AB ও CD </a:t>
            </a:r>
            <a:r>
              <a:rPr lang="en-US" dirty="0" err="1" smtClean="0"/>
              <a:t>পরস্পর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smtClean="0"/>
              <a:t> । চিত্রে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a,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b,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 ও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d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533400"/>
            <a:ext cx="19050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1371600" y="1524000"/>
            <a:ext cx="3124200" cy="1219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3"/>
          </p:cNvCxnSpPr>
          <p:nvPr/>
        </p:nvCxnSpPr>
        <p:spPr>
          <a:xfrm rot="16200000" flipH="1">
            <a:off x="2324100" y="2133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2895600" y="2438400"/>
            <a:ext cx="533400" cy="3048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0" y="121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286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2209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048000"/>
            <a:ext cx="8153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চিত্রেঃ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BAC = 120</a:t>
            </a:r>
            <a:r>
              <a:rPr lang="en-US" dirty="0" smtClean="0">
                <a:latin typeface="Colonna MT"/>
              </a:rPr>
              <a:t>˚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AD </a:t>
            </a:r>
            <a:r>
              <a:rPr lang="ii-CN" altLang="en-US" dirty="0" smtClean="0">
                <a:latin typeface="Calibri"/>
                <a:cs typeface="Calibri"/>
              </a:rPr>
              <a:t>ꓕ</a:t>
            </a:r>
            <a:r>
              <a:rPr lang="en-US" dirty="0" smtClean="0"/>
              <a:t> BC. 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প্রশ্নগুলোর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620869"/>
            <a:ext cx="4953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১।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ADC = </a:t>
            </a:r>
            <a:r>
              <a:rPr lang="en-US" dirty="0" err="1" smtClean="0"/>
              <a:t>কত</a:t>
            </a:r>
            <a:r>
              <a:rPr lang="en-US" dirty="0" smtClean="0"/>
              <a:t> ? </a:t>
            </a:r>
          </a:p>
          <a:p>
            <a:r>
              <a:rPr lang="en-US" dirty="0" smtClean="0"/>
              <a:t>(ক) 30</a:t>
            </a:r>
            <a:r>
              <a:rPr lang="en-US" dirty="0" smtClean="0">
                <a:latin typeface="Colonna MT"/>
              </a:rPr>
              <a:t>˚    </a:t>
            </a:r>
            <a:r>
              <a:rPr lang="en-US" dirty="0" smtClean="0"/>
              <a:t> (খ)  45</a:t>
            </a:r>
            <a:r>
              <a:rPr lang="en-US" dirty="0" smtClean="0">
                <a:latin typeface="Colonna MT"/>
              </a:rPr>
              <a:t>˚      </a:t>
            </a:r>
            <a:r>
              <a:rPr lang="en-US" dirty="0" smtClean="0"/>
              <a:t>(গ)  60</a:t>
            </a:r>
            <a:r>
              <a:rPr lang="en-US" dirty="0" smtClean="0">
                <a:latin typeface="Colonna MT"/>
              </a:rPr>
              <a:t>˚      </a:t>
            </a:r>
            <a:r>
              <a:rPr lang="en-US" dirty="0" smtClean="0"/>
              <a:t> (ঘ)  90</a:t>
            </a:r>
            <a:r>
              <a:rPr lang="en-US" dirty="0" smtClean="0">
                <a:latin typeface="Colonna MT"/>
              </a:rPr>
              <a:t>˚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6675" y="4448833"/>
            <a:ext cx="2438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 (ঘ)  90</a:t>
            </a:r>
            <a:r>
              <a:rPr lang="en-US" dirty="0" smtClean="0">
                <a:latin typeface="Colonna MT"/>
              </a:rPr>
              <a:t>˚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4999798"/>
            <a:ext cx="5105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২।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ABD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পূরক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? </a:t>
            </a:r>
          </a:p>
          <a:p>
            <a:r>
              <a:rPr lang="en-US" dirty="0" smtClean="0"/>
              <a:t>(ক)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ADB (খ)</a:t>
            </a:r>
            <a:r>
              <a:rPr lang="bn-BD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ADC (গ)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BAD (ঘ)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ACD 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6675" y="5827762"/>
            <a:ext cx="236220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 (গ)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3620868"/>
            <a:ext cx="1905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ক্লিক</a:t>
            </a:r>
            <a:r>
              <a:rPr lang="en-US" dirty="0" smtClean="0"/>
              <a:t> </a:t>
            </a:r>
            <a:r>
              <a:rPr lang="en-US" dirty="0" err="1" smtClean="0"/>
              <a:t>করুন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92672" y="5061297"/>
            <a:ext cx="19050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ক্লিক</a:t>
            </a:r>
            <a:r>
              <a:rPr lang="en-US" dirty="0" smtClean="0"/>
              <a:t> </a:t>
            </a:r>
            <a:r>
              <a:rPr lang="en-US" dirty="0" err="1" smtClean="0"/>
              <a:t>করুন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4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21250969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00200"/>
            <a:ext cx="3962400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533400"/>
            <a:ext cx="2743200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105400"/>
            <a:ext cx="7848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একটি চতুর্ভুজ আঁক । এর বাহু চারটির এবং কর্ণ দুইটির দৈর্ঘ্য মাপ । চতুর্ভুজটির কোণ চারটি মেপে তাদের পরিমাপের যোগফল নির্ণয় কর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2980944" cy="3364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038600"/>
            <a:ext cx="4419600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              মোঃ বাবুল আকতার </a:t>
            </a:r>
          </a:p>
          <a:p>
            <a:r>
              <a:rPr lang="bn-BD" sz="2000" dirty="0" smtClean="0"/>
              <a:t>                        অধ্যক্ষ </a:t>
            </a:r>
          </a:p>
          <a:p>
            <a:r>
              <a:rPr lang="bn-BD" sz="2000" dirty="0" smtClean="0"/>
              <a:t> পুলিশ লাইনস স্কুল এন্ড কলেজ, পাবনা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685800"/>
            <a:ext cx="2209800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পরিচিতি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5562600" y="3733800"/>
            <a:ext cx="3048000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000" dirty="0" smtClean="0"/>
              <a:t>শ্রেণিঃ        </a:t>
            </a:r>
            <a:r>
              <a:rPr lang="en-US" sz="2000" dirty="0" smtClean="0"/>
              <a:t>  </a:t>
            </a:r>
            <a:r>
              <a:rPr lang="en-US" sz="2000" dirty="0" err="1" smtClean="0"/>
              <a:t>ষষ্ঠ</a:t>
            </a:r>
            <a:r>
              <a:rPr lang="en-US" sz="2000" dirty="0" smtClean="0"/>
              <a:t> </a:t>
            </a:r>
            <a:r>
              <a:rPr lang="bn-BD" sz="2000" dirty="0" smtClean="0"/>
              <a:t> </a:t>
            </a:r>
          </a:p>
          <a:p>
            <a:r>
              <a:rPr lang="bn-BD" sz="2000" dirty="0" smtClean="0"/>
              <a:t> বিষয়ঃ         গণিত </a:t>
            </a:r>
          </a:p>
          <a:p>
            <a:r>
              <a:rPr lang="bn-BD" sz="2000" dirty="0" smtClean="0"/>
              <a:t>  পাঠঃ          জ্যামিতি </a:t>
            </a:r>
            <a:endParaRPr lang="en-US" sz="2000" dirty="0"/>
          </a:p>
        </p:txBody>
      </p:sp>
      <p:pic>
        <p:nvPicPr>
          <p:cNvPr id="9" name="Picture 8" descr="6 Ma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81000"/>
            <a:ext cx="2286000" cy="289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56140507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362200"/>
            <a:ext cx="7162800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533400"/>
            <a:ext cx="3352800" cy="120032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/>
              <a:t>ধন্যবাদ 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2600325" cy="1762125"/>
          </a:xfrm>
          <a:prstGeom prst="rect">
            <a:avLst/>
          </a:prstGeom>
        </p:spPr>
      </p:pic>
      <p:pic>
        <p:nvPicPr>
          <p:cNvPr id="3" name="Picture 2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457200"/>
            <a:ext cx="1847850" cy="2466975"/>
          </a:xfrm>
          <a:prstGeom prst="rect">
            <a:avLst/>
          </a:prstGeom>
        </p:spPr>
      </p:pic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57200"/>
            <a:ext cx="2533650" cy="1809750"/>
          </a:xfrm>
          <a:prstGeom prst="rect">
            <a:avLst/>
          </a:prstGeom>
        </p:spPr>
      </p:pic>
      <p:pic>
        <p:nvPicPr>
          <p:cNvPr id="5" name="Picture 4" descr="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048000"/>
            <a:ext cx="2762250" cy="1647825"/>
          </a:xfrm>
          <a:prstGeom prst="rect">
            <a:avLst/>
          </a:prstGeom>
        </p:spPr>
      </p:pic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3124200"/>
            <a:ext cx="2847975" cy="1600200"/>
          </a:xfrm>
          <a:prstGeom prst="rect">
            <a:avLst/>
          </a:prstGeom>
        </p:spPr>
      </p:pic>
      <p:pic>
        <p:nvPicPr>
          <p:cNvPr id="7" name="Picture 6" descr="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3048000"/>
            <a:ext cx="2619375" cy="1743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5410200"/>
            <a:ext cx="8382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err="1" smtClean="0"/>
              <a:t>উপরের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চিত্রগুলো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লক্ষ্য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 । </a:t>
            </a:r>
            <a:r>
              <a:rPr lang="en-US" sz="2400" dirty="0" err="1" smtClean="0"/>
              <a:t>চিত্রগুলোর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কেমন</a:t>
            </a:r>
            <a:r>
              <a:rPr lang="en-US" sz="2400" dirty="0" smtClean="0"/>
              <a:t>? </a:t>
            </a:r>
            <a:r>
              <a:rPr lang="bn-BD" sz="2400" dirty="0" smtClean="0"/>
              <a:t>ত্রিভুজের মতো ।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2619375" cy="1743075"/>
          </a:xfrm>
          <a:prstGeom prst="rect">
            <a:avLst/>
          </a:prstGeom>
        </p:spPr>
      </p:pic>
      <p:pic>
        <p:nvPicPr>
          <p:cNvPr id="3" name="Picture 2" descr="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28600"/>
            <a:ext cx="2438400" cy="1876425"/>
          </a:xfrm>
          <a:prstGeom prst="rect">
            <a:avLst/>
          </a:prstGeom>
        </p:spPr>
      </p:pic>
      <p:pic>
        <p:nvPicPr>
          <p:cNvPr id="4" name="Picture 3" descr="2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609600"/>
            <a:ext cx="3495675" cy="1304925"/>
          </a:xfrm>
          <a:prstGeom prst="rect">
            <a:avLst/>
          </a:prstGeom>
        </p:spPr>
      </p:pic>
      <p:pic>
        <p:nvPicPr>
          <p:cNvPr id="5" name="Picture 4" descr="3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438400"/>
            <a:ext cx="2143125" cy="2143125"/>
          </a:xfrm>
          <a:prstGeom prst="rect">
            <a:avLst/>
          </a:prstGeom>
        </p:spPr>
      </p:pic>
      <p:pic>
        <p:nvPicPr>
          <p:cNvPr id="6" name="Picture 5" descr="30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6100" y="2662237"/>
            <a:ext cx="2971800" cy="1533525"/>
          </a:xfrm>
          <a:prstGeom prst="rect">
            <a:avLst/>
          </a:prstGeom>
        </p:spPr>
      </p:pic>
      <p:pic>
        <p:nvPicPr>
          <p:cNvPr id="7" name="Picture 6" descr="34.jpg"/>
          <p:cNvPicPr>
            <a:picLocks noChangeAspect="1"/>
          </p:cNvPicPr>
          <p:nvPr/>
        </p:nvPicPr>
        <p:blipFill>
          <a:blip r:embed="rId7"/>
          <a:srcRect l="14815" t="3333" r="18519" b="23333"/>
          <a:stretch>
            <a:fillRect/>
          </a:stretch>
        </p:blipFill>
        <p:spPr>
          <a:xfrm>
            <a:off x="6781800" y="2362200"/>
            <a:ext cx="1524000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5105400"/>
            <a:ext cx="8610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400" dirty="0" smtClean="0"/>
              <a:t>উপরের চিত্রগুলো লক্ষ্য কর । চিত্রগুলোর আকার দেখতে কেমন ?</a:t>
            </a:r>
            <a:endParaRPr lang="en-US" sz="2400" dirty="0" smtClean="0"/>
          </a:p>
          <a:p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চতুর্ভুজ</a:t>
            </a:r>
            <a:r>
              <a:rPr lang="bn-BD" sz="2400" dirty="0" smtClean="0"/>
              <a:t> </a:t>
            </a:r>
            <a:r>
              <a:rPr lang="en-US" sz="2400" dirty="0" smtClean="0"/>
              <a:t>। এ </a:t>
            </a:r>
            <a:r>
              <a:rPr lang="bn-BD" sz="2400" dirty="0" smtClean="0"/>
              <a:t>চতুর্ভুজ এবং পূর্বের স্লাইডের ত্রিভুজ 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আলোচনা</a:t>
            </a:r>
            <a:r>
              <a:rPr lang="en-US" sz="2400" dirty="0" smtClean="0"/>
              <a:t> ।</a:t>
            </a:r>
            <a:r>
              <a:rPr lang="bn-BD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33528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000" dirty="0" smtClean="0"/>
              <a:t>পাঠ শিরোনাম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819400"/>
            <a:ext cx="35052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sz="3200" dirty="0" err="1" smtClean="0"/>
              <a:t>ত্রিভুজ</a:t>
            </a:r>
            <a:r>
              <a:rPr lang="en-US" sz="3200" dirty="0" smtClean="0"/>
              <a:t> ও </a:t>
            </a:r>
            <a:r>
              <a:rPr lang="bn-BD" sz="3200" dirty="0" smtClean="0"/>
              <a:t>চতুর্ভুজ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62000"/>
            <a:ext cx="2438400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শিখনফল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63246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১। চিত্রের সাহায্যে ত্রিভুজ ব্যাখ্যা করতে পারবে।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962400"/>
            <a:ext cx="7162800" cy="46166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২।  বিভিন্ন প্রকার চতুর্ভুজ ব্যাখ্যা করতে পারবে।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0"/>
            <a:ext cx="7543800" cy="46166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৩। সমান্তরাল রেখা বর্ণ্না  করতে পারবে।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502920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               ত্রিভুজ প্রধানত দুই প্রকার । </a:t>
            </a:r>
          </a:p>
          <a:p>
            <a:endParaRPr lang="bn-BD" dirty="0" smtClean="0"/>
          </a:p>
          <a:p>
            <a:r>
              <a:rPr lang="bn-BD" dirty="0" smtClean="0"/>
              <a:t>         কোণভেদ ত্রিভুজ    ও    বাহুভেদ ত্রিভুজ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1339334" y="3625334"/>
            <a:ext cx="3657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১। কোণভেদ  ত্রিভুজ  তিন   প্রকার 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914400" y="1524000"/>
            <a:ext cx="838200" cy="9906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1400" dirty="0" smtClean="0"/>
              <a:t>সমকোণী ত্রিভুজ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905000"/>
            <a:ext cx="6324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ত্রিভুজের একটি কোণ সমকোণ তাকে সমকোণী তিভুজ বলে। 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762000" y="2971800"/>
            <a:ext cx="1143000" cy="838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38862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/>
              <a:t>সূক্ষ্মকোণী  ত্রিভুজ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971800"/>
            <a:ext cx="6248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যে ত্রিভূজের প্রত্যেকটি কোণ সূক্ষ্মকোণ , তাকে সূক্ষ্মকোণী ত্রিভুজ বলে।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4343400"/>
            <a:ext cx="18288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647700" y="4610100"/>
            <a:ext cx="914400" cy="381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5257800"/>
            <a:ext cx="1447800" cy="1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800" y="5486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/>
              <a:t>স্থুলকোণী  ত্রিভুজ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572000"/>
            <a:ext cx="5181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ত্রিভুজের একটি কোণ স্থুলকোণ তাকে স্থুলকোণী ত্রিভুজ বলে।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 animBg="1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4343400" cy="40011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000" dirty="0" smtClean="0"/>
              <a:t>বাহুভেদ ত্রিভুজ তিন প্রকারঃ যথা- </a:t>
            </a:r>
            <a:endParaRPr lang="en-US" sz="2000" dirty="0"/>
          </a:p>
        </p:txBody>
      </p:sp>
      <p:sp>
        <p:nvSpPr>
          <p:cNvPr id="3" name="Isosceles Triangle 2"/>
          <p:cNvSpPr/>
          <p:nvPr/>
        </p:nvSpPr>
        <p:spPr>
          <a:xfrm>
            <a:off x="533400" y="1295400"/>
            <a:ext cx="1143000" cy="838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সমবাহু ত্রিভুজ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600200"/>
            <a:ext cx="5791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ত্রিভুজের প্রত্যেকটি বাহু সমান তাকে সমবাহু ত্রিভুজ বলে 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685800" y="2743200"/>
            <a:ext cx="838200" cy="1219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962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1600" dirty="0" smtClean="0"/>
              <a:t>সমদ্বিবাহু ত্রিভুজ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3124200"/>
            <a:ext cx="6019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ত্রিভুজের দুইটি বাহু সমান এবং একটি বাহু অসমান তাকে সমদ্বিবাহু ত্রিভুজ বলে। 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381000" y="4724400"/>
            <a:ext cx="1752600" cy="9906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5867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বিষমবাহু ত্রিভুজ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800600"/>
            <a:ext cx="5943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যে ত্রিভুজের তিনটি বাহুই পরস্পর অসমান তাকে বিষমবাহু ত্রিভুজ বলে।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3" b="13552"/>
          <a:stretch/>
        </p:blipFill>
        <p:spPr bwMode="auto">
          <a:xfrm>
            <a:off x="2590800" y="1828800"/>
            <a:ext cx="3352942" cy="21687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2819400" y="609600"/>
            <a:ext cx="2819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495800"/>
            <a:ext cx="70104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তিনটি ত্রিভুজ আঁক এবং ত্রিভুজ তিনটির বাহুগুলো পরিমাপ করে তাদের নামকরণ কর । 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387</TotalTime>
  <Words>906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Calibri</vt:lpstr>
      <vt:lpstr>Colonna MT</vt:lpstr>
      <vt:lpstr>Microsoft Yi Baiti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HP-NPC</dc:creator>
  <cp:lastModifiedBy>HP-NPC</cp:lastModifiedBy>
  <cp:revision>40</cp:revision>
  <dcterms:created xsi:type="dcterms:W3CDTF">2006-08-16T00:00:00Z</dcterms:created>
  <dcterms:modified xsi:type="dcterms:W3CDTF">2020-09-13T17:32:24Z</dcterms:modified>
</cp:coreProperties>
</file>