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3" r:id="rId2"/>
    <p:sldId id="328" r:id="rId3"/>
    <p:sldId id="299" r:id="rId4"/>
    <p:sldId id="296" r:id="rId5"/>
    <p:sldId id="261" r:id="rId6"/>
    <p:sldId id="319" r:id="rId7"/>
    <p:sldId id="329" r:id="rId8"/>
    <p:sldId id="330" r:id="rId9"/>
    <p:sldId id="331" r:id="rId10"/>
    <p:sldId id="332" r:id="rId11"/>
    <p:sldId id="324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268" r:id="rId22"/>
    <p:sldId id="325" r:id="rId23"/>
    <p:sldId id="34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6" autoAdjust="0"/>
    <p:restoredTop sz="87792" autoAdjust="0"/>
  </p:normalViewPr>
  <p:slideViewPr>
    <p:cSldViewPr>
      <p:cViewPr varScale="1">
        <p:scale>
          <a:sx n="65" d="100"/>
          <a:sy n="65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939-922C-4034-958A-F7F05F80659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7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/index.php?title=%E0%A6%B6%E0%A6%B0%E0%A7%80%E0%A6%B0%E0%A7%87%E0%A6%B0_%E0%A6%AC%E0%A7%83%E0%A6%A6%E0%A7%8D%E0%A6%A7%E0%A6%BF_%E0%A6%B2%E0%A7%8B%E0%A6%AA&amp;action=edit&amp;redlink=1" TargetMode="External"/><Relationship Id="rId4" Type="http://schemas.openxmlformats.org/officeDocument/2006/relationships/hyperlink" Target="https://bn.wikipedia.org/w/index.php?title=%E0%A6%AC%E0%A6%BE%E0%A6%81%E0%A6%95%E0%A6%BE_%E0%A6%AA%E0%A6%BE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-381000"/>
            <a:ext cx="85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ood-pyra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91026"/>
            <a:ext cx="8001000" cy="50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28600"/>
            <a:ext cx="35814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রক্তশূন্যতা বা অ্যানেমিয়া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5146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277" y="5202496"/>
            <a:ext cx="1538288" cy="37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4662" y="597120"/>
            <a:ext cx="5900737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 লোহিত রক্তকণিকা বা হিমোগ্লোবিনের পরিমাণ কমে গেলে তাকেই মূলত অ্যানিমিয়া বলা হয়৷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209800"/>
            <a:ext cx="4572000" cy="1295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ক্লান্তি, ঝিমুনি,অসুস্থতাবোধ, শ্বাসকষ্ট, অনীহা ও আলস্য অনুভূতি,বুক ধরফর করা, ঠান্ডায় সংবেদনশীলতা,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3645" y="5105118"/>
            <a:ext cx="6651753" cy="1426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একমাত্র খাদ্যাভাসের মাধ্যমেই এই রোগের প্রতিরোধ সম্ভব৷ লৌহগুণ সমৃদ্ধ খাবার যেমন, গাঢ় সবুজ শাক-সবজি, খুবানি, বিন, মুসুর ডাল, ছোলার ডাল, সোয়াজাতীয় খাবার, মাংস, আলুবোখরা, বাদাম, কিশমিশ, ভাড়ালি, মাংসের মেটে প্রভৃতি৷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46" y="1676400"/>
            <a:ext cx="230835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309" y="1224199"/>
            <a:ext cx="8163278" cy="5285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শিশুদের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উপসর্গ দেখা দিতে পারে এবং এ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রোগ প্রতিরোধের উপায় খুঁজে বের কর।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457200" y="6178284"/>
            <a:ext cx="5029200" cy="45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শিশুদের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দেখে কি স্বাভাবিক মনে হয়?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333373" y="161470"/>
            <a:ext cx="4097618" cy="399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      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9" y="2154086"/>
            <a:ext cx="3314700" cy="38490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25295" y="2136501"/>
            <a:ext cx="4611391" cy="6761314"/>
            <a:chOff x="3923009" y="2154086"/>
            <a:chExt cx="4611391" cy="38403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009" y="2154086"/>
              <a:ext cx="4611391" cy="38403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23009" y="4267200"/>
              <a:ext cx="4611391" cy="17272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02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00800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7039"/>
            <a:ext cx="9296400" cy="6858000"/>
            <a:chOff x="0" y="0"/>
            <a:chExt cx="92964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781800"/>
              <a:chOff x="0" y="0"/>
              <a:chExt cx="9144000" cy="6781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7818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676400" y="228600"/>
                <a:ext cx="7467600" cy="2743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162800" y="6400800"/>
              <a:ext cx="21336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3200" y="228600"/>
            <a:ext cx="3429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শক্তি পরিমাপের এককঃ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066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ক্যালরিঃ এক গ্রাম পানির তাপমাত্রা ১ ডিগ্রি সেলসিয়াস উন্নতি করার জন্য যে শক্তির প্রয়োজন তাই এক ক্যালরি।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100" y="228600"/>
            <a:ext cx="144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133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ক্যালরি= ১ কিলোক্যালরি= ৪.২ কিলোজুল( প্রায়)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613666"/>
            <a:ext cx="3200400" cy="304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4180820"/>
            <a:ext cx="289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ভিটামিন, খনিজ লবণ ও পানির ক্যালরি শূণ্য ধরা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762000"/>
            <a:ext cx="8305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১৫.৪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(৭৭%), ১.৩২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(৬.৬%)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০.২৪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(১.২%)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990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362200"/>
            <a:ext cx="15621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26" y="3124200"/>
            <a:ext cx="4343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১৫.৪ গ্রাম শর্করা= ১৫.৪*৪=৬১.৬০ খাদ্য ক্যালরি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124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গ্রাম শর্করা = ৪ ক্যালরি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226" y="3657600"/>
            <a:ext cx="412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১.৩২ গ্রাম প্রোটিন=১.৩২*৪=৫.২৮ খাদ্য ক্যালরি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4387" y="3632031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গ্রাম প্রোটিন = ৪ ক্যালরি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226" y="4032141"/>
            <a:ext cx="4232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০.২৪ গ্রাম স্নেহ    =০.২৪*৯=২.১৬ খাদ্য ক্যালরি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5839" y="405771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গ্রাম স্নেহ = ৯ ক্যালরি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2613" y="4524345"/>
            <a:ext cx="8118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194" y="4678582"/>
            <a:ext cx="755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২০ গ্রাম চিড়া= ৬৯.০৪ ক্যালরি বা ৬৯.০৪ কিলোক্যালরি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063650"/>
            <a:ext cx="774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১কেজি বা ১০০০ গ্রাম চিড়া=১০০০*৬৯.০৪/২০=৩৪৫২ কিলোক্যালরি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019" y="5671066"/>
            <a:ext cx="713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৩৪৫২ কিলোক্যালরি= ৩৪৫২*৪.২= ১৪৪৯০ কিলোজুল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619428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১কি.ক্যা.=৪.২ জুল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39000" y="6477000"/>
              <a:ext cx="19050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81400" y="632460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হ্যারিস বেনেডিক্ট সূত্রটি ব্যবহার 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7086600"/>
            <a:chOff x="0" y="0"/>
            <a:chExt cx="9144000" cy="708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010400" y="6553200"/>
              <a:ext cx="21336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28600"/>
            <a:ext cx="9144000" cy="8153400"/>
            <a:chOff x="0" y="-228600"/>
            <a:chExt cx="9144000" cy="8153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8600"/>
              <a:ext cx="9144000" cy="8153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39000" y="6096000"/>
              <a:ext cx="1905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4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0900" y="914400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8153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নিজেদের বিএমআর বের করে সেখান থেকে প্রতিদিন তোমার কত কিলোক্যালরি খাওয়া উচিত বের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955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743200" y="1790700"/>
            <a:ext cx="3238500" cy="3276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81700" y="3086100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53000" y="1409700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628089">
            <a:off x="2300134" y="4388874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671282">
            <a:off x="2228850" y="1757885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361182"/>
            <a:ext cx="262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স্মৃতিশক্তি বৃদ্ধি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11191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বৃদ্ধি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362" y="5078367"/>
            <a:ext cx="2892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কার্যক্ষমতা বৃদ্ধি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68" y="1063549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স্বাস্থ্যের উন্নতি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1212" y="4602308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5999" y="4681570"/>
            <a:ext cx="345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 বৃদ্ধি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924300" y="5253695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13754" y="6110945"/>
            <a:ext cx="357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1856009" y="3421684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049351"/>
            <a:ext cx="171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রোগ থেকে মুক্তি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3097" y="4916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743200" y="1790700"/>
            <a:ext cx="3238500" cy="3276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81700" y="3086100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53000" y="1409700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628089">
            <a:off x="2300134" y="4388874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671282">
            <a:off x="2228850" y="1757885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361182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শুষ্ককরণ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1195" y="3187125"/>
            <a:ext cx="261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হিমায়িতকরণ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7089" y="5106388"/>
            <a:ext cx="289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পাস্তুরণ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5" y="122825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বোতলজাতকরণ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1212" y="4602308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5999" y="4681570"/>
            <a:ext cx="2838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 ও ফ্রিজিং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924300" y="5253695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13754" y="6110945"/>
            <a:ext cx="357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উচ্চতাপ প্রয়োগ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1856009" y="3421684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049351"/>
            <a:ext cx="178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ধুমায়িতকরণ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561653" y="1018282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904" y="125205"/>
            <a:ext cx="389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চিনি ও লবণের দ্রবণে 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2472" y="1959322"/>
            <a:ext cx="3139217" cy="43219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458" y="3760112"/>
            <a:ext cx="3734142" cy="2945488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ভবানীগঞ্জ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০১৭২৩১১৭৫৪৮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zasimuddinpb@gmail.com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57800" y="1408946"/>
            <a:ext cx="3139214" cy="43219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67200" y="3330860"/>
            <a:ext cx="4740651" cy="3374740"/>
          </a:xfrm>
        </p:spPr>
        <p:txBody>
          <a:bodyPr>
            <a:no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৫ম(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বিএমআর এবং বিএমআই নির্ণয়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ক্লাসঃ ২টি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56" y="1773032"/>
            <a:ext cx="1423302" cy="155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0" y="2613206"/>
            <a:ext cx="1334520" cy="11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384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8017"/>
            <a:ext cx="3581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সংরক্ষণে রাসায়নিক পদার্থ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নাইট্রেট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13057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358" y="3067719"/>
            <a:ext cx="232164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বাইসালফেট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158" y="3746532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বেনজয়েট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158" y="4543162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এপারনেট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158" y="5248095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 ডাই-অক্সাইড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02" y="5953028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সরবেট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8017"/>
            <a:ext cx="3581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সংরক্ষণে ভেজাল বা বিষাক্ত রাসায়নিক পদার্থ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1601421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এন্টিবায়োটিক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305683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হেভি মেটাল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187" y="3044376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রং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2768" y="3799091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ফরমালিন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2768" y="4576201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353311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কারবাইড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6174" y="5977453"/>
            <a:ext cx="2209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79" y="3107945"/>
            <a:ext cx="706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সংরক্ষ্ণণের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গয়টার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019462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রাতকানার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উপসর্গ কী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542682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BMR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32580"/>
            <a:ext cx="6248400" cy="3996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147079"/>
            <a:ext cx="8763000" cy="964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গয়টার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রাতকানা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রক্তশূন্যতা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পরিত্রানের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তুলবে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4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ffff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8991600" cy="4801751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057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73" y="1132706"/>
            <a:ext cx="3731946" cy="2753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07685"/>
            <a:ext cx="76348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1143001"/>
            <a:ext cx="4589768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4456" y="6174071"/>
            <a:ext cx="53428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4098296"/>
            <a:ext cx="4754461" cy="1945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73" y="4088002"/>
            <a:ext cx="3731946" cy="19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1" y="223684"/>
            <a:ext cx="8229601" cy="5845276"/>
            <a:chOff x="1543756" y="650893"/>
            <a:chExt cx="5638800" cy="3774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56" y="650893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961444" y="650893"/>
              <a:ext cx="4167364" cy="125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পুষ্টির অভাবজনিত রোগ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গয়টার, রাতকানা </a:t>
              </a:r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------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ও</a:t>
              </a:r>
            </a:p>
            <a:p>
              <a:pPr lvl="0"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বিএমআর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(BMR)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বিএমআই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(BMI)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পুষ্টির অভাবজনিত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পুষ্টির অভাবজনিত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স্বচেষ্ট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BMR ও BMI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28600"/>
            <a:ext cx="35814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গয়টার বা গলগন্ড বা ঘ্যাগ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5146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277" y="5202496"/>
            <a:ext cx="1538288" cy="37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4663" y="785200"/>
            <a:ext cx="5434012" cy="443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আয়োডিনের অভাবে এ রোগ হয়ে থাকে।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662975"/>
            <a:ext cx="3907632" cy="6081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থাইরয়েড গ্রন্থি ফুলে যায়।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7938" y="5225393"/>
            <a:ext cx="6367462" cy="491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আয়োডিন যুক্ত খাবার খেতে হবে। বিশেষ করে সামুদ্রিক মাছ ও আয়োডিনযুক্ত লবণ খেতে হবে।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439" y="5964653"/>
            <a:ext cx="8153400" cy="61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বেশি প্রকোপঃ রংপুর, দিনাজপুর, জামালপুর ও ময়মনসিংহ।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81" y="1435320"/>
            <a:ext cx="2418119" cy="33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28600"/>
            <a:ext cx="35814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ক্রোটিনিজম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5146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277" y="5202496"/>
            <a:ext cx="1538288" cy="37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4663" y="785200"/>
            <a:ext cx="5434012" cy="443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আয়োডিনের অভাবে শিশুদের এ রোগ হয়ে থাকে।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532856"/>
            <a:ext cx="3907632" cy="1200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দেহের বর্ধন মন্থর,পুরু ত্বক, মুখমন্ডলের পরিবর্তন, পুরু ঠোট, বড় জিহবা,মানসিক প্রতিবন্ধী হওয়ার সম্ভবনা।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7938" y="5225393"/>
            <a:ext cx="6367462" cy="491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আয়োডিন যুক্ত খাবার খেতে হবে। বিশেষ করে সামুদ্রিক মাছ ও আয়োডিনযুক্ত লবণ খেতে হবে।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29"/>
            <a:ext cx="2047875" cy="3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1" y="49161"/>
            <a:ext cx="969460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9497"/>
            <a:ext cx="1828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রাতকানা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1" y="1804183"/>
            <a:ext cx="8949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রাতকানা হচ্ছে ভিটামিন এ-এর অভাবজনিত রোগ (জেরোফথালমিয়া) এর প্রথম পর্যায়৷ প্রধানত ভিটামিন-এ এর অভাবে বাচ্চাদের এই রোগ হয়ে থাকে৷ এর ফলে রোগী দিনে স্বাভাবিক দেখবে কিন্তু রাতে বা অল্প আলোতে প্রথম প্রথম ঝাপসা বা হালকা দেখলেও পরে দেখতে পায় না৷ আমাদের দেশে ৬ বছরের কম বয়েসী শিশুদের মধ্যে রাতকানা রোগ বেশি দেখা যায়৷ অথচ আমরা একটু সচেতন হলেই এই রোগ প্রতিরোধ করতে পারি৷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477000" cy="4159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668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কারণ: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•    খাবারে ভিটামিন এ-এর অভাব৷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•    বাচ্চা অল্প ওজনে জণ্ম হলে এবং অপুষ্টিতে ভোগা শিশুর এই রোগ বেশি হয়৷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•    ডায়রিয়া, হাম, নিউমোনিয়া ইত্যাদি হলে শরীরে ভিটামিনের অভাব হয়৷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•    বাড়ন্ত বয়সে অতিরিক্ত খাদ্যের চাহিদা পূরণ করতে না পারলে এই রোগ হতে পারে৷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1065519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লক্ষণ: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প্রথমে ভোরে ও সন্ধ্যায় অল্প আলোতে দেখতে অসুবিধে হয়, একে রাতকানা বলে৷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পরে তার চোখ শুকিয়ে যায় (জেরোসিস), চোখের সাদা অংশের চকচকে ভাবটা চলে গিয়ে সেটা কুঁচকিয়ে যায়৷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চোখে ছোট ছোট ছাই রঙের বুদবুদ ভর্তি দাগ (বিটট্স  স্পট) দেখা দেয়৷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এরপর চোখের কর্নিয়া নরম হয়ে যায়৷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কর্নিয়াতে ঘা হয়৷ কর্নিয়া ঘোলাটে হয়ে যায়৷ নরম কর্নিয়া ঠেলে ফোঁড়ার মতো বেরিয়ে আসতে পারে বা ফুটো হয়ে যেতে পারে৷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অবশেষে সম্পূর্ণ অন্ধ হয়ে যায়৷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500" y="244148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পরামর্শ: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প্রতিদিন ভিটামিন-এ সমৃদ্ধ খাবার খেতে হবে যেমন-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গার সবুজ শাক যেমন- কচু-শাক, পুঁইশাক, পালংশাক, মূলা-শাক ইত্যাদি৷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হলুদ সবজি যেমন- মিষ্টি কুমড়া, গাজর ইত্যাদি৷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হলুদ ফল যেমন- পাকা কাঁঠাল, পাকা আম, পাকা পেঁপে ইত্যাদি৷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•    প্রাণী জাতীয় খাদ্য বা প্রোটিন জাতীয় খাদ্য যেমন- দুধ, ডিমের কুসুম, কলিজা, ছোট মাছ ইত্যাদি৷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28600"/>
            <a:ext cx="35814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রিকেটস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8382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514600"/>
            <a:ext cx="1538288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277" y="5202496"/>
            <a:ext cx="1538288" cy="374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6600" y="693746"/>
            <a:ext cx="5638800" cy="12844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১. অপর্যাপ্ত সূর্যালোক।</a:t>
            </a:r>
            <a:b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২. অপর্যাপ্ত ভিটামিন-ডি সমৃদ্ধ খাবার।</a:t>
            </a:r>
            <a:b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ক্যালসিয়াম ও ফসফরাস- এ দুটো খনিজ লবণের অভাব।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439" y="5964653"/>
            <a:ext cx="8153400" cy="61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বয়ঙ্কদের রিকেটস অস্টিওম্যালেশিয়া নামে পরিচিত।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0" y="1888500"/>
            <a:ext cx="2311810" cy="3049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7139" y="2514600"/>
            <a:ext cx="41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7850"/>
              </p:ext>
            </p:extLst>
          </p:nvPr>
        </p:nvGraphicFramePr>
        <p:xfrm>
          <a:off x="4533900" y="2514600"/>
          <a:ext cx="4191000" cy="12192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1219200">
                <a:tc>
                  <a:txBody>
                    <a:bodyPr/>
                    <a:lstStyle/>
                    <a:p>
                      <a:pPr algn="l" fontAlgn="t"/>
                      <a:r>
                        <a:rPr lang="bn-BD" u="none" strike="noStrike" dirty="0">
                          <a:solidFill>
                            <a:srgbClr val="A55858"/>
                          </a:solidFill>
                          <a:effectLst/>
                          <a:hlinkClick r:id="rId4" tooltip="বাঁকা পা (পাতার অস্তিত্ব নেই)"/>
                        </a:rPr>
                        <a:t/>
                      </a:r>
                      <a:br>
                        <a:rPr lang="bn-BD" u="none" strike="noStrike" dirty="0">
                          <a:solidFill>
                            <a:srgbClr val="A55858"/>
                          </a:solidFill>
                          <a:effectLst/>
                          <a:hlinkClick r:id="rId4" tooltip="বাঁকা পা (পাতার অস্তিত্ব নেই)"/>
                        </a:rPr>
                      </a:br>
                      <a:r>
                        <a:rPr lang="bn-BD" u="none" strike="noStrike" dirty="0">
                          <a:solidFill>
                            <a:srgbClr val="A55858"/>
                          </a:solidFill>
                          <a:effectLst/>
                          <a:hlinkClick r:id="rId4" tooltip="বাঁকা পা (পাতার অস্তিত্ব নেই)"/>
                        </a:rPr>
                        <a:t>বাঁকা পা</a:t>
                      </a:r>
                      <a:r>
                        <a:rPr lang="bn-BD" dirty="0">
                          <a:effectLst/>
                        </a:rPr>
                        <a:t>, </a:t>
                      </a:r>
                      <a:r>
                        <a:rPr lang="bn-BD" sz="2400" u="none" strike="noStrike" dirty="0">
                          <a:solidFill>
                            <a:srgbClr val="A55858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5" tooltip="শরীরের বৃদ্ধি লোপ (পাতার অস্তিত্ব নেই)"/>
                        </a:rPr>
                        <a:t>শরীরের</a:t>
                      </a:r>
                      <a:r>
                        <a:rPr lang="bn-BD" u="none" strike="noStrike" dirty="0">
                          <a:solidFill>
                            <a:srgbClr val="A55858"/>
                          </a:solidFill>
                          <a:effectLst/>
                          <a:hlinkClick r:id="rId5" tooltip="শরীরের বৃদ্ধি লোপ (পাতার অস্তিত্ব নেই)"/>
                        </a:rPr>
                        <a:t> বৃদ্ধি লোপ</a:t>
                      </a:r>
                      <a:r>
                        <a:rPr lang="bn-BD" dirty="0">
                          <a:effectLst/>
                        </a:rPr>
                        <a:t>, হাড় ব্যথা, বড়ো কপাল, ঘুমের ব্যাঘাত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60842" y="4960546"/>
            <a:ext cx="654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দুধ ও দুধের তৈরি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বিশেষ খাবার (ফর্মূলা)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ভিটামিন ডি পরিপূরক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রয়েছে এমন অঞ্চলে রিকেটস প্রতিরোধের সর্বোত্তম উপায় হ’ল শিশুকে সূর্যের আলোতে রাখা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786</Words>
  <Application>Microsoft Office PowerPoint</Application>
  <PresentationFormat>On-screen Show (4:3)</PresentationFormat>
  <Paragraphs>163</Paragraphs>
  <Slides>23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1562</cp:revision>
  <dcterms:created xsi:type="dcterms:W3CDTF">2006-08-16T00:00:00Z</dcterms:created>
  <dcterms:modified xsi:type="dcterms:W3CDTF">2020-10-01T15:06:58Z</dcterms:modified>
</cp:coreProperties>
</file>