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62" r:id="rId2"/>
    <p:sldId id="263" r:id="rId3"/>
    <p:sldId id="279" r:id="rId4"/>
    <p:sldId id="264" r:id="rId5"/>
    <p:sldId id="257" r:id="rId6"/>
    <p:sldId id="258" r:id="rId7"/>
    <p:sldId id="274" r:id="rId8"/>
    <p:sldId id="275" r:id="rId9"/>
    <p:sldId id="259" r:id="rId10"/>
    <p:sldId id="272" r:id="rId11"/>
    <p:sldId id="276" r:id="rId12"/>
    <p:sldId id="260" r:id="rId13"/>
    <p:sldId id="273" r:id="rId14"/>
    <p:sldId id="277" r:id="rId15"/>
    <p:sldId id="261" r:id="rId16"/>
    <p:sldId id="278"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1" autoAdjust="0"/>
    <p:restoredTop sz="94660"/>
  </p:normalViewPr>
  <p:slideViewPr>
    <p:cSldViewPr snapToGrid="0">
      <p:cViewPr varScale="1">
        <p:scale>
          <a:sx n="70" d="100"/>
          <a:sy n="70"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7C5B75-F162-468B-B2CD-CC8E981AAC66}" type="datetimeFigureOut">
              <a:rPr lang="en-US" smtClean="0"/>
              <a:t>01-Oct-20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Md. Shahidul Alom_01715 720 745</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FC095-F236-4E4C-B5C9-CACD8D72714E}" type="slidenum">
              <a:rPr lang="en-US" smtClean="0"/>
              <a:t>‹#›</a:t>
            </a:fld>
            <a:endParaRPr lang="en-US"/>
          </a:p>
        </p:txBody>
      </p:sp>
    </p:spTree>
    <p:extLst>
      <p:ext uri="{BB962C8B-B14F-4D97-AF65-F5344CB8AC3E}">
        <p14:creationId xmlns:p14="http://schemas.microsoft.com/office/powerpoint/2010/main" val="44798742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7BD6F-5D24-48F8-B71C-96442DF2B6D5}" type="datetimeFigureOut">
              <a:rPr lang="en-US" smtClean="0"/>
              <a:t>01-Oct-20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Md. Shahidul Alom_01715 720 745</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00E7F-B226-49CD-A52D-DD8D20322C2C}" type="slidenum">
              <a:rPr lang="en-US" smtClean="0"/>
              <a:t>‹#›</a:t>
            </a:fld>
            <a:endParaRPr lang="en-US"/>
          </a:p>
        </p:txBody>
      </p:sp>
    </p:spTree>
    <p:extLst>
      <p:ext uri="{BB962C8B-B14F-4D97-AF65-F5344CB8AC3E}">
        <p14:creationId xmlns:p14="http://schemas.microsoft.com/office/powerpoint/2010/main" val="260402369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9E807B-7D79-49CA-B9F9-EFE501E9F459}" type="datetime1">
              <a:rPr lang="en-US" smtClean="0"/>
              <a:t>01-Oct-20</a:t>
            </a:fld>
            <a:endParaRPr lang="en-US"/>
          </a:p>
        </p:txBody>
      </p:sp>
      <p:sp>
        <p:nvSpPr>
          <p:cNvPr id="5" name="Footer Placeholder 4"/>
          <p:cNvSpPr>
            <a:spLocks noGrp="1"/>
          </p:cNvSpPr>
          <p:nvPr>
            <p:ph type="ftr" sz="quarter" idx="11"/>
          </p:nvPr>
        </p:nvSpPr>
        <p:spPr/>
        <p:txBody>
          <a:bodyPr/>
          <a:lstStyle/>
          <a:p>
            <a:r>
              <a:rPr lang="en-US" smtClean="0"/>
              <a:t>Md. Shahidul Alom_01715 720 745</a:t>
            </a:r>
            <a:endParaRPr lang="en-US"/>
          </a:p>
        </p:txBody>
      </p:sp>
      <p:sp>
        <p:nvSpPr>
          <p:cNvPr id="6" name="Slide Number Placeholder 5"/>
          <p:cNvSpPr>
            <a:spLocks noGrp="1"/>
          </p:cNvSpPr>
          <p:nvPr>
            <p:ph type="sldNum" sz="quarter" idx="12"/>
          </p:nvPr>
        </p:nvSpPr>
        <p:spPr/>
        <p:txBody>
          <a:bodyPr/>
          <a:lstStyle/>
          <a:p>
            <a:fld id="{2E072BA3-600F-40D7-873B-7E0BB648E487}" type="slidenum">
              <a:rPr lang="en-US" smtClean="0"/>
              <a:t>‹#›</a:t>
            </a:fld>
            <a:endParaRPr lang="en-US"/>
          </a:p>
        </p:txBody>
      </p:sp>
    </p:spTree>
    <p:extLst>
      <p:ext uri="{BB962C8B-B14F-4D97-AF65-F5344CB8AC3E}">
        <p14:creationId xmlns:p14="http://schemas.microsoft.com/office/powerpoint/2010/main" val="663167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71A53-F415-4A75-BABF-CAF9C9168BF5}" type="datetime1">
              <a:rPr lang="en-US" smtClean="0"/>
              <a:t>01-Oct-20</a:t>
            </a:fld>
            <a:endParaRPr lang="en-US"/>
          </a:p>
        </p:txBody>
      </p:sp>
      <p:sp>
        <p:nvSpPr>
          <p:cNvPr id="5" name="Footer Placeholder 4"/>
          <p:cNvSpPr>
            <a:spLocks noGrp="1"/>
          </p:cNvSpPr>
          <p:nvPr>
            <p:ph type="ftr" sz="quarter" idx="11"/>
          </p:nvPr>
        </p:nvSpPr>
        <p:spPr/>
        <p:txBody>
          <a:bodyPr/>
          <a:lstStyle/>
          <a:p>
            <a:r>
              <a:rPr lang="en-US" smtClean="0"/>
              <a:t>Md. Shahidul Alom_01715 720 745</a:t>
            </a:r>
            <a:endParaRPr lang="en-US"/>
          </a:p>
        </p:txBody>
      </p:sp>
      <p:sp>
        <p:nvSpPr>
          <p:cNvPr id="6" name="Slide Number Placeholder 5"/>
          <p:cNvSpPr>
            <a:spLocks noGrp="1"/>
          </p:cNvSpPr>
          <p:nvPr>
            <p:ph type="sldNum" sz="quarter" idx="12"/>
          </p:nvPr>
        </p:nvSpPr>
        <p:spPr/>
        <p:txBody>
          <a:bodyPr/>
          <a:lstStyle/>
          <a:p>
            <a:fld id="{2E072BA3-600F-40D7-873B-7E0BB648E487}" type="slidenum">
              <a:rPr lang="en-US" smtClean="0"/>
              <a:t>‹#›</a:t>
            </a:fld>
            <a:endParaRPr lang="en-US"/>
          </a:p>
        </p:txBody>
      </p:sp>
    </p:spTree>
    <p:extLst>
      <p:ext uri="{BB962C8B-B14F-4D97-AF65-F5344CB8AC3E}">
        <p14:creationId xmlns:p14="http://schemas.microsoft.com/office/powerpoint/2010/main" val="1842522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4B5B-2561-452B-93CB-CD7DA0F09B34}" type="datetime1">
              <a:rPr lang="en-US" smtClean="0"/>
              <a:t>01-Oct-20</a:t>
            </a:fld>
            <a:endParaRPr lang="en-US"/>
          </a:p>
        </p:txBody>
      </p:sp>
      <p:sp>
        <p:nvSpPr>
          <p:cNvPr id="5" name="Footer Placeholder 4"/>
          <p:cNvSpPr>
            <a:spLocks noGrp="1"/>
          </p:cNvSpPr>
          <p:nvPr>
            <p:ph type="ftr" sz="quarter" idx="11"/>
          </p:nvPr>
        </p:nvSpPr>
        <p:spPr/>
        <p:txBody>
          <a:bodyPr/>
          <a:lstStyle/>
          <a:p>
            <a:r>
              <a:rPr lang="en-US" smtClean="0"/>
              <a:t>Md. Shahidul Alom_01715 720 745</a:t>
            </a:r>
            <a:endParaRPr lang="en-US"/>
          </a:p>
        </p:txBody>
      </p:sp>
      <p:sp>
        <p:nvSpPr>
          <p:cNvPr id="6" name="Slide Number Placeholder 5"/>
          <p:cNvSpPr>
            <a:spLocks noGrp="1"/>
          </p:cNvSpPr>
          <p:nvPr>
            <p:ph type="sldNum" sz="quarter" idx="12"/>
          </p:nvPr>
        </p:nvSpPr>
        <p:spPr/>
        <p:txBody>
          <a:bodyPr/>
          <a:lstStyle/>
          <a:p>
            <a:fld id="{2E072BA3-600F-40D7-873B-7E0BB648E487}" type="slidenum">
              <a:rPr lang="en-US" smtClean="0"/>
              <a:t>‹#›</a:t>
            </a:fld>
            <a:endParaRPr lang="en-US"/>
          </a:p>
        </p:txBody>
      </p:sp>
    </p:spTree>
    <p:extLst>
      <p:ext uri="{BB962C8B-B14F-4D97-AF65-F5344CB8AC3E}">
        <p14:creationId xmlns:p14="http://schemas.microsoft.com/office/powerpoint/2010/main" val="2475613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DA25B-2485-440B-A38C-750178948B30}" type="datetime1">
              <a:rPr lang="en-US" smtClean="0"/>
              <a:t>01-Oct-20</a:t>
            </a:fld>
            <a:endParaRPr lang="en-US"/>
          </a:p>
        </p:txBody>
      </p:sp>
      <p:sp>
        <p:nvSpPr>
          <p:cNvPr id="5" name="Footer Placeholder 4"/>
          <p:cNvSpPr>
            <a:spLocks noGrp="1"/>
          </p:cNvSpPr>
          <p:nvPr>
            <p:ph type="ftr" sz="quarter" idx="11"/>
          </p:nvPr>
        </p:nvSpPr>
        <p:spPr/>
        <p:txBody>
          <a:bodyPr/>
          <a:lstStyle/>
          <a:p>
            <a:r>
              <a:rPr lang="en-US" smtClean="0"/>
              <a:t>Md. Shahidul Alom_01715 720 745</a:t>
            </a:r>
            <a:endParaRPr lang="en-US"/>
          </a:p>
        </p:txBody>
      </p:sp>
      <p:sp>
        <p:nvSpPr>
          <p:cNvPr id="6" name="Slide Number Placeholder 5"/>
          <p:cNvSpPr>
            <a:spLocks noGrp="1"/>
          </p:cNvSpPr>
          <p:nvPr>
            <p:ph type="sldNum" sz="quarter" idx="12"/>
          </p:nvPr>
        </p:nvSpPr>
        <p:spPr/>
        <p:txBody>
          <a:bodyPr/>
          <a:lstStyle/>
          <a:p>
            <a:fld id="{2E072BA3-600F-40D7-873B-7E0BB648E487}" type="slidenum">
              <a:rPr lang="en-US" smtClean="0"/>
              <a:t>‹#›</a:t>
            </a:fld>
            <a:endParaRPr lang="en-US"/>
          </a:p>
        </p:txBody>
      </p:sp>
    </p:spTree>
    <p:extLst>
      <p:ext uri="{BB962C8B-B14F-4D97-AF65-F5344CB8AC3E}">
        <p14:creationId xmlns:p14="http://schemas.microsoft.com/office/powerpoint/2010/main" val="788951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35FE96-ABED-4FD3-90AD-612BD3473EA4}" type="datetime1">
              <a:rPr lang="en-US" smtClean="0"/>
              <a:t>01-Oct-20</a:t>
            </a:fld>
            <a:endParaRPr lang="en-US"/>
          </a:p>
        </p:txBody>
      </p:sp>
      <p:sp>
        <p:nvSpPr>
          <p:cNvPr id="5" name="Footer Placeholder 4"/>
          <p:cNvSpPr>
            <a:spLocks noGrp="1"/>
          </p:cNvSpPr>
          <p:nvPr>
            <p:ph type="ftr" sz="quarter" idx="11"/>
          </p:nvPr>
        </p:nvSpPr>
        <p:spPr/>
        <p:txBody>
          <a:bodyPr/>
          <a:lstStyle/>
          <a:p>
            <a:r>
              <a:rPr lang="en-US" smtClean="0"/>
              <a:t>Md. Shahidul Alom_01715 720 745</a:t>
            </a:r>
            <a:endParaRPr lang="en-US"/>
          </a:p>
        </p:txBody>
      </p:sp>
      <p:sp>
        <p:nvSpPr>
          <p:cNvPr id="6" name="Slide Number Placeholder 5"/>
          <p:cNvSpPr>
            <a:spLocks noGrp="1"/>
          </p:cNvSpPr>
          <p:nvPr>
            <p:ph type="sldNum" sz="quarter" idx="12"/>
          </p:nvPr>
        </p:nvSpPr>
        <p:spPr/>
        <p:txBody>
          <a:bodyPr/>
          <a:lstStyle/>
          <a:p>
            <a:fld id="{2E072BA3-600F-40D7-873B-7E0BB648E487}" type="slidenum">
              <a:rPr lang="en-US" smtClean="0"/>
              <a:t>‹#›</a:t>
            </a:fld>
            <a:endParaRPr lang="en-US"/>
          </a:p>
        </p:txBody>
      </p:sp>
    </p:spTree>
    <p:extLst>
      <p:ext uri="{BB962C8B-B14F-4D97-AF65-F5344CB8AC3E}">
        <p14:creationId xmlns:p14="http://schemas.microsoft.com/office/powerpoint/2010/main" val="4087297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DAC56F-8B81-4EB4-85D5-33A4A6794551}" type="datetime1">
              <a:rPr lang="en-US" smtClean="0"/>
              <a:t>01-Oct-20</a:t>
            </a:fld>
            <a:endParaRPr lang="en-US"/>
          </a:p>
        </p:txBody>
      </p:sp>
      <p:sp>
        <p:nvSpPr>
          <p:cNvPr id="6" name="Footer Placeholder 5"/>
          <p:cNvSpPr>
            <a:spLocks noGrp="1"/>
          </p:cNvSpPr>
          <p:nvPr>
            <p:ph type="ftr" sz="quarter" idx="11"/>
          </p:nvPr>
        </p:nvSpPr>
        <p:spPr/>
        <p:txBody>
          <a:bodyPr/>
          <a:lstStyle/>
          <a:p>
            <a:r>
              <a:rPr lang="en-US" smtClean="0"/>
              <a:t>Md. Shahidul Alom_01715 720 745</a:t>
            </a:r>
            <a:endParaRPr lang="en-US"/>
          </a:p>
        </p:txBody>
      </p:sp>
      <p:sp>
        <p:nvSpPr>
          <p:cNvPr id="7" name="Slide Number Placeholder 6"/>
          <p:cNvSpPr>
            <a:spLocks noGrp="1"/>
          </p:cNvSpPr>
          <p:nvPr>
            <p:ph type="sldNum" sz="quarter" idx="12"/>
          </p:nvPr>
        </p:nvSpPr>
        <p:spPr/>
        <p:txBody>
          <a:bodyPr/>
          <a:lstStyle/>
          <a:p>
            <a:fld id="{2E072BA3-600F-40D7-873B-7E0BB648E487}" type="slidenum">
              <a:rPr lang="en-US" smtClean="0"/>
              <a:t>‹#›</a:t>
            </a:fld>
            <a:endParaRPr lang="en-US"/>
          </a:p>
        </p:txBody>
      </p:sp>
    </p:spTree>
    <p:extLst>
      <p:ext uri="{BB962C8B-B14F-4D97-AF65-F5344CB8AC3E}">
        <p14:creationId xmlns:p14="http://schemas.microsoft.com/office/powerpoint/2010/main" val="3529791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26A09E-48FF-400F-AAD8-B49D519DE44E}" type="datetime1">
              <a:rPr lang="en-US" smtClean="0"/>
              <a:t>01-Oct-20</a:t>
            </a:fld>
            <a:endParaRPr lang="en-US"/>
          </a:p>
        </p:txBody>
      </p:sp>
      <p:sp>
        <p:nvSpPr>
          <p:cNvPr id="8" name="Footer Placeholder 7"/>
          <p:cNvSpPr>
            <a:spLocks noGrp="1"/>
          </p:cNvSpPr>
          <p:nvPr>
            <p:ph type="ftr" sz="quarter" idx="11"/>
          </p:nvPr>
        </p:nvSpPr>
        <p:spPr/>
        <p:txBody>
          <a:bodyPr/>
          <a:lstStyle/>
          <a:p>
            <a:r>
              <a:rPr lang="en-US" smtClean="0"/>
              <a:t>Md. Shahidul Alom_01715 720 745</a:t>
            </a:r>
            <a:endParaRPr lang="en-US"/>
          </a:p>
        </p:txBody>
      </p:sp>
      <p:sp>
        <p:nvSpPr>
          <p:cNvPr id="9" name="Slide Number Placeholder 8"/>
          <p:cNvSpPr>
            <a:spLocks noGrp="1"/>
          </p:cNvSpPr>
          <p:nvPr>
            <p:ph type="sldNum" sz="quarter" idx="12"/>
          </p:nvPr>
        </p:nvSpPr>
        <p:spPr/>
        <p:txBody>
          <a:bodyPr/>
          <a:lstStyle/>
          <a:p>
            <a:fld id="{2E072BA3-600F-40D7-873B-7E0BB648E487}" type="slidenum">
              <a:rPr lang="en-US" smtClean="0"/>
              <a:t>‹#›</a:t>
            </a:fld>
            <a:endParaRPr lang="en-US"/>
          </a:p>
        </p:txBody>
      </p:sp>
    </p:spTree>
    <p:extLst>
      <p:ext uri="{BB962C8B-B14F-4D97-AF65-F5344CB8AC3E}">
        <p14:creationId xmlns:p14="http://schemas.microsoft.com/office/powerpoint/2010/main" val="3633082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183FA-8486-4350-AAEB-177FE15586AA}" type="datetime1">
              <a:rPr lang="en-US" smtClean="0"/>
              <a:t>01-Oct-20</a:t>
            </a:fld>
            <a:endParaRPr lang="en-US"/>
          </a:p>
        </p:txBody>
      </p:sp>
      <p:sp>
        <p:nvSpPr>
          <p:cNvPr id="4" name="Footer Placeholder 3"/>
          <p:cNvSpPr>
            <a:spLocks noGrp="1"/>
          </p:cNvSpPr>
          <p:nvPr>
            <p:ph type="ftr" sz="quarter" idx="11"/>
          </p:nvPr>
        </p:nvSpPr>
        <p:spPr/>
        <p:txBody>
          <a:bodyPr/>
          <a:lstStyle/>
          <a:p>
            <a:r>
              <a:rPr lang="en-US" smtClean="0"/>
              <a:t>Md. Shahidul Alom_01715 720 745</a:t>
            </a:r>
            <a:endParaRPr lang="en-US"/>
          </a:p>
        </p:txBody>
      </p:sp>
      <p:sp>
        <p:nvSpPr>
          <p:cNvPr id="5" name="Slide Number Placeholder 4"/>
          <p:cNvSpPr>
            <a:spLocks noGrp="1"/>
          </p:cNvSpPr>
          <p:nvPr>
            <p:ph type="sldNum" sz="quarter" idx="12"/>
          </p:nvPr>
        </p:nvSpPr>
        <p:spPr/>
        <p:txBody>
          <a:bodyPr/>
          <a:lstStyle/>
          <a:p>
            <a:fld id="{2E072BA3-600F-40D7-873B-7E0BB648E487}" type="slidenum">
              <a:rPr lang="en-US" smtClean="0"/>
              <a:t>‹#›</a:t>
            </a:fld>
            <a:endParaRPr lang="en-US"/>
          </a:p>
        </p:txBody>
      </p:sp>
    </p:spTree>
    <p:extLst>
      <p:ext uri="{BB962C8B-B14F-4D97-AF65-F5344CB8AC3E}">
        <p14:creationId xmlns:p14="http://schemas.microsoft.com/office/powerpoint/2010/main" val="2212845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BA6AA-FDA7-4494-BA01-6DAC476C830D}" type="datetime1">
              <a:rPr lang="en-US" smtClean="0"/>
              <a:t>01-Oct-20</a:t>
            </a:fld>
            <a:endParaRPr lang="en-US"/>
          </a:p>
        </p:txBody>
      </p:sp>
      <p:sp>
        <p:nvSpPr>
          <p:cNvPr id="3" name="Footer Placeholder 2"/>
          <p:cNvSpPr>
            <a:spLocks noGrp="1"/>
          </p:cNvSpPr>
          <p:nvPr>
            <p:ph type="ftr" sz="quarter" idx="11"/>
          </p:nvPr>
        </p:nvSpPr>
        <p:spPr/>
        <p:txBody>
          <a:bodyPr/>
          <a:lstStyle/>
          <a:p>
            <a:r>
              <a:rPr lang="en-US" smtClean="0"/>
              <a:t>Md. Shahidul Alom_01715 720 745</a:t>
            </a:r>
            <a:endParaRPr lang="en-US"/>
          </a:p>
        </p:txBody>
      </p:sp>
      <p:sp>
        <p:nvSpPr>
          <p:cNvPr id="4" name="Slide Number Placeholder 3"/>
          <p:cNvSpPr>
            <a:spLocks noGrp="1"/>
          </p:cNvSpPr>
          <p:nvPr>
            <p:ph type="sldNum" sz="quarter" idx="12"/>
          </p:nvPr>
        </p:nvSpPr>
        <p:spPr/>
        <p:txBody>
          <a:bodyPr/>
          <a:lstStyle/>
          <a:p>
            <a:fld id="{2E072BA3-600F-40D7-873B-7E0BB648E487}" type="slidenum">
              <a:rPr lang="en-US" smtClean="0"/>
              <a:t>‹#›</a:t>
            </a:fld>
            <a:endParaRPr lang="en-US"/>
          </a:p>
        </p:txBody>
      </p:sp>
    </p:spTree>
    <p:extLst>
      <p:ext uri="{BB962C8B-B14F-4D97-AF65-F5344CB8AC3E}">
        <p14:creationId xmlns:p14="http://schemas.microsoft.com/office/powerpoint/2010/main" val="2402520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0F6E15-6928-4225-B964-99D463017FB7}" type="datetime1">
              <a:rPr lang="en-US" smtClean="0"/>
              <a:t>01-Oct-20</a:t>
            </a:fld>
            <a:endParaRPr lang="en-US"/>
          </a:p>
        </p:txBody>
      </p:sp>
      <p:sp>
        <p:nvSpPr>
          <p:cNvPr id="6" name="Footer Placeholder 5"/>
          <p:cNvSpPr>
            <a:spLocks noGrp="1"/>
          </p:cNvSpPr>
          <p:nvPr>
            <p:ph type="ftr" sz="quarter" idx="11"/>
          </p:nvPr>
        </p:nvSpPr>
        <p:spPr/>
        <p:txBody>
          <a:bodyPr/>
          <a:lstStyle/>
          <a:p>
            <a:r>
              <a:rPr lang="en-US" smtClean="0"/>
              <a:t>Md. Shahidul Alom_01715 720 745</a:t>
            </a:r>
            <a:endParaRPr lang="en-US"/>
          </a:p>
        </p:txBody>
      </p:sp>
      <p:sp>
        <p:nvSpPr>
          <p:cNvPr id="7" name="Slide Number Placeholder 6"/>
          <p:cNvSpPr>
            <a:spLocks noGrp="1"/>
          </p:cNvSpPr>
          <p:nvPr>
            <p:ph type="sldNum" sz="quarter" idx="12"/>
          </p:nvPr>
        </p:nvSpPr>
        <p:spPr/>
        <p:txBody>
          <a:bodyPr/>
          <a:lstStyle/>
          <a:p>
            <a:fld id="{2E072BA3-600F-40D7-873B-7E0BB648E487}" type="slidenum">
              <a:rPr lang="en-US" smtClean="0"/>
              <a:t>‹#›</a:t>
            </a:fld>
            <a:endParaRPr lang="en-US"/>
          </a:p>
        </p:txBody>
      </p:sp>
    </p:spTree>
    <p:extLst>
      <p:ext uri="{BB962C8B-B14F-4D97-AF65-F5344CB8AC3E}">
        <p14:creationId xmlns:p14="http://schemas.microsoft.com/office/powerpoint/2010/main" val="1413860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B16E10-2141-4EA9-9BF1-18472ECF66D0}" type="datetime1">
              <a:rPr lang="en-US" smtClean="0"/>
              <a:t>01-Oct-20</a:t>
            </a:fld>
            <a:endParaRPr lang="en-US"/>
          </a:p>
        </p:txBody>
      </p:sp>
      <p:sp>
        <p:nvSpPr>
          <p:cNvPr id="6" name="Footer Placeholder 5"/>
          <p:cNvSpPr>
            <a:spLocks noGrp="1"/>
          </p:cNvSpPr>
          <p:nvPr>
            <p:ph type="ftr" sz="quarter" idx="11"/>
          </p:nvPr>
        </p:nvSpPr>
        <p:spPr/>
        <p:txBody>
          <a:bodyPr/>
          <a:lstStyle/>
          <a:p>
            <a:r>
              <a:rPr lang="en-US" smtClean="0"/>
              <a:t>Md. Shahidul Alom_01715 720 745</a:t>
            </a:r>
            <a:endParaRPr lang="en-US"/>
          </a:p>
        </p:txBody>
      </p:sp>
      <p:sp>
        <p:nvSpPr>
          <p:cNvPr id="7" name="Slide Number Placeholder 6"/>
          <p:cNvSpPr>
            <a:spLocks noGrp="1"/>
          </p:cNvSpPr>
          <p:nvPr>
            <p:ph type="sldNum" sz="quarter" idx="12"/>
          </p:nvPr>
        </p:nvSpPr>
        <p:spPr/>
        <p:txBody>
          <a:bodyPr/>
          <a:lstStyle/>
          <a:p>
            <a:fld id="{2E072BA3-600F-40D7-873B-7E0BB648E487}" type="slidenum">
              <a:rPr lang="en-US" smtClean="0"/>
              <a:t>‹#›</a:t>
            </a:fld>
            <a:endParaRPr lang="en-US"/>
          </a:p>
        </p:txBody>
      </p:sp>
    </p:spTree>
    <p:extLst>
      <p:ext uri="{BB962C8B-B14F-4D97-AF65-F5344CB8AC3E}">
        <p14:creationId xmlns:p14="http://schemas.microsoft.com/office/powerpoint/2010/main" val="3941265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9098B-03A4-411F-B263-0CE2DA9A4F33}" type="datetime1">
              <a:rPr lang="en-US" smtClean="0"/>
              <a:t>01-Oct-20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Md. Shahidul Alom_01715 720 745</a:t>
            </a:r>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72BA3-600F-40D7-873B-7E0BB648E487}" type="slidenum">
              <a:rPr lang="en-US" smtClean="0"/>
              <a:t>‹#›</a:t>
            </a:fld>
            <a:endParaRPr lang="en-US"/>
          </a:p>
        </p:txBody>
      </p:sp>
    </p:spTree>
    <p:extLst>
      <p:ext uri="{BB962C8B-B14F-4D97-AF65-F5344CB8AC3E}">
        <p14:creationId xmlns:p14="http://schemas.microsoft.com/office/powerpoint/2010/main" val="2759145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9278" y="3086050"/>
            <a:ext cx="5213444" cy="1015663"/>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6000" dirty="0">
                <a:latin typeface="Magneto" panose="04030805050802020D02" pitchFamily="82" charset="0"/>
              </a:rPr>
              <a:t>Welcome</a:t>
            </a:r>
          </a:p>
        </p:txBody>
      </p:sp>
      <p:sp>
        <p:nvSpPr>
          <p:cNvPr id="4" name="Footer Placeholder 3"/>
          <p:cNvSpPr>
            <a:spLocks noGrp="1"/>
          </p:cNvSpPr>
          <p:nvPr>
            <p:ph type="ftr" sz="quarter" idx="11"/>
          </p:nvPr>
        </p:nvSpPr>
        <p:spPr/>
        <p:txBody>
          <a:bodyPr/>
          <a:lstStyle/>
          <a:p>
            <a:r>
              <a:rPr lang="en-US" dirty="0" smtClean="0"/>
              <a:t>Md. Shahidul Alom_01715 720 745</a:t>
            </a:r>
            <a:endParaRPr lang="en-US" dirty="0"/>
          </a:p>
        </p:txBody>
      </p:sp>
    </p:spTree>
    <p:custDataLst>
      <p:tags r:id="rId1"/>
    </p:custDataLst>
    <p:extLst>
      <p:ext uri="{BB962C8B-B14F-4D97-AF65-F5344CB8AC3E}">
        <p14:creationId xmlns:p14="http://schemas.microsoft.com/office/powerpoint/2010/main" val="3786218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3542" y="2675656"/>
            <a:ext cx="6096000" cy="2831544"/>
          </a:xfrm>
          <a:prstGeom prst="rect">
            <a:avLst/>
          </a:prstGeom>
          <a:ln>
            <a:noFill/>
          </a:ln>
        </p:spPr>
        <p:txBody>
          <a:bodyPr>
            <a:spAutoFit/>
          </a:bodyPr>
          <a:lstStyle/>
          <a:p>
            <a:r>
              <a:rPr lang="en-US" sz="2400" b="1" dirty="0">
                <a:latin typeface="Times New Roman" panose="02020603050405020304" pitchFamily="18" charset="0"/>
                <a:cs typeface="Times New Roman" panose="02020603050405020304" pitchFamily="18" charset="0"/>
              </a:rPr>
              <a:t>Active: </a:t>
            </a:r>
            <a:r>
              <a:rPr lang="en-US" sz="2400" dirty="0">
                <a:latin typeface="Times New Roman" panose="02020603050405020304" pitchFamily="18" charset="0"/>
                <a:cs typeface="Times New Roman" panose="02020603050405020304" pitchFamily="18" charset="0"/>
              </a:rPr>
              <a:t>Never tell a lie.</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Passive: </a:t>
            </a:r>
            <a:r>
              <a:rPr lang="en-US" sz="2400" dirty="0">
                <a:latin typeface="Times New Roman" panose="02020603050405020304" pitchFamily="18" charset="0"/>
                <a:cs typeface="Times New Roman" panose="02020603050405020304" pitchFamily="18" charset="0"/>
              </a:rPr>
              <a:t>Let not a lie ever be told.</a:t>
            </a:r>
          </a:p>
          <a:p>
            <a:endParaRPr lang="en-US" sz="1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Active: </a:t>
            </a:r>
            <a:r>
              <a:rPr lang="en-US" sz="2400" dirty="0">
                <a:latin typeface="Times New Roman" panose="02020603050405020304" pitchFamily="18" charset="0"/>
                <a:cs typeface="Times New Roman" panose="02020603050405020304" pitchFamily="18" charset="0"/>
              </a:rPr>
              <a:t>Never do this.</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Passive: </a:t>
            </a:r>
            <a:r>
              <a:rPr lang="en-US" sz="2400" dirty="0">
                <a:latin typeface="Times New Roman" panose="02020603050405020304" pitchFamily="18" charset="0"/>
                <a:cs typeface="Times New Roman" panose="02020603050405020304" pitchFamily="18" charset="0"/>
              </a:rPr>
              <a:t>Let not this ever be done.</a:t>
            </a:r>
          </a:p>
        </p:txBody>
      </p:sp>
      <p:sp>
        <p:nvSpPr>
          <p:cNvPr id="5" name="Rectangle 4"/>
          <p:cNvSpPr/>
          <p:nvPr/>
        </p:nvSpPr>
        <p:spPr>
          <a:xfrm>
            <a:off x="2561232" y="999529"/>
            <a:ext cx="8616287" cy="461665"/>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dirty="0">
                <a:latin typeface="Times New Roman" panose="02020603050405020304" pitchFamily="18" charset="0"/>
                <a:cs typeface="Times New Roman" panose="02020603050405020304" pitchFamily="18" charset="0"/>
              </a:rPr>
              <a:t>Never </a:t>
            </a:r>
            <a:r>
              <a:rPr lang="en-US" sz="2400" dirty="0" err="1">
                <a:latin typeface="Times New Roman" panose="02020603050405020304" pitchFamily="18" charset="0"/>
                <a:cs typeface="Times New Roman" panose="02020603050405020304" pitchFamily="18" charset="0"/>
              </a:rPr>
              <a:t>যুক্ত</a:t>
            </a:r>
            <a:r>
              <a:rPr lang="en-US" sz="2400" dirty="0">
                <a:latin typeface="Times New Roman" panose="02020603050405020304" pitchFamily="18" charset="0"/>
                <a:cs typeface="Times New Roman" panose="02020603050405020304" pitchFamily="18" charset="0"/>
              </a:rPr>
              <a:t> active voice </a:t>
            </a:r>
            <a:r>
              <a:rPr lang="en-US" sz="2400" dirty="0" err="1">
                <a:latin typeface="Times New Roman" panose="02020603050405020304" pitchFamily="18" charset="0"/>
                <a:cs typeface="Times New Roman" panose="02020603050405020304" pitchFamily="18" charset="0"/>
              </a:rPr>
              <a:t>কে</a:t>
            </a:r>
            <a:r>
              <a:rPr lang="en-US" sz="2400" dirty="0">
                <a:latin typeface="Times New Roman" panose="02020603050405020304" pitchFamily="18" charset="0"/>
                <a:cs typeface="Times New Roman" panose="02020603050405020304" pitchFamily="18" charset="0"/>
              </a:rPr>
              <a:t> passive voice এ </a:t>
            </a:r>
            <a:r>
              <a:rPr lang="en-US" sz="2400" dirty="0" err="1">
                <a:latin typeface="Times New Roman" panose="02020603050405020304" pitchFamily="18" charset="0"/>
                <a:cs typeface="Times New Roman" panose="02020603050405020304" pitchFamily="18" charset="0"/>
              </a:rPr>
              <a:t>রুপান্তর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করার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নিয়ম</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561230" y="1881109"/>
            <a:ext cx="8616286" cy="461665"/>
          </a:xfrm>
          <a:prstGeom prst="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dirty="0">
                <a:latin typeface="Times New Roman" panose="02020603050405020304" pitchFamily="18" charset="0"/>
                <a:cs typeface="Times New Roman" panose="02020603050405020304" pitchFamily="18" charset="0"/>
              </a:rPr>
              <a:t>Let not + object </a:t>
            </a:r>
            <a:r>
              <a:rPr lang="en-US" sz="2400" dirty="0" err="1">
                <a:latin typeface="Times New Roman" panose="02020603050405020304" pitchFamily="18" charset="0"/>
                <a:cs typeface="Times New Roman" panose="02020603050405020304" pitchFamily="18" charset="0"/>
              </a:rPr>
              <a:t>এর</a:t>
            </a:r>
            <a:r>
              <a:rPr lang="en-US" sz="2400" dirty="0">
                <a:latin typeface="Times New Roman" panose="02020603050405020304" pitchFamily="18" charset="0"/>
                <a:cs typeface="Times New Roman" panose="02020603050405020304" pitchFamily="18" charset="0"/>
              </a:rPr>
              <a:t> subject + ever be + verb </a:t>
            </a:r>
            <a:r>
              <a:rPr lang="en-US" sz="2400" dirty="0" err="1">
                <a:latin typeface="Times New Roman" panose="02020603050405020304" pitchFamily="18" charset="0"/>
                <a:cs typeface="Times New Roman" panose="02020603050405020304" pitchFamily="18" charset="0"/>
              </a:rPr>
              <a:t>এর</a:t>
            </a:r>
            <a:r>
              <a:rPr lang="en-US" sz="2400" dirty="0">
                <a:latin typeface="Times New Roman" panose="02020603050405020304" pitchFamily="18" charset="0"/>
                <a:cs typeface="Times New Roman" panose="02020603050405020304" pitchFamily="18" charset="0"/>
              </a:rPr>
              <a:t> past participle form</a:t>
            </a:r>
          </a:p>
        </p:txBody>
      </p:sp>
      <p:sp>
        <p:nvSpPr>
          <p:cNvPr id="7" name="Rectangle 6"/>
          <p:cNvSpPr/>
          <p:nvPr/>
        </p:nvSpPr>
        <p:spPr>
          <a:xfrm>
            <a:off x="1063542" y="960682"/>
            <a:ext cx="1218604" cy="461665"/>
          </a:xfrm>
          <a:prstGeom prst="rect">
            <a:avLst/>
          </a:prstGeom>
          <a:solidFill>
            <a:srgbClr val="00B0F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dirty="0">
                <a:latin typeface="Times New Roman" panose="02020603050405020304" pitchFamily="18" charset="0"/>
                <a:cs typeface="Times New Roman" panose="02020603050405020304" pitchFamily="18" charset="0"/>
              </a:rPr>
              <a:t>Active </a:t>
            </a:r>
          </a:p>
        </p:txBody>
      </p:sp>
      <p:sp>
        <p:nvSpPr>
          <p:cNvPr id="8" name="Rectangle 7"/>
          <p:cNvSpPr/>
          <p:nvPr/>
        </p:nvSpPr>
        <p:spPr>
          <a:xfrm>
            <a:off x="1063542" y="1859512"/>
            <a:ext cx="1218603" cy="461665"/>
          </a:xfrm>
          <a:prstGeom prst="rect">
            <a:avLst/>
          </a:prstGeom>
          <a:solidFill>
            <a:srgbClr val="00B05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2400" dirty="0">
                <a:latin typeface="Times New Roman" panose="02020603050405020304" pitchFamily="18" charset="0"/>
                <a:cs typeface="Times New Roman" panose="02020603050405020304" pitchFamily="18" charset="0"/>
              </a:rPr>
              <a:t>Passive </a:t>
            </a:r>
          </a:p>
        </p:txBody>
      </p:sp>
      <p:pic>
        <p:nvPicPr>
          <p:cNvPr id="10" name="Picture 9"/>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23483" b="16020"/>
          <a:stretch/>
        </p:blipFill>
        <p:spPr>
          <a:xfrm>
            <a:off x="7391805" y="3698547"/>
            <a:ext cx="4181499" cy="2149687"/>
          </a:xfrm>
          <a:prstGeom prst="rect">
            <a:avLst/>
          </a:prstGeom>
          <a:ln w="38100">
            <a:solidFill>
              <a:schemeClr val="tx1"/>
            </a:solidFill>
          </a:ln>
        </p:spPr>
      </p:pic>
      <p:sp>
        <p:nvSpPr>
          <p:cNvPr id="11" name="Oval 10"/>
          <p:cNvSpPr/>
          <p:nvPr/>
        </p:nvSpPr>
        <p:spPr>
          <a:xfrm>
            <a:off x="10887545" y="537080"/>
            <a:ext cx="810557" cy="497794"/>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Impact" panose="020B0806030902050204" pitchFamily="34" charset="0"/>
              </a:rPr>
              <a:t>04</a:t>
            </a:r>
          </a:p>
        </p:txBody>
      </p:sp>
      <p:sp>
        <p:nvSpPr>
          <p:cNvPr id="3" name="Footer Placeholder 2"/>
          <p:cNvSpPr>
            <a:spLocks noGrp="1"/>
          </p:cNvSpPr>
          <p:nvPr>
            <p:ph type="ftr" sz="quarter" idx="11"/>
          </p:nvPr>
        </p:nvSpPr>
        <p:spPr/>
        <p:txBody>
          <a:bodyPr/>
          <a:lstStyle/>
          <a:p>
            <a:r>
              <a:rPr lang="en-US" smtClean="0"/>
              <a:t>Md. Shahidul Alom_01715 720 745</a:t>
            </a:r>
            <a:endParaRPr lang="en-US"/>
          </a:p>
        </p:txBody>
      </p:sp>
    </p:spTree>
    <p:extLst>
      <p:ext uri="{BB962C8B-B14F-4D97-AF65-F5344CB8AC3E}">
        <p14:creationId xmlns:p14="http://schemas.microsoft.com/office/powerpoint/2010/main" val="1686018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868" y="372088"/>
            <a:ext cx="11098616"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a:latin typeface="Impact" panose="020B0806030902050204" pitchFamily="34" charset="0"/>
              </a:rPr>
              <a:t>Pair Work</a:t>
            </a:r>
          </a:p>
        </p:txBody>
      </p:sp>
      <p:sp>
        <p:nvSpPr>
          <p:cNvPr id="3" name="TextBox 2"/>
          <p:cNvSpPr txBox="1"/>
          <p:nvPr/>
        </p:nvSpPr>
        <p:spPr>
          <a:xfrm>
            <a:off x="583868" y="1539374"/>
            <a:ext cx="8123404"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Transform the following Sentences into passive. </a:t>
            </a:r>
          </a:p>
        </p:txBody>
      </p:sp>
      <p:sp>
        <p:nvSpPr>
          <p:cNvPr id="4" name="Rectangle 3"/>
          <p:cNvSpPr/>
          <p:nvPr/>
        </p:nvSpPr>
        <p:spPr>
          <a:xfrm>
            <a:off x="583868" y="2233408"/>
            <a:ext cx="5569282" cy="1384995"/>
          </a:xfrm>
          <a:prstGeom prst="rect">
            <a:avLst/>
          </a:prstGeom>
        </p:spPr>
        <p:txBody>
          <a:bodyPr wrap="square">
            <a:spAutoFit/>
          </a:bodyPr>
          <a:lstStyle/>
          <a:p>
            <a:r>
              <a:rPr lang="en-US" sz="2800" dirty="0">
                <a:solidFill>
                  <a:schemeClr val="dk1"/>
                </a:solidFill>
                <a:latin typeface="Times New Roman" panose="02020603050405020304" pitchFamily="18" charset="0"/>
                <a:cs typeface="Times New Roman" panose="02020603050405020304" pitchFamily="18" charset="0"/>
              </a:rPr>
              <a:t>1. Do not hate the poor.</a:t>
            </a:r>
          </a:p>
          <a:p>
            <a:r>
              <a:rPr lang="en-US" sz="2800" dirty="0">
                <a:solidFill>
                  <a:schemeClr val="dk1"/>
                </a:solidFill>
                <a:latin typeface="Times New Roman" panose="02020603050405020304" pitchFamily="18" charset="0"/>
                <a:cs typeface="Times New Roman" panose="02020603050405020304" pitchFamily="18" charset="0"/>
              </a:rPr>
              <a:t>2. Do not waste time.</a:t>
            </a:r>
          </a:p>
          <a:p>
            <a:r>
              <a:rPr lang="en-US" sz="2800" dirty="0">
                <a:latin typeface="Times New Roman" panose="02020603050405020304" pitchFamily="18" charset="0"/>
                <a:cs typeface="Times New Roman" panose="02020603050405020304" pitchFamily="18" charset="0"/>
              </a:rPr>
              <a:t>3. Never do this.</a:t>
            </a:r>
          </a:p>
        </p:txBody>
      </p:sp>
      <p:sp>
        <p:nvSpPr>
          <p:cNvPr id="5" name="Rectangle 4"/>
          <p:cNvSpPr/>
          <p:nvPr/>
        </p:nvSpPr>
        <p:spPr>
          <a:xfrm>
            <a:off x="3927573" y="4894958"/>
            <a:ext cx="4179201" cy="1200329"/>
          </a:xfrm>
          <a:prstGeom prst="rect">
            <a:avLst/>
          </a:prstGeom>
          <a:ln>
            <a:solidFill>
              <a:srgbClr val="FF0000"/>
            </a:solidFill>
          </a:ln>
        </p:spPr>
        <p:txBody>
          <a:bodyPr wrap="square">
            <a:spAutoFit/>
          </a:bodyPr>
          <a:lstStyle/>
          <a:p>
            <a:r>
              <a:rPr lang="en-US" sz="2400" dirty="0">
                <a:solidFill>
                  <a:schemeClr val="dk1"/>
                </a:solidFill>
                <a:latin typeface="Times New Roman" panose="02020603050405020304" pitchFamily="18" charset="0"/>
                <a:cs typeface="Times New Roman" panose="02020603050405020304" pitchFamily="18" charset="0"/>
              </a:rPr>
              <a:t>1. Let not the poor be hated.</a:t>
            </a:r>
          </a:p>
          <a:p>
            <a:r>
              <a:rPr lang="en-US" sz="2400" dirty="0">
                <a:solidFill>
                  <a:schemeClr val="dk1"/>
                </a:solidFill>
                <a:latin typeface="Times New Roman" panose="02020603050405020304" pitchFamily="18" charset="0"/>
                <a:cs typeface="Times New Roman" panose="02020603050405020304" pitchFamily="18" charset="0"/>
              </a:rPr>
              <a:t>2. Let not time be wasted.</a:t>
            </a:r>
          </a:p>
          <a:p>
            <a:r>
              <a:rPr lang="en-US" sz="2400" dirty="0">
                <a:latin typeface="Times New Roman" panose="02020603050405020304" pitchFamily="18" charset="0"/>
                <a:cs typeface="Times New Roman" panose="02020603050405020304" pitchFamily="18" charset="0"/>
              </a:rPr>
              <a:t>3. Let not this ever be done.</a:t>
            </a:r>
          </a:p>
        </p:txBody>
      </p:sp>
      <p:sp>
        <p:nvSpPr>
          <p:cNvPr id="7" name="Right Arrow 6"/>
          <p:cNvSpPr/>
          <p:nvPr/>
        </p:nvSpPr>
        <p:spPr>
          <a:xfrm>
            <a:off x="805218" y="4901829"/>
            <a:ext cx="2947916" cy="1228298"/>
          </a:xfrm>
          <a:prstGeom prst="rightArrow">
            <a:avLst>
              <a:gd name="adj1" fmla="val 41111"/>
              <a:gd name="adj2" fmla="val 3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Match your answer</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908238" y="1163533"/>
            <a:ext cx="2774246" cy="1798122"/>
          </a:xfrm>
          <a:prstGeom prst="rect">
            <a:avLst/>
          </a:prstGeom>
        </p:spPr>
      </p:pic>
      <p:sp>
        <p:nvSpPr>
          <p:cNvPr id="6" name="Footer Placeholder 5"/>
          <p:cNvSpPr>
            <a:spLocks noGrp="1"/>
          </p:cNvSpPr>
          <p:nvPr>
            <p:ph type="ftr" sz="quarter" idx="11"/>
          </p:nvPr>
        </p:nvSpPr>
        <p:spPr/>
        <p:txBody>
          <a:bodyPr/>
          <a:lstStyle/>
          <a:p>
            <a:r>
              <a:rPr lang="en-US" smtClean="0"/>
              <a:t>Md. Shahidul Alom_01715 720 745</a:t>
            </a:r>
            <a:endParaRPr lang="en-US"/>
          </a:p>
        </p:txBody>
      </p:sp>
    </p:spTree>
    <p:extLst>
      <p:ext uri="{BB962C8B-B14F-4D97-AF65-F5344CB8AC3E}">
        <p14:creationId xmlns:p14="http://schemas.microsoft.com/office/powerpoint/2010/main" val="2331553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3630112092"/>
              </p:ext>
            </p:extLst>
          </p:nvPr>
        </p:nvGraphicFramePr>
        <p:xfrm>
          <a:off x="503981" y="2427722"/>
          <a:ext cx="11028377" cy="3892982"/>
        </p:xfrm>
        <a:graphic>
          <a:graphicData uri="http://schemas.openxmlformats.org/drawingml/2006/table">
            <a:tbl>
              <a:tblPr firstRow="1" bandRow="1">
                <a:tableStyleId>{5C22544A-7EE6-4342-B048-85BDC9FD1C3A}</a:tableStyleId>
              </a:tblPr>
              <a:tblGrid>
                <a:gridCol w="5463601">
                  <a:extLst>
                    <a:ext uri="{9D8B030D-6E8A-4147-A177-3AD203B41FA5}">
                      <a16:colId xmlns:a16="http://schemas.microsoft.com/office/drawing/2014/main" val="20000"/>
                    </a:ext>
                  </a:extLst>
                </a:gridCol>
                <a:gridCol w="5564776">
                  <a:extLst>
                    <a:ext uri="{9D8B030D-6E8A-4147-A177-3AD203B41FA5}">
                      <a16:colId xmlns:a16="http://schemas.microsoft.com/office/drawing/2014/main" val="20001"/>
                    </a:ext>
                  </a:extLst>
                </a:gridCol>
              </a:tblGrid>
              <a:tr h="575424">
                <a:tc>
                  <a:txBody>
                    <a:bodyPr/>
                    <a:lstStyle/>
                    <a:p>
                      <a:pPr>
                        <a:lnSpc>
                          <a:spcPct val="150000"/>
                        </a:lnSpc>
                      </a:pPr>
                      <a:r>
                        <a:rPr lang="en-US" sz="2400" dirty="0">
                          <a:latin typeface="Times New Roman" panose="02020603050405020304" pitchFamily="18" charset="0"/>
                          <a:cs typeface="Times New Roman" panose="02020603050405020304" pitchFamily="18" charset="0"/>
                        </a:rPr>
                        <a:t>Active </a:t>
                      </a:r>
                    </a:p>
                  </a:txBody>
                  <a:tcPr/>
                </a:tc>
                <a:tc>
                  <a:txBody>
                    <a:bodyPr/>
                    <a:lstStyle/>
                    <a:p>
                      <a:pPr>
                        <a:lnSpc>
                          <a:spcPct val="150000"/>
                        </a:lnSpc>
                      </a:pPr>
                      <a:r>
                        <a:rPr lang="en-US" sz="2400" dirty="0">
                          <a:latin typeface="Times New Roman" panose="02020603050405020304" pitchFamily="18" charset="0"/>
                          <a:cs typeface="Times New Roman" panose="02020603050405020304" pitchFamily="18" charset="0"/>
                        </a:rPr>
                        <a:t>Passive</a:t>
                      </a:r>
                    </a:p>
                  </a:txBody>
                  <a:tcPr/>
                </a:tc>
                <a:extLst>
                  <a:ext uri="{0D108BD9-81ED-4DB2-BD59-A6C34878D82A}">
                    <a16:rowId xmlns:a16="http://schemas.microsoft.com/office/drawing/2014/main" val="10000"/>
                  </a:ext>
                </a:extLst>
              </a:tr>
              <a:tr h="3041528">
                <a:tc>
                  <a:txBody>
                    <a:bodyPr/>
                    <a:lstStyle/>
                    <a:p>
                      <a:pPr>
                        <a:lnSpc>
                          <a:spcPct val="150000"/>
                        </a:lnSpc>
                      </a:pPr>
                      <a:r>
                        <a:rPr kumimoji="0" lang="en-US" sz="2400" kern="1200" dirty="0">
                          <a:solidFill>
                            <a:schemeClr val="dk1"/>
                          </a:solidFill>
                          <a:latin typeface="Times New Roman" panose="02020603050405020304" pitchFamily="18" charset="0"/>
                          <a:ea typeface="+mn-ea"/>
                          <a:cs typeface="Times New Roman" panose="02020603050405020304" pitchFamily="18" charset="0"/>
                        </a:rPr>
                        <a:t>Let me do the sum</a:t>
                      </a:r>
                    </a:p>
                    <a:p>
                      <a:pPr>
                        <a:lnSpc>
                          <a:spcPct val="150000"/>
                        </a:lnSpc>
                      </a:pPr>
                      <a:r>
                        <a:rPr kumimoji="0" lang="en-US" sz="2400" kern="1200" dirty="0">
                          <a:solidFill>
                            <a:schemeClr val="dk1"/>
                          </a:solidFill>
                          <a:latin typeface="Times New Roman" panose="02020603050405020304" pitchFamily="18" charset="0"/>
                          <a:ea typeface="+mn-ea"/>
                          <a:cs typeface="Times New Roman" panose="02020603050405020304" pitchFamily="18" charset="0"/>
                        </a:rPr>
                        <a:t>Let him write a letter.</a:t>
                      </a:r>
                    </a:p>
                    <a:p>
                      <a:pPr>
                        <a:lnSpc>
                          <a:spcPct val="150000"/>
                        </a:lnSpc>
                      </a:pPr>
                      <a:r>
                        <a:rPr kumimoji="0" lang="en-US" sz="2400" kern="1200" dirty="0">
                          <a:solidFill>
                            <a:schemeClr val="dk1"/>
                          </a:solidFill>
                          <a:latin typeface="Times New Roman" panose="02020603050405020304" pitchFamily="18" charset="0"/>
                          <a:ea typeface="+mn-ea"/>
                          <a:cs typeface="Times New Roman" panose="02020603050405020304" pitchFamily="18" charset="0"/>
                        </a:rPr>
                        <a:t>Let the girl sing a song.</a:t>
                      </a:r>
                    </a:p>
                    <a:p>
                      <a:pPr>
                        <a:lnSpc>
                          <a:spcPct val="150000"/>
                        </a:lnSpc>
                      </a:pPr>
                      <a:r>
                        <a:rPr kumimoji="0" lang="en-US" sz="2400" kern="1200" dirty="0">
                          <a:solidFill>
                            <a:schemeClr val="dk1"/>
                          </a:solidFill>
                          <a:latin typeface="Times New Roman" panose="02020603050405020304" pitchFamily="18" charset="0"/>
                          <a:ea typeface="+mn-ea"/>
                          <a:cs typeface="Times New Roman" panose="02020603050405020304" pitchFamily="18" charset="0"/>
                        </a:rPr>
                        <a:t>Let us judge the boy.</a:t>
                      </a:r>
                    </a:p>
                    <a:p>
                      <a:pPr>
                        <a:lnSpc>
                          <a:spcPct val="150000"/>
                        </a:lnSpc>
                      </a:pPr>
                      <a:r>
                        <a:rPr kumimoji="0" lang="en-US" sz="2400" kern="1200" dirty="0">
                          <a:solidFill>
                            <a:schemeClr val="dk1"/>
                          </a:solidFill>
                          <a:latin typeface="Times New Roman" panose="02020603050405020304" pitchFamily="18" charset="0"/>
                          <a:ea typeface="+mn-ea"/>
                          <a:cs typeface="Times New Roman" panose="02020603050405020304" pitchFamily="18" charset="0"/>
                        </a:rPr>
                        <a:t>Let him take the pen.</a:t>
                      </a:r>
                    </a:p>
                    <a:p>
                      <a:pPr>
                        <a:lnSpc>
                          <a:spcPct val="150000"/>
                        </a:lnSpc>
                      </a:pPr>
                      <a:r>
                        <a:rPr kumimoji="0" lang="en-US" sz="2400" kern="1200" dirty="0">
                          <a:solidFill>
                            <a:schemeClr val="dk1"/>
                          </a:solidFill>
                          <a:latin typeface="Times New Roman" panose="02020603050405020304" pitchFamily="18" charset="0"/>
                          <a:ea typeface="+mn-ea"/>
                          <a:cs typeface="Times New Roman" panose="02020603050405020304" pitchFamily="18" charset="0"/>
                        </a:rPr>
                        <a:t>Let me solve the matter.</a:t>
                      </a:r>
                      <a:endParaRPr lang="en-US" sz="2400" dirty="0">
                        <a:latin typeface="Times New Roman" panose="02020603050405020304" pitchFamily="18" charset="0"/>
                        <a:cs typeface="Times New Roman" panose="02020603050405020304" pitchFamily="18" charset="0"/>
                      </a:endParaRPr>
                    </a:p>
                  </a:txBody>
                  <a:tcPr/>
                </a:tc>
                <a:tc>
                  <a:txBody>
                    <a:bodyPr/>
                    <a:lstStyle/>
                    <a:p>
                      <a:pPr>
                        <a:lnSpc>
                          <a:spcPct val="150000"/>
                        </a:lnSpc>
                      </a:pPr>
                      <a:r>
                        <a:rPr kumimoji="0" lang="en-US" sz="2400" kern="1200" dirty="0">
                          <a:solidFill>
                            <a:schemeClr val="dk1"/>
                          </a:solidFill>
                          <a:latin typeface="Times New Roman" panose="02020603050405020304" pitchFamily="18" charset="0"/>
                          <a:ea typeface="+mn-ea"/>
                          <a:cs typeface="Times New Roman" panose="02020603050405020304" pitchFamily="18" charset="0"/>
                        </a:rPr>
                        <a:t>Let the sum be done by me.</a:t>
                      </a:r>
                    </a:p>
                    <a:p>
                      <a:pPr>
                        <a:lnSpc>
                          <a:spcPct val="150000"/>
                        </a:lnSpc>
                      </a:pPr>
                      <a:r>
                        <a:rPr kumimoji="0" lang="en-US" sz="2400" kern="1200" dirty="0">
                          <a:solidFill>
                            <a:schemeClr val="dk1"/>
                          </a:solidFill>
                          <a:latin typeface="Times New Roman" panose="02020603050405020304" pitchFamily="18" charset="0"/>
                          <a:ea typeface="+mn-ea"/>
                          <a:cs typeface="Times New Roman" panose="02020603050405020304" pitchFamily="18" charset="0"/>
                        </a:rPr>
                        <a:t>Let a letter be written by him.</a:t>
                      </a:r>
                    </a:p>
                    <a:p>
                      <a:pPr>
                        <a:lnSpc>
                          <a:spcPct val="150000"/>
                        </a:lnSpc>
                      </a:pPr>
                      <a:r>
                        <a:rPr kumimoji="0" lang="en-US" sz="2400" kern="1200" dirty="0">
                          <a:solidFill>
                            <a:schemeClr val="dk1"/>
                          </a:solidFill>
                          <a:latin typeface="Times New Roman" panose="02020603050405020304" pitchFamily="18" charset="0"/>
                          <a:ea typeface="+mn-ea"/>
                          <a:cs typeface="Times New Roman" panose="02020603050405020304" pitchFamily="18" charset="0"/>
                        </a:rPr>
                        <a:t>Let a song be sung by the girl.</a:t>
                      </a:r>
                    </a:p>
                    <a:p>
                      <a:pPr>
                        <a:lnSpc>
                          <a:spcPct val="150000"/>
                        </a:lnSpc>
                      </a:pPr>
                      <a:r>
                        <a:rPr kumimoji="0" lang="en-US" sz="2400" kern="1200" dirty="0">
                          <a:solidFill>
                            <a:schemeClr val="dk1"/>
                          </a:solidFill>
                          <a:latin typeface="Times New Roman" panose="02020603050405020304" pitchFamily="18" charset="0"/>
                          <a:ea typeface="+mn-ea"/>
                          <a:cs typeface="Times New Roman" panose="02020603050405020304" pitchFamily="18" charset="0"/>
                        </a:rPr>
                        <a:t>Le the boy be judged by us.</a:t>
                      </a:r>
                    </a:p>
                    <a:p>
                      <a:pPr>
                        <a:lnSpc>
                          <a:spcPct val="150000"/>
                        </a:lnSpc>
                      </a:pPr>
                      <a:r>
                        <a:rPr kumimoji="0" lang="en-US" sz="2400" kern="1200" dirty="0">
                          <a:solidFill>
                            <a:schemeClr val="dk1"/>
                          </a:solidFill>
                          <a:latin typeface="Times New Roman" panose="02020603050405020304" pitchFamily="18" charset="0"/>
                          <a:ea typeface="+mn-ea"/>
                          <a:cs typeface="Times New Roman" panose="02020603050405020304" pitchFamily="18" charset="0"/>
                        </a:rPr>
                        <a:t>Let the pen be taken by him.</a:t>
                      </a:r>
                    </a:p>
                    <a:p>
                      <a:pPr>
                        <a:lnSpc>
                          <a:spcPct val="150000"/>
                        </a:lnSpc>
                      </a:pPr>
                      <a:r>
                        <a:rPr kumimoji="0" lang="en-US" sz="2400" kern="1200" dirty="0">
                          <a:solidFill>
                            <a:schemeClr val="dk1"/>
                          </a:solidFill>
                          <a:latin typeface="Times New Roman" panose="02020603050405020304" pitchFamily="18" charset="0"/>
                          <a:ea typeface="+mn-ea"/>
                          <a:cs typeface="Times New Roman" panose="02020603050405020304" pitchFamily="18" charset="0"/>
                        </a:rPr>
                        <a:t>Let the matter be solved by me.</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4" name="Rectangle 3"/>
          <p:cNvSpPr/>
          <p:nvPr/>
        </p:nvSpPr>
        <p:spPr>
          <a:xfrm>
            <a:off x="2046318" y="796910"/>
            <a:ext cx="8780692" cy="830997"/>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dirty="0">
                <a:latin typeface="NikoshBAN" panose="02000000000000000000" pitchFamily="2" charset="0"/>
                <a:cs typeface="NikoshBAN" panose="02000000000000000000" pitchFamily="2" charset="0"/>
              </a:rPr>
              <a:t>Let </a:t>
            </a:r>
            <a:r>
              <a:rPr lang="as-IN" sz="2400" dirty="0">
                <a:latin typeface="NikoshBAN" panose="02000000000000000000" pitchFamily="2" charset="0"/>
                <a:cs typeface="NikoshBAN" panose="02000000000000000000" pitchFamily="2" charset="0"/>
              </a:rPr>
              <a:t>এর পর যদি কোন ব্যক্তিবাচক </a:t>
            </a:r>
            <a:r>
              <a:rPr lang="en-US" sz="2400" dirty="0">
                <a:latin typeface="NikoshBAN" panose="02000000000000000000" pitchFamily="2" charset="0"/>
                <a:cs typeface="NikoshBAN" panose="02000000000000000000" pitchFamily="2" charset="0"/>
              </a:rPr>
              <a:t>object (me, us, you, them, him, her) </a:t>
            </a:r>
            <a:r>
              <a:rPr lang="as-IN" sz="2400" dirty="0">
                <a:latin typeface="NikoshBAN" panose="02000000000000000000" pitchFamily="2" charset="0"/>
                <a:cs typeface="NikoshBAN" panose="02000000000000000000" pitchFamily="2" charset="0"/>
              </a:rPr>
              <a:t>থাকে এবং তা যদি </a:t>
            </a:r>
            <a:r>
              <a:rPr lang="en-US" sz="2400" dirty="0">
                <a:latin typeface="NikoshBAN" panose="02000000000000000000" pitchFamily="2" charset="0"/>
                <a:cs typeface="NikoshBAN" panose="02000000000000000000" pitchFamily="2" charset="0"/>
              </a:rPr>
              <a:t>Imperative sentence </a:t>
            </a:r>
            <a:r>
              <a:rPr lang="as-IN" sz="2400" dirty="0">
                <a:latin typeface="NikoshBAN" panose="02000000000000000000" pitchFamily="2" charset="0"/>
                <a:cs typeface="NikoshBAN" panose="02000000000000000000" pitchFamily="2" charset="0"/>
              </a:rPr>
              <a:t>হয়, তাহলে</a:t>
            </a:r>
          </a:p>
        </p:txBody>
      </p:sp>
      <p:sp>
        <p:nvSpPr>
          <p:cNvPr id="8" name="Rectangle 7"/>
          <p:cNvSpPr/>
          <p:nvPr/>
        </p:nvSpPr>
        <p:spPr>
          <a:xfrm>
            <a:off x="503982" y="796906"/>
            <a:ext cx="1218604" cy="461665"/>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dirty="0">
                <a:latin typeface="Times New Roman" panose="02020603050405020304" pitchFamily="18" charset="0"/>
                <a:cs typeface="Times New Roman" panose="02020603050405020304" pitchFamily="18" charset="0"/>
              </a:rPr>
              <a:t>Active </a:t>
            </a:r>
          </a:p>
        </p:txBody>
      </p:sp>
      <p:sp>
        <p:nvSpPr>
          <p:cNvPr id="9" name="Rectangle 8"/>
          <p:cNvSpPr/>
          <p:nvPr/>
        </p:nvSpPr>
        <p:spPr>
          <a:xfrm>
            <a:off x="503982" y="1750329"/>
            <a:ext cx="1218603" cy="461665"/>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2400" dirty="0">
                <a:latin typeface="Times New Roman" panose="02020603050405020304" pitchFamily="18" charset="0"/>
                <a:cs typeface="Times New Roman" panose="02020603050405020304" pitchFamily="18" charset="0"/>
              </a:rPr>
              <a:t>Passive </a:t>
            </a:r>
          </a:p>
        </p:txBody>
      </p:sp>
      <p:sp>
        <p:nvSpPr>
          <p:cNvPr id="10" name="Rectangle 9"/>
          <p:cNvSpPr/>
          <p:nvPr/>
        </p:nvSpPr>
        <p:spPr>
          <a:xfrm>
            <a:off x="2046318" y="1753747"/>
            <a:ext cx="8780692" cy="461665"/>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dirty="0">
                <a:latin typeface="Times New Roman" panose="02020603050405020304" pitchFamily="18" charset="0"/>
                <a:cs typeface="Times New Roman" panose="02020603050405020304" pitchFamily="18" charset="0"/>
              </a:rPr>
              <a:t>Let + object </a:t>
            </a:r>
            <a:r>
              <a:rPr lang="as-IN" sz="2400" dirty="0">
                <a:latin typeface="Times New Roman" panose="02020603050405020304" pitchFamily="18" charset="0"/>
              </a:rPr>
              <a:t>এর </a:t>
            </a:r>
            <a:r>
              <a:rPr lang="en-US" sz="2400" dirty="0">
                <a:latin typeface="Times New Roman" panose="02020603050405020304" pitchFamily="18" charset="0"/>
                <a:cs typeface="Times New Roman" panose="02020603050405020304" pitchFamily="18" charset="0"/>
              </a:rPr>
              <a:t>subject + be + verb (pp)+ by/to + </a:t>
            </a:r>
            <a:r>
              <a:rPr lang="as-IN" sz="2400" dirty="0">
                <a:latin typeface="Times New Roman" panose="02020603050405020304" pitchFamily="18" charset="0"/>
              </a:rPr>
              <a:t>ব্যক্তিবাচক </a:t>
            </a:r>
            <a:r>
              <a:rPr lang="en-US" sz="2400" dirty="0">
                <a:latin typeface="Times New Roman" panose="02020603050405020304" pitchFamily="18" charset="0"/>
                <a:cs typeface="Times New Roman" panose="02020603050405020304" pitchFamily="18" charset="0"/>
              </a:rPr>
              <a:t>object.</a:t>
            </a:r>
          </a:p>
        </p:txBody>
      </p:sp>
      <p:sp>
        <p:nvSpPr>
          <p:cNvPr id="11" name="Oval 10"/>
          <p:cNvSpPr/>
          <p:nvPr/>
        </p:nvSpPr>
        <p:spPr>
          <a:xfrm>
            <a:off x="10908714" y="393940"/>
            <a:ext cx="810557" cy="497794"/>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Impact" panose="020B0806030902050204" pitchFamily="34" charset="0"/>
              </a:rPr>
              <a:t>05</a:t>
            </a:r>
          </a:p>
        </p:txBody>
      </p:sp>
      <p:sp>
        <p:nvSpPr>
          <p:cNvPr id="2" name="Footer Placeholder 1"/>
          <p:cNvSpPr>
            <a:spLocks noGrp="1"/>
          </p:cNvSpPr>
          <p:nvPr>
            <p:ph type="ftr" sz="quarter" idx="11"/>
          </p:nvPr>
        </p:nvSpPr>
        <p:spPr/>
        <p:txBody>
          <a:bodyPr/>
          <a:lstStyle/>
          <a:p>
            <a:r>
              <a:rPr lang="en-US" smtClean="0"/>
              <a:t>Md. Shahidul Alom_01715 720 745</a:t>
            </a:r>
            <a:endParaRPr lang="en-US"/>
          </a:p>
        </p:txBody>
      </p:sp>
    </p:spTree>
    <p:extLst>
      <p:ext uri="{BB962C8B-B14F-4D97-AF65-F5344CB8AC3E}">
        <p14:creationId xmlns:p14="http://schemas.microsoft.com/office/powerpoint/2010/main" val="3462529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221" y="2799776"/>
            <a:ext cx="6961342" cy="3474093"/>
          </a:xfrm>
          <a:prstGeom prst="rect">
            <a:avLst/>
          </a:prstGeom>
        </p:spPr>
        <p:txBody>
          <a:bodyPr wrap="square">
            <a:spAutoFit/>
          </a:bodyPr>
          <a:lstStyle/>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Active Voice:</a:t>
            </a:r>
            <a:r>
              <a:rPr lang="en-US" sz="2400" dirty="0">
                <a:latin typeface="Times New Roman" panose="02020603050405020304" pitchFamily="18" charset="0"/>
                <a:ea typeface="Calibri" panose="020F0502020204030204" pitchFamily="34" charset="0"/>
                <a:cs typeface="Times New Roman" panose="02020603050405020304" pitchFamily="18" charset="0"/>
              </a:rPr>
              <a:t>  Please do the sum. </a:t>
            </a:r>
          </a:p>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Passive Voice: </a:t>
            </a:r>
            <a:r>
              <a:rPr lang="en-US" sz="2400" dirty="0">
                <a:latin typeface="Times New Roman" panose="02020603050405020304" pitchFamily="18" charset="0"/>
                <a:ea typeface="Calibri" panose="020F0502020204030204" pitchFamily="34" charset="0"/>
                <a:cs typeface="Times New Roman" panose="02020603050405020304" pitchFamily="18" charset="0"/>
              </a:rPr>
              <a:t>You are requested to do the sum.</a:t>
            </a:r>
          </a:p>
          <a:p>
            <a:pPr>
              <a:lnSpc>
                <a:spcPct val="107000"/>
              </a:lnSpc>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Active Voice:</a:t>
            </a:r>
            <a:r>
              <a:rPr lang="en-US" sz="2400" dirty="0">
                <a:latin typeface="Times New Roman" panose="02020603050405020304" pitchFamily="18" charset="0"/>
                <a:ea typeface="Calibri" panose="020F0502020204030204" pitchFamily="34" charset="0"/>
                <a:cs typeface="Times New Roman" panose="02020603050405020304" pitchFamily="18" charset="0"/>
              </a:rPr>
              <a:t>  Kindly do the work. </a:t>
            </a:r>
          </a:p>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Passive Voice: </a:t>
            </a:r>
            <a:r>
              <a:rPr lang="en-US" sz="2400" dirty="0">
                <a:latin typeface="Times New Roman" panose="02020603050405020304" pitchFamily="18" charset="0"/>
                <a:ea typeface="Calibri" panose="020F0502020204030204" pitchFamily="34" charset="0"/>
                <a:cs typeface="Times New Roman" panose="02020603050405020304" pitchFamily="18" charset="0"/>
              </a:rPr>
              <a:t>You are requested to do the work.</a:t>
            </a:r>
          </a:p>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Passive Voice: </a:t>
            </a:r>
            <a:r>
              <a:rPr lang="en-US" sz="2400" dirty="0">
                <a:latin typeface="Times New Roman" panose="02020603050405020304" pitchFamily="18" charset="0"/>
                <a:cs typeface="Times New Roman" panose="02020603050405020304" pitchFamily="18" charset="0"/>
              </a:rPr>
              <a:t>Please have a cup of tea.</a:t>
            </a:r>
          </a:p>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Passive Voice: </a:t>
            </a:r>
            <a:r>
              <a:rPr lang="en-US" sz="2400" dirty="0">
                <a:latin typeface="Times New Roman" panose="02020603050405020304" pitchFamily="18" charset="0"/>
                <a:cs typeface="Times New Roman" panose="02020603050405020304" pitchFamily="18" charset="0"/>
              </a:rPr>
              <a:t>Let a cup of tea be had, please.</a:t>
            </a:r>
          </a:p>
        </p:txBody>
      </p:sp>
      <p:sp>
        <p:nvSpPr>
          <p:cNvPr id="5" name="Rectangle 4"/>
          <p:cNvSpPr/>
          <p:nvPr/>
        </p:nvSpPr>
        <p:spPr>
          <a:xfrm>
            <a:off x="572221" y="960682"/>
            <a:ext cx="1218604" cy="461665"/>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dirty="0">
                <a:latin typeface="Times New Roman" panose="02020603050405020304" pitchFamily="18" charset="0"/>
                <a:cs typeface="Times New Roman" panose="02020603050405020304" pitchFamily="18" charset="0"/>
              </a:rPr>
              <a:t>Active </a:t>
            </a:r>
          </a:p>
        </p:txBody>
      </p:sp>
      <p:sp>
        <p:nvSpPr>
          <p:cNvPr id="6" name="Rectangle 5"/>
          <p:cNvSpPr/>
          <p:nvPr/>
        </p:nvSpPr>
        <p:spPr>
          <a:xfrm>
            <a:off x="572221" y="1859512"/>
            <a:ext cx="1218603" cy="461665"/>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2400" dirty="0">
                <a:latin typeface="Times New Roman" panose="02020603050405020304" pitchFamily="18" charset="0"/>
                <a:cs typeface="Times New Roman" panose="02020603050405020304" pitchFamily="18" charset="0"/>
              </a:rPr>
              <a:t>Passive </a:t>
            </a:r>
          </a:p>
        </p:txBody>
      </p:sp>
      <p:sp>
        <p:nvSpPr>
          <p:cNvPr id="7" name="Rectangle 6"/>
          <p:cNvSpPr/>
          <p:nvPr/>
        </p:nvSpPr>
        <p:spPr>
          <a:xfrm>
            <a:off x="2424495" y="992707"/>
            <a:ext cx="8657486" cy="487506"/>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When Active Voice Starts with Please or Kindly……. </a:t>
            </a:r>
          </a:p>
        </p:txBody>
      </p:sp>
      <p:sp>
        <p:nvSpPr>
          <p:cNvPr id="8" name="Rectangle 7"/>
          <p:cNvSpPr/>
          <p:nvPr/>
        </p:nvSpPr>
        <p:spPr>
          <a:xfrm>
            <a:off x="2424498" y="1787258"/>
            <a:ext cx="8657487" cy="882678"/>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 this case, Instead of Please/Kindly We have to write “You are requested to” </a:t>
            </a:r>
          </a:p>
        </p:txBody>
      </p:sp>
      <p:sp>
        <p:nvSpPr>
          <p:cNvPr id="10" name="Oval 9"/>
          <p:cNvSpPr/>
          <p:nvPr/>
        </p:nvSpPr>
        <p:spPr>
          <a:xfrm>
            <a:off x="10819051" y="518537"/>
            <a:ext cx="810557" cy="497794"/>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Impact" panose="020B0806030902050204" pitchFamily="34" charset="0"/>
              </a:rPr>
              <a:t>06</a:t>
            </a:r>
          </a:p>
        </p:txBody>
      </p:sp>
      <p:sp>
        <p:nvSpPr>
          <p:cNvPr id="3" name="Footer Placeholder 2"/>
          <p:cNvSpPr>
            <a:spLocks noGrp="1"/>
          </p:cNvSpPr>
          <p:nvPr>
            <p:ph type="ftr" sz="quarter" idx="11"/>
          </p:nvPr>
        </p:nvSpPr>
        <p:spPr/>
        <p:txBody>
          <a:bodyPr/>
          <a:lstStyle/>
          <a:p>
            <a:r>
              <a:rPr lang="en-US" smtClean="0"/>
              <a:t>Md. Shahidul Alom_01715 720 745</a:t>
            </a:r>
            <a:endParaRPr lang="en-US"/>
          </a:p>
        </p:txBody>
      </p:sp>
    </p:spTree>
    <p:extLst>
      <p:ext uri="{BB962C8B-B14F-4D97-AF65-F5344CB8AC3E}">
        <p14:creationId xmlns:p14="http://schemas.microsoft.com/office/powerpoint/2010/main" val="1703823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868" y="372088"/>
            <a:ext cx="11098616"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a:latin typeface="Impact" panose="020B0806030902050204" pitchFamily="34" charset="0"/>
              </a:rPr>
              <a:t>Individual Work</a:t>
            </a:r>
          </a:p>
        </p:txBody>
      </p:sp>
      <p:sp>
        <p:nvSpPr>
          <p:cNvPr id="3" name="TextBox 2"/>
          <p:cNvSpPr txBox="1"/>
          <p:nvPr/>
        </p:nvSpPr>
        <p:spPr>
          <a:xfrm>
            <a:off x="583868" y="1539374"/>
            <a:ext cx="8123404"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Transform the following Sentences into passive. </a:t>
            </a:r>
          </a:p>
        </p:txBody>
      </p:sp>
      <p:sp>
        <p:nvSpPr>
          <p:cNvPr id="4" name="Rectangle 3"/>
          <p:cNvSpPr/>
          <p:nvPr/>
        </p:nvSpPr>
        <p:spPr>
          <a:xfrm>
            <a:off x="583868" y="2233408"/>
            <a:ext cx="5569282" cy="1846018"/>
          </a:xfrm>
          <a:prstGeom prst="rect">
            <a:avLst/>
          </a:prstGeom>
        </p:spPr>
        <p:txBody>
          <a:bodyPr wrap="square">
            <a:spAutoFit/>
          </a:bodyPr>
          <a:lstStyle/>
          <a:p>
            <a:pPr>
              <a:lnSpc>
                <a:spcPct val="150000"/>
              </a:lnSpc>
            </a:pPr>
            <a:r>
              <a:rPr lang="en-US" sz="2800" dirty="0">
                <a:solidFill>
                  <a:schemeClr val="dk1"/>
                </a:solidFill>
                <a:latin typeface="Times New Roman" panose="02020603050405020304" pitchFamily="18" charset="0"/>
                <a:cs typeface="Times New Roman" panose="02020603050405020304" pitchFamily="18" charset="0"/>
              </a:rPr>
              <a:t>1. Let him take the pen.</a:t>
            </a:r>
          </a:p>
          <a:p>
            <a:pPr>
              <a:lnSpc>
                <a:spcPct val="150000"/>
              </a:lnSpc>
            </a:pPr>
            <a:r>
              <a:rPr lang="en-US" sz="2800" dirty="0">
                <a:solidFill>
                  <a:schemeClr val="dk1"/>
                </a:solidFill>
                <a:latin typeface="Times New Roman" panose="02020603050405020304" pitchFamily="18" charset="0"/>
                <a:cs typeface="Times New Roman" panose="02020603050405020304" pitchFamily="18" charset="0"/>
              </a:rPr>
              <a:t>2. Let me solve the matter.</a:t>
            </a:r>
            <a:endParaRPr lang="en-US" sz="2800" dirty="0">
              <a:latin typeface="Times New Roman" panose="02020603050405020304" pitchFamily="18" charset="0"/>
              <a:cs typeface="Times New Roman" panose="02020603050405020304" pitchFamily="18" charset="0"/>
            </a:endParaRPr>
          </a:p>
          <a:p>
            <a:pPr>
              <a:lnSpc>
                <a:spcPct val="107000"/>
              </a:lnSpc>
              <a:spcAft>
                <a:spcPts val="800"/>
              </a:spcAft>
            </a:pPr>
            <a:r>
              <a:rPr lang="en-US" sz="2800" dirty="0">
                <a:latin typeface="Times New Roman" panose="02020603050405020304" pitchFamily="18" charset="0"/>
                <a:cs typeface="Times New Roman" panose="02020603050405020304" pitchFamily="18" charset="0"/>
              </a:rPr>
              <a:t>3. Please have a cup of tea.</a:t>
            </a:r>
          </a:p>
        </p:txBody>
      </p:sp>
      <p:sp>
        <p:nvSpPr>
          <p:cNvPr id="5" name="Rectangle 4"/>
          <p:cNvSpPr/>
          <p:nvPr/>
        </p:nvSpPr>
        <p:spPr>
          <a:xfrm>
            <a:off x="3927569" y="4894958"/>
            <a:ext cx="5871524" cy="1595501"/>
          </a:xfrm>
          <a:prstGeom prst="rect">
            <a:avLst/>
          </a:prstGeom>
          <a:ln>
            <a:solidFill>
              <a:srgbClr val="FF0000"/>
            </a:solidFill>
          </a:ln>
        </p:spPr>
        <p:txBody>
          <a:bodyPr wrap="square">
            <a:spAutoFit/>
          </a:bodyPr>
          <a:lstStyle/>
          <a:p>
            <a:pPr>
              <a:lnSpc>
                <a:spcPct val="150000"/>
              </a:lnSpc>
            </a:pPr>
            <a:r>
              <a:rPr lang="en-US" sz="2400" dirty="0">
                <a:solidFill>
                  <a:schemeClr val="dk1"/>
                </a:solidFill>
                <a:latin typeface="Times New Roman" panose="02020603050405020304" pitchFamily="18" charset="0"/>
                <a:cs typeface="Times New Roman" panose="02020603050405020304" pitchFamily="18" charset="0"/>
              </a:rPr>
              <a:t>1. Let the pen be taken by him.</a:t>
            </a:r>
          </a:p>
          <a:p>
            <a:pPr>
              <a:lnSpc>
                <a:spcPct val="150000"/>
              </a:lnSpc>
            </a:pPr>
            <a:r>
              <a:rPr lang="en-US" sz="2400" dirty="0">
                <a:solidFill>
                  <a:schemeClr val="dk1"/>
                </a:solidFill>
                <a:latin typeface="Times New Roman" panose="02020603050405020304" pitchFamily="18" charset="0"/>
                <a:cs typeface="Times New Roman" panose="02020603050405020304" pitchFamily="18" charset="0"/>
              </a:rPr>
              <a:t>2. Let the matter be solved by me.</a:t>
            </a: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dirty="0">
                <a:latin typeface="Times New Roman" panose="02020603050405020304" pitchFamily="18" charset="0"/>
                <a:cs typeface="Times New Roman" panose="02020603050405020304" pitchFamily="18" charset="0"/>
              </a:rPr>
              <a:t>3. Let a cup of tea be had, please.</a:t>
            </a:r>
          </a:p>
        </p:txBody>
      </p:sp>
      <p:sp>
        <p:nvSpPr>
          <p:cNvPr id="6" name="Right Arrow 5"/>
          <p:cNvSpPr/>
          <p:nvPr/>
        </p:nvSpPr>
        <p:spPr>
          <a:xfrm>
            <a:off x="805218" y="4901829"/>
            <a:ext cx="2947916" cy="1228298"/>
          </a:xfrm>
          <a:prstGeom prst="rightArrow">
            <a:avLst>
              <a:gd name="adj1" fmla="val 41111"/>
              <a:gd name="adj2" fmla="val 3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Match your answer</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71614" y="1196836"/>
            <a:ext cx="2810870" cy="1873913"/>
          </a:xfrm>
          <a:prstGeom prst="rect">
            <a:avLst/>
          </a:prstGeom>
        </p:spPr>
      </p:pic>
      <p:sp>
        <p:nvSpPr>
          <p:cNvPr id="7" name="Footer Placeholder 6"/>
          <p:cNvSpPr>
            <a:spLocks noGrp="1"/>
          </p:cNvSpPr>
          <p:nvPr>
            <p:ph type="ftr" sz="quarter" idx="11"/>
          </p:nvPr>
        </p:nvSpPr>
        <p:spPr/>
        <p:txBody>
          <a:bodyPr/>
          <a:lstStyle/>
          <a:p>
            <a:r>
              <a:rPr lang="en-US" smtClean="0"/>
              <a:t>Md. Shahidul Alom_01715 720 745</a:t>
            </a:r>
            <a:endParaRPr lang="en-US"/>
          </a:p>
        </p:txBody>
      </p:sp>
    </p:spTree>
    <p:extLst>
      <p:ext uri="{BB962C8B-B14F-4D97-AF65-F5344CB8AC3E}">
        <p14:creationId xmlns:p14="http://schemas.microsoft.com/office/powerpoint/2010/main" val="3674437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50" fill="hold"/>
                                        <p:tgtEl>
                                          <p:spTgt spid="5"/>
                                        </p:tgtEl>
                                        <p:attrNameLst>
                                          <p:attrName>ppt_w</p:attrName>
                                        </p:attrNameLst>
                                      </p:cBhvr>
                                      <p:tavLst>
                                        <p:tav tm="0">
                                          <p:val>
                                            <p:fltVal val="0"/>
                                          </p:val>
                                        </p:tav>
                                        <p:tav tm="100000">
                                          <p:val>
                                            <p:strVal val="#ppt_w"/>
                                          </p:val>
                                        </p:tav>
                                      </p:tavLst>
                                    </p:anim>
                                    <p:anim calcmode="lin" valueType="num">
                                      <p:cBhvr>
                                        <p:cTn id="12" dur="250" fill="hold"/>
                                        <p:tgtEl>
                                          <p:spTgt spid="5"/>
                                        </p:tgtEl>
                                        <p:attrNameLst>
                                          <p:attrName>ppt_h</p:attrName>
                                        </p:attrNameLst>
                                      </p:cBhvr>
                                      <p:tavLst>
                                        <p:tav tm="0">
                                          <p:val>
                                            <p:fltVal val="0"/>
                                          </p:val>
                                        </p:tav>
                                        <p:tav tm="100000">
                                          <p:val>
                                            <p:strVal val="#ppt_h"/>
                                          </p:val>
                                        </p:tav>
                                      </p:tavLst>
                                    </p:anim>
                                    <p:animEffect transition="in" filter="fade">
                                      <p:cBhvr>
                                        <p:cTn id="13"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4113203895"/>
              </p:ext>
            </p:extLst>
          </p:nvPr>
        </p:nvGraphicFramePr>
        <p:xfrm>
          <a:off x="551842" y="3154940"/>
          <a:ext cx="10334771" cy="2377440"/>
        </p:xfrm>
        <a:graphic>
          <a:graphicData uri="http://schemas.openxmlformats.org/drawingml/2006/table">
            <a:tbl>
              <a:tblPr firstRow="1">
                <a:tableStyleId>{5940675A-B579-460E-94D1-54222C63F5DA}</a:tableStyleId>
              </a:tblPr>
              <a:tblGrid>
                <a:gridCol w="3585242">
                  <a:extLst>
                    <a:ext uri="{9D8B030D-6E8A-4147-A177-3AD203B41FA5}">
                      <a16:colId xmlns:a16="http://schemas.microsoft.com/office/drawing/2014/main" val="20000"/>
                    </a:ext>
                  </a:extLst>
                </a:gridCol>
                <a:gridCol w="6749529">
                  <a:extLst>
                    <a:ext uri="{9D8B030D-6E8A-4147-A177-3AD203B41FA5}">
                      <a16:colId xmlns:a16="http://schemas.microsoft.com/office/drawing/2014/main" val="20001"/>
                    </a:ext>
                  </a:extLst>
                </a:gridCol>
              </a:tblGrid>
              <a:tr h="396240">
                <a:tc>
                  <a:txBody>
                    <a:bodyPr/>
                    <a:lstStyle/>
                    <a:p>
                      <a:pPr algn="ctr"/>
                      <a:r>
                        <a:rPr lang="en-US" sz="2400" b="1" dirty="0">
                          <a:latin typeface="Times New Roman" panose="02020603050405020304" pitchFamily="18" charset="0"/>
                          <a:cs typeface="Times New Roman" panose="02020603050405020304" pitchFamily="18" charset="0"/>
                        </a:rPr>
                        <a:t>Active</a:t>
                      </a:r>
                      <a:endParaRPr lang="en-US"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Passive</a:t>
                      </a:r>
                      <a:endParaRPr lang="en-US" sz="2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584962">
                <a:tc>
                  <a:txBody>
                    <a:bodyPr/>
                    <a:lstStyle/>
                    <a:p>
                      <a:r>
                        <a:rPr kumimoji="0" lang="en-US" sz="2400" kern="1200" dirty="0">
                          <a:latin typeface="Times New Roman" panose="02020603050405020304" pitchFamily="18" charset="0"/>
                          <a:cs typeface="Times New Roman" panose="02020603050405020304" pitchFamily="18" charset="0"/>
                        </a:rPr>
                        <a:t>Go there</a:t>
                      </a:r>
                    </a:p>
                    <a:p>
                      <a:r>
                        <a:rPr kumimoji="0" lang="en-US" sz="2400" kern="1200" dirty="0">
                          <a:latin typeface="Times New Roman" panose="02020603050405020304" pitchFamily="18" charset="0"/>
                          <a:cs typeface="Times New Roman" panose="02020603050405020304" pitchFamily="18" charset="0"/>
                        </a:rPr>
                        <a:t>Come </a:t>
                      </a:r>
                      <a:r>
                        <a:rPr kumimoji="0" lang="en-US" sz="2400" kern="1200" dirty="0" smtClean="0">
                          <a:latin typeface="Times New Roman" panose="02020603050405020304" pitchFamily="18" charset="0"/>
                          <a:cs typeface="Times New Roman" panose="02020603050405020304" pitchFamily="18" charset="0"/>
                        </a:rPr>
                        <a:t>here.</a:t>
                      </a:r>
                    </a:p>
                    <a:p>
                      <a:r>
                        <a:rPr kumimoji="0" lang="en-US" sz="2400" kern="1200" dirty="0" smtClean="0">
                          <a:latin typeface="Times New Roman" panose="02020603050405020304" pitchFamily="18" charset="0"/>
                          <a:cs typeface="Times New Roman" panose="02020603050405020304" pitchFamily="18" charset="0"/>
                        </a:rPr>
                        <a:t>Go </a:t>
                      </a:r>
                      <a:r>
                        <a:rPr kumimoji="0" lang="en-US" sz="2400" kern="1200" dirty="0">
                          <a:latin typeface="Times New Roman" panose="02020603050405020304" pitchFamily="18" charset="0"/>
                          <a:cs typeface="Times New Roman" panose="02020603050405020304" pitchFamily="18" charset="0"/>
                        </a:rPr>
                        <a:t>to madrasah. </a:t>
                      </a:r>
                      <a:endParaRPr kumimoji="0" lang="en-US" sz="2400" kern="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Work hard.</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Get out.</a:t>
                      </a:r>
                      <a:endParaRPr lang="en-US" sz="240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r>
                        <a:rPr kumimoji="0" lang="en-US" sz="2400" kern="1200" dirty="0">
                          <a:latin typeface="Times New Roman" panose="02020603050405020304" pitchFamily="18" charset="0"/>
                          <a:cs typeface="Times New Roman" panose="02020603050405020304" pitchFamily="18" charset="0"/>
                        </a:rPr>
                        <a:t>You are requested to go there.</a:t>
                      </a:r>
                    </a:p>
                    <a:p>
                      <a:r>
                        <a:rPr kumimoji="0" lang="en-US" sz="2400" kern="1200" dirty="0">
                          <a:latin typeface="Times New Roman" panose="02020603050405020304" pitchFamily="18" charset="0"/>
                          <a:cs typeface="Times New Roman" panose="02020603050405020304" pitchFamily="18" charset="0"/>
                        </a:rPr>
                        <a:t>You are requested to come here.</a:t>
                      </a:r>
                    </a:p>
                    <a:p>
                      <a:r>
                        <a:rPr kumimoji="0" lang="en-US" sz="2400" kern="1200" dirty="0" smtClean="0">
                          <a:latin typeface="Times New Roman" panose="02020603050405020304" pitchFamily="18" charset="0"/>
                          <a:cs typeface="Times New Roman" panose="02020603050405020304" pitchFamily="18" charset="0"/>
                        </a:rPr>
                        <a:t>You </a:t>
                      </a:r>
                      <a:r>
                        <a:rPr kumimoji="0" lang="en-US" sz="2400" kern="1200" dirty="0">
                          <a:latin typeface="Times New Roman" panose="02020603050405020304" pitchFamily="18" charset="0"/>
                          <a:cs typeface="Times New Roman" panose="02020603050405020304" pitchFamily="18" charset="0"/>
                        </a:rPr>
                        <a:t>are asked to go to madrasah. </a:t>
                      </a:r>
                      <a:endParaRPr kumimoji="0" lang="en-US" sz="2400" kern="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You are advised to work hard.</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You are ordered to get out.</a:t>
                      </a:r>
                      <a:endParaRPr lang="en-US" sz="2400"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10" name="Rectangle 9"/>
          <p:cNvSpPr/>
          <p:nvPr/>
        </p:nvSpPr>
        <p:spPr>
          <a:xfrm>
            <a:off x="551844" y="1249314"/>
            <a:ext cx="10334769" cy="1200329"/>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400" dirty="0">
                <a:latin typeface="Times New Roman" panose="02020603050405020304" pitchFamily="18" charset="0"/>
                <a:cs typeface="Times New Roman" panose="02020603050405020304" pitchFamily="18" charset="0"/>
              </a:rPr>
              <a:t>Note that the passive form has to begin with ‘you’ when the object of the active verb is not mentioned. Here are some examples that the active verb does not have an object. Therefore the passive form should begin with you.</a:t>
            </a:r>
          </a:p>
        </p:txBody>
      </p:sp>
      <p:sp>
        <p:nvSpPr>
          <p:cNvPr id="12" name="Rectangle 11"/>
          <p:cNvSpPr/>
          <p:nvPr/>
        </p:nvSpPr>
        <p:spPr>
          <a:xfrm>
            <a:off x="551844" y="488911"/>
            <a:ext cx="4150495"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en-US" sz="3200" dirty="0">
                <a:solidFill>
                  <a:schemeClr val="bg1"/>
                </a:solidFill>
                <a:latin typeface="Times New Roman" panose="02020603050405020304" pitchFamily="18" charset="0"/>
                <a:cs typeface="Times New Roman" panose="02020603050405020304" pitchFamily="18" charset="0"/>
              </a:rPr>
              <a:t>Exception in Imperative</a:t>
            </a:r>
          </a:p>
        </p:txBody>
      </p:sp>
      <p:sp>
        <p:nvSpPr>
          <p:cNvPr id="8" name="Oval 7"/>
          <p:cNvSpPr/>
          <p:nvPr/>
        </p:nvSpPr>
        <p:spPr>
          <a:xfrm>
            <a:off x="10984523" y="720987"/>
            <a:ext cx="810557" cy="497794"/>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Impact" panose="020B0806030902050204" pitchFamily="34" charset="0"/>
              </a:rPr>
              <a:t>07</a:t>
            </a:r>
          </a:p>
        </p:txBody>
      </p:sp>
      <p:sp>
        <p:nvSpPr>
          <p:cNvPr id="2" name="Footer Placeholder 1"/>
          <p:cNvSpPr>
            <a:spLocks noGrp="1"/>
          </p:cNvSpPr>
          <p:nvPr>
            <p:ph type="ftr" sz="quarter" idx="11"/>
          </p:nvPr>
        </p:nvSpPr>
        <p:spPr/>
        <p:txBody>
          <a:bodyPr/>
          <a:lstStyle/>
          <a:p>
            <a:r>
              <a:rPr lang="en-US" smtClean="0"/>
              <a:t>Md. Shahidul Alom_01715 720 745</a:t>
            </a:r>
            <a:endParaRPr lang="en-US"/>
          </a:p>
        </p:txBody>
      </p:sp>
    </p:spTree>
    <p:extLst>
      <p:ext uri="{BB962C8B-B14F-4D97-AF65-F5344CB8AC3E}">
        <p14:creationId xmlns:p14="http://schemas.microsoft.com/office/powerpoint/2010/main" val="1180262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583868" y="372084"/>
            <a:ext cx="8778496"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a:solidFill>
                  <a:schemeClr val="bg1"/>
                </a:solidFill>
                <a:latin typeface="Impact" panose="020B0806030902050204" pitchFamily="34" charset="0"/>
              </a:rPr>
              <a:t>Home Work</a:t>
            </a:r>
          </a:p>
        </p:txBody>
      </p:sp>
      <p:sp>
        <p:nvSpPr>
          <p:cNvPr id="6" name="TextBox 5"/>
          <p:cNvSpPr txBox="1"/>
          <p:nvPr/>
        </p:nvSpPr>
        <p:spPr>
          <a:xfrm>
            <a:off x="583868" y="1539374"/>
            <a:ext cx="8123404"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Transform the following Sentences into passive. </a:t>
            </a:r>
          </a:p>
        </p:txBody>
      </p:sp>
      <p:sp>
        <p:nvSpPr>
          <p:cNvPr id="7" name="Rectangle 6"/>
          <p:cNvSpPr/>
          <p:nvPr/>
        </p:nvSpPr>
        <p:spPr>
          <a:xfrm>
            <a:off x="583868" y="2233408"/>
            <a:ext cx="5569282" cy="194861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1. Turn off the television.</a:t>
            </a:r>
          </a:p>
          <a:p>
            <a:pPr>
              <a:lnSpc>
                <a:spcPct val="107000"/>
              </a:lnSpc>
              <a:spcAft>
                <a:spcPts val="800"/>
              </a:spcAft>
            </a:pPr>
            <a:r>
              <a:rPr lang="en-US" sz="28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ea typeface="Calibri" panose="020F0502020204030204" pitchFamily="34" charset="0"/>
                <a:cs typeface="Times New Roman" panose="02020603050405020304" pitchFamily="18" charset="0"/>
              </a:rPr>
              <a:t>Buy me a shirt </a:t>
            </a:r>
          </a:p>
          <a:p>
            <a:r>
              <a:rPr lang="en-US" sz="2800" dirty="0">
                <a:latin typeface="Times New Roman" panose="02020603050405020304" pitchFamily="18" charset="0"/>
                <a:cs typeface="Times New Roman" panose="02020603050405020304" pitchFamily="18" charset="0"/>
              </a:rPr>
              <a:t>3. Do not laugh at the poor.</a:t>
            </a:r>
          </a:p>
          <a:p>
            <a:r>
              <a:rPr lang="en-US" sz="2800" dirty="0">
                <a:latin typeface="Times New Roman" panose="02020603050405020304" pitchFamily="18" charset="0"/>
                <a:cs typeface="Times New Roman" panose="02020603050405020304" pitchFamily="18" charset="0"/>
              </a:rPr>
              <a:t>4. Work hard.</a:t>
            </a:r>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362364" y="372084"/>
            <a:ext cx="2320120" cy="2320120"/>
          </a:xfrm>
          <a:prstGeom prst="rect">
            <a:avLst/>
          </a:prstGeom>
        </p:spPr>
      </p:pic>
      <p:sp>
        <p:nvSpPr>
          <p:cNvPr id="2" name="Footer Placeholder 1"/>
          <p:cNvSpPr>
            <a:spLocks noGrp="1"/>
          </p:cNvSpPr>
          <p:nvPr>
            <p:ph type="ftr" sz="quarter" idx="11"/>
          </p:nvPr>
        </p:nvSpPr>
        <p:spPr/>
        <p:txBody>
          <a:bodyPr/>
          <a:lstStyle/>
          <a:p>
            <a:r>
              <a:rPr lang="en-US" smtClean="0"/>
              <a:t>Md. Shahidul Alom_01715 720 745</a:t>
            </a:r>
            <a:endParaRPr lang="en-US"/>
          </a:p>
        </p:txBody>
      </p:sp>
    </p:spTree>
    <p:extLst>
      <p:ext uri="{BB962C8B-B14F-4D97-AF65-F5344CB8AC3E}">
        <p14:creationId xmlns:p14="http://schemas.microsoft.com/office/powerpoint/2010/main" val="4294335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 presetClass="emph" presetSubtype="10" repeatCount="indefinite" fill="hold" grpId="1" nodeType="withEffect">
                                  <p:stCondLst>
                                    <p:cond delay="0"/>
                                  </p:stCondLst>
                                  <p:endCondLst>
                                    <p:cond evt="onNext" delay="0">
                                      <p:tgtEl>
                                        <p:sldTgt/>
                                      </p:tgtEl>
                                    </p:cond>
                                  </p:endCondLst>
                                  <p:childTnLst>
                                    <p:animClr clrSpc="hsl" dir="ccw">
                                      <p:cBhvr override="childStyle">
                                        <p:cTn id="8" dur="1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100000">
              <a:schemeClr val="bg1">
                <a:lumMod val="8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29652"/>
          <a:stretch/>
        </p:blipFill>
        <p:spPr>
          <a:xfrm>
            <a:off x="4316671" y="2495269"/>
            <a:ext cx="3539474" cy="1867469"/>
          </a:xfrm>
          <a:prstGeom prst="rect">
            <a:avLst/>
          </a:prstGeom>
        </p:spPr>
      </p:pic>
      <p:sp>
        <p:nvSpPr>
          <p:cNvPr id="2" name="TextBox 1"/>
          <p:cNvSpPr txBox="1"/>
          <p:nvPr/>
        </p:nvSpPr>
        <p:spPr>
          <a:xfrm rot="10800000" flipV="1">
            <a:off x="7420045" y="4331457"/>
            <a:ext cx="422030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latin typeface="MOTOR" pitchFamily="2" charset="0"/>
              </a:rPr>
              <a:t>Practice at HOME</a:t>
            </a:r>
          </a:p>
        </p:txBody>
      </p:sp>
      <p:sp>
        <p:nvSpPr>
          <p:cNvPr id="3" name="TextBox 2"/>
          <p:cNvSpPr txBox="1"/>
          <p:nvPr/>
        </p:nvSpPr>
        <p:spPr>
          <a:xfrm rot="10800000" flipV="1">
            <a:off x="532463" y="1326217"/>
            <a:ext cx="422030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latin typeface="MOTOR" pitchFamily="2" charset="0"/>
              </a:rPr>
              <a:t>Read, Read, Read</a:t>
            </a:r>
          </a:p>
        </p:txBody>
      </p:sp>
      <p:sp>
        <p:nvSpPr>
          <p:cNvPr id="4" name="Rectangle 3"/>
          <p:cNvSpPr/>
          <p:nvPr/>
        </p:nvSpPr>
        <p:spPr>
          <a:xfrm>
            <a:off x="1" y="0"/>
            <a:ext cx="12528645" cy="668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7913" y="6189260"/>
            <a:ext cx="12528645" cy="668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2463" y="4430076"/>
            <a:ext cx="4220308" cy="707886"/>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4000" b="1" dirty="0">
                <a:solidFill>
                  <a:schemeClr val="bg1"/>
                </a:solidFill>
                <a:latin typeface="Chiller" panose="04020404031007020602" pitchFamily="82" charset="0"/>
              </a:rPr>
              <a:t>Thank you</a:t>
            </a:r>
          </a:p>
        </p:txBody>
      </p:sp>
      <p:sp>
        <p:nvSpPr>
          <p:cNvPr id="10" name="TextBox 9"/>
          <p:cNvSpPr txBox="1"/>
          <p:nvPr/>
        </p:nvSpPr>
        <p:spPr>
          <a:xfrm>
            <a:off x="7420045" y="1787379"/>
            <a:ext cx="4220308" cy="707886"/>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4000" b="1" dirty="0">
                <a:solidFill>
                  <a:schemeClr val="bg1"/>
                </a:solidFill>
                <a:latin typeface="Chiller" panose="04020404031007020602" pitchFamily="82" charset="0"/>
              </a:rPr>
              <a:t>Thank you</a:t>
            </a:r>
          </a:p>
        </p:txBody>
      </p:sp>
      <p:sp>
        <p:nvSpPr>
          <p:cNvPr id="6" name="Footer Placeholder 5"/>
          <p:cNvSpPr>
            <a:spLocks noGrp="1"/>
          </p:cNvSpPr>
          <p:nvPr>
            <p:ph type="ftr" sz="quarter" idx="11"/>
          </p:nvPr>
        </p:nvSpPr>
        <p:spPr/>
        <p:txBody>
          <a:bodyPr/>
          <a:lstStyle/>
          <a:p>
            <a:r>
              <a:rPr lang="en-US" smtClean="0"/>
              <a:t>Md. Shahidul Alom_01715 720 745</a:t>
            </a:r>
            <a:endParaRPr lang="en-US"/>
          </a:p>
        </p:txBody>
      </p:sp>
    </p:spTree>
    <p:extLst>
      <p:ext uri="{BB962C8B-B14F-4D97-AF65-F5344CB8AC3E}">
        <p14:creationId xmlns:p14="http://schemas.microsoft.com/office/powerpoint/2010/main" val="166273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250"/>
                                        <p:tgtEl>
                                          <p:spTgt spid="9"/>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8901" y="838838"/>
            <a:ext cx="4866997" cy="707886"/>
          </a:xfrm>
          <a:prstGeom prst="rect">
            <a:avLst/>
          </a:prstGeom>
          <a:solidFill>
            <a:srgbClr val="FF0000"/>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000" b="1" dirty="0">
                <a:latin typeface="Jammycreamer" pitchFamily="2" charset="0"/>
              </a:rPr>
              <a:t>Introduction</a:t>
            </a:r>
          </a:p>
        </p:txBody>
      </p:sp>
      <p:sp>
        <p:nvSpPr>
          <p:cNvPr id="4" name="TextBox 3"/>
          <p:cNvSpPr txBox="1"/>
          <p:nvPr/>
        </p:nvSpPr>
        <p:spPr>
          <a:xfrm>
            <a:off x="522393" y="2549615"/>
            <a:ext cx="4866997" cy="2677656"/>
          </a:xfrm>
          <a:prstGeom prst="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a:solidFill>
                  <a:schemeClr val="tx1"/>
                </a:solidFill>
                <a:latin typeface="AR CENA" panose="02000000000000000000" pitchFamily="2" charset="0"/>
              </a:rPr>
              <a:t>Md. Shahidul Alom</a:t>
            </a:r>
          </a:p>
          <a:p>
            <a:r>
              <a:rPr lang="en-US" sz="2800" dirty="0" err="1">
                <a:solidFill>
                  <a:schemeClr val="tx1"/>
                </a:solidFill>
                <a:latin typeface="AR CENA" panose="02000000000000000000" pitchFamily="2" charset="0"/>
              </a:rPr>
              <a:t>Rajar</a:t>
            </a:r>
            <a:r>
              <a:rPr lang="en-US" sz="2800" dirty="0">
                <a:solidFill>
                  <a:schemeClr val="tx1"/>
                </a:solidFill>
                <a:latin typeface="AR CENA" panose="02000000000000000000" pitchFamily="2" charset="0"/>
              </a:rPr>
              <a:t> </a:t>
            </a:r>
            <a:r>
              <a:rPr lang="en-US" sz="2800" dirty="0" err="1">
                <a:solidFill>
                  <a:schemeClr val="tx1"/>
                </a:solidFill>
                <a:latin typeface="AR CENA" panose="02000000000000000000" pitchFamily="2" charset="0"/>
              </a:rPr>
              <a:t>Gaon</a:t>
            </a:r>
            <a:r>
              <a:rPr lang="en-US" sz="2800" dirty="0">
                <a:solidFill>
                  <a:schemeClr val="tx1"/>
                </a:solidFill>
                <a:latin typeface="AR CENA" panose="02000000000000000000" pitchFamily="2" charset="0"/>
              </a:rPr>
              <a:t> High School</a:t>
            </a:r>
          </a:p>
          <a:p>
            <a:r>
              <a:rPr lang="en-US" sz="2800" dirty="0">
                <a:solidFill>
                  <a:schemeClr val="tx1"/>
                </a:solidFill>
                <a:latin typeface="AR CENA" panose="02000000000000000000" pitchFamily="2" charset="0"/>
              </a:rPr>
              <a:t>Sylhet </a:t>
            </a:r>
            <a:r>
              <a:rPr lang="en-US" sz="2800" dirty="0" err="1">
                <a:solidFill>
                  <a:schemeClr val="tx1"/>
                </a:solidFill>
                <a:latin typeface="AR CENA" panose="02000000000000000000" pitchFamily="2" charset="0"/>
              </a:rPr>
              <a:t>Sadar</a:t>
            </a:r>
            <a:r>
              <a:rPr lang="en-US" sz="2800" dirty="0">
                <a:solidFill>
                  <a:schemeClr val="tx1"/>
                </a:solidFill>
                <a:latin typeface="AR CENA" panose="02000000000000000000" pitchFamily="2" charset="0"/>
              </a:rPr>
              <a:t>, Sylhet</a:t>
            </a:r>
          </a:p>
          <a:p>
            <a:r>
              <a:rPr lang="en-US" sz="2800" dirty="0">
                <a:solidFill>
                  <a:schemeClr val="tx1"/>
                </a:solidFill>
                <a:latin typeface="AR CENA" panose="02000000000000000000" pitchFamily="2" charset="0"/>
              </a:rPr>
              <a:t>Mob: 01715 720 745</a:t>
            </a:r>
          </a:p>
          <a:p>
            <a:r>
              <a:rPr lang="en-US" sz="2800" dirty="0">
                <a:solidFill>
                  <a:schemeClr val="tx1"/>
                </a:solidFill>
                <a:latin typeface="AR CENA" panose="02000000000000000000" pitchFamily="2" charset="0"/>
              </a:rPr>
              <a:t>Email: msagainer@gmail.com</a:t>
            </a:r>
          </a:p>
          <a:p>
            <a:r>
              <a:rPr lang="en-US" sz="2800" dirty="0">
                <a:solidFill>
                  <a:schemeClr val="tx1"/>
                </a:solidFill>
                <a:latin typeface="AR CENA" panose="02000000000000000000" pitchFamily="2" charset="0"/>
              </a:rPr>
              <a:t>Fb: </a:t>
            </a:r>
            <a:r>
              <a:rPr lang="en-US" sz="2800" dirty="0" err="1">
                <a:solidFill>
                  <a:schemeClr val="tx1"/>
                </a:solidFill>
                <a:latin typeface="AR CENA" panose="02000000000000000000" pitchFamily="2" charset="0"/>
              </a:rPr>
              <a:t>msamartyr</a:t>
            </a:r>
            <a:r>
              <a:rPr lang="en-US" sz="2800" dirty="0">
                <a:solidFill>
                  <a:schemeClr val="tx1"/>
                </a:solidFill>
                <a:latin typeface="AR CENA" panose="02000000000000000000" pitchFamily="2" charset="0"/>
              </a:rPr>
              <a:t>/</a:t>
            </a:r>
            <a:r>
              <a:rPr lang="en-US" sz="2800" dirty="0" err="1">
                <a:solidFill>
                  <a:schemeClr val="tx1"/>
                </a:solidFill>
                <a:latin typeface="AR CENA" panose="02000000000000000000" pitchFamily="2" charset="0"/>
              </a:rPr>
              <a:t>msagainer</a:t>
            </a:r>
            <a:endParaRPr lang="en-US" sz="2800" dirty="0">
              <a:solidFill>
                <a:schemeClr val="tx1"/>
              </a:solidFill>
              <a:latin typeface="AR CENA" panose="02000000000000000000" pitchFamily="2" charset="0"/>
            </a:endParaRPr>
          </a:p>
        </p:txBody>
      </p:sp>
      <p:sp>
        <p:nvSpPr>
          <p:cNvPr id="6" name="TextBox 5"/>
          <p:cNvSpPr txBox="1"/>
          <p:nvPr/>
        </p:nvSpPr>
        <p:spPr>
          <a:xfrm>
            <a:off x="6697574" y="2549615"/>
            <a:ext cx="4923064" cy="2677656"/>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bn-BD" sz="2800" b="1" dirty="0">
              <a:solidFill>
                <a:schemeClr val="tx1"/>
              </a:solidFill>
              <a:latin typeface="Monotype Corsiva" panose="03010101010201010101" pitchFamily="66" charset="0"/>
            </a:endParaRPr>
          </a:p>
          <a:p>
            <a:endParaRPr lang="bn-BD" sz="2800" b="1" dirty="0">
              <a:solidFill>
                <a:schemeClr val="tx1"/>
              </a:solidFill>
              <a:latin typeface="Monotype Corsiva" panose="03010101010201010101" pitchFamily="66" charset="0"/>
            </a:endParaRPr>
          </a:p>
          <a:p>
            <a:r>
              <a:rPr lang="en-US" sz="2800" b="1" dirty="0">
                <a:solidFill>
                  <a:schemeClr val="tx1"/>
                </a:solidFill>
                <a:latin typeface="Monotype Corsiva" panose="03010101010201010101" pitchFamily="66" charset="0"/>
              </a:rPr>
              <a:t>Subject: English Second Paper</a:t>
            </a:r>
          </a:p>
          <a:p>
            <a:r>
              <a:rPr lang="en-US" sz="2800" b="1" dirty="0">
                <a:solidFill>
                  <a:schemeClr val="tx1"/>
                </a:solidFill>
                <a:latin typeface="Monotype Corsiva" panose="03010101010201010101" pitchFamily="66" charset="0"/>
              </a:rPr>
              <a:t>Class: IX-X</a:t>
            </a:r>
          </a:p>
          <a:p>
            <a:r>
              <a:rPr lang="en-US" sz="2800" b="1" dirty="0">
                <a:solidFill>
                  <a:schemeClr val="tx1"/>
                </a:solidFill>
                <a:latin typeface="Monotype Corsiva" panose="03010101010201010101" pitchFamily="66" charset="0"/>
              </a:rPr>
              <a:t>Date: 13 September 2020</a:t>
            </a:r>
          </a:p>
          <a:p>
            <a:endParaRPr lang="en-US" sz="2800" b="1" dirty="0">
              <a:solidFill>
                <a:schemeClr val="tx1"/>
              </a:solidFill>
              <a:latin typeface="Monotype Corsiva" panose="03010101010201010101" pitchFamily="66" charset="0"/>
            </a:endParaRPr>
          </a:p>
        </p:txBody>
      </p:sp>
      <p:sp>
        <p:nvSpPr>
          <p:cNvPr id="11" name="Rectangle 10"/>
          <p:cNvSpPr/>
          <p:nvPr/>
        </p:nvSpPr>
        <p:spPr>
          <a:xfrm>
            <a:off x="-77335" y="4"/>
            <a:ext cx="12419463" cy="655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335" y="6202911"/>
            <a:ext cx="12419463" cy="655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204" y="0"/>
            <a:ext cx="12463975" cy="7315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51654" y="1519432"/>
            <a:ext cx="161482" cy="72606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22393" y="1734411"/>
            <a:ext cx="4866997" cy="707886"/>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000" b="1" dirty="0">
                <a:latin typeface="Gloucester MT Extra Condensed" panose="02030808020601010101" pitchFamily="18" charset="0"/>
              </a:rPr>
              <a:t>Teacher</a:t>
            </a:r>
          </a:p>
        </p:txBody>
      </p:sp>
      <p:sp>
        <p:nvSpPr>
          <p:cNvPr id="16" name="TextBox 15"/>
          <p:cNvSpPr txBox="1"/>
          <p:nvPr/>
        </p:nvSpPr>
        <p:spPr>
          <a:xfrm>
            <a:off x="6697574" y="1721615"/>
            <a:ext cx="4961524" cy="707886"/>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000" b="1" dirty="0">
                <a:latin typeface="Gloucester MT Extra Condensed" panose="02030808020601010101" pitchFamily="18" charset="0"/>
              </a:rPr>
              <a:t>Class</a:t>
            </a:r>
          </a:p>
        </p:txBody>
      </p:sp>
      <p:sp>
        <p:nvSpPr>
          <p:cNvPr id="9" name="Rectangle 8"/>
          <p:cNvSpPr/>
          <p:nvPr/>
        </p:nvSpPr>
        <p:spPr>
          <a:xfrm>
            <a:off x="-180334" y="6178761"/>
            <a:ext cx="12463975" cy="731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l="16002" r="13735" b="35921"/>
          <a:stretch/>
        </p:blipFill>
        <p:spPr>
          <a:xfrm>
            <a:off x="4169593" y="2654791"/>
            <a:ext cx="1080411" cy="1477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Footer Placeholder 9"/>
          <p:cNvSpPr>
            <a:spLocks noGrp="1"/>
          </p:cNvSpPr>
          <p:nvPr>
            <p:ph type="ftr" sz="quarter" idx="11"/>
          </p:nvPr>
        </p:nvSpPr>
        <p:spPr/>
        <p:txBody>
          <a:bodyPr/>
          <a:lstStyle/>
          <a:p>
            <a:r>
              <a:rPr lang="en-US" smtClean="0"/>
              <a:t>Md. Shahidul Alom_01715 720 745</a:t>
            </a:r>
            <a:endParaRPr lang="en-US"/>
          </a:p>
        </p:txBody>
      </p:sp>
    </p:spTree>
    <p:extLst>
      <p:ext uri="{BB962C8B-B14F-4D97-AF65-F5344CB8AC3E}">
        <p14:creationId xmlns:p14="http://schemas.microsoft.com/office/powerpoint/2010/main" val="211944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89110465"/>
              </p:ext>
            </p:extLst>
          </p:nvPr>
        </p:nvGraphicFramePr>
        <p:xfrm>
          <a:off x="469142" y="1863577"/>
          <a:ext cx="11253717" cy="3200400"/>
        </p:xfrm>
        <a:graphic>
          <a:graphicData uri="http://schemas.openxmlformats.org/drawingml/2006/table">
            <a:tbl>
              <a:tblPr firstRow="1" firstCol="1" bandRow="1">
                <a:tableStyleId>{5940675A-B579-460E-94D1-54222C63F5DA}</a:tableStyleId>
              </a:tblPr>
              <a:tblGrid>
                <a:gridCol w="1768522">
                  <a:extLst>
                    <a:ext uri="{9D8B030D-6E8A-4147-A177-3AD203B41FA5}">
                      <a16:colId xmlns:a16="http://schemas.microsoft.com/office/drawing/2014/main" val="1133966645"/>
                    </a:ext>
                  </a:extLst>
                </a:gridCol>
                <a:gridCol w="5036024">
                  <a:extLst>
                    <a:ext uri="{9D8B030D-6E8A-4147-A177-3AD203B41FA5}">
                      <a16:colId xmlns:a16="http://schemas.microsoft.com/office/drawing/2014/main" val="1846769508"/>
                    </a:ext>
                  </a:extLst>
                </a:gridCol>
                <a:gridCol w="4449171">
                  <a:extLst>
                    <a:ext uri="{9D8B030D-6E8A-4147-A177-3AD203B41FA5}">
                      <a16:colId xmlns:a16="http://schemas.microsoft.com/office/drawing/2014/main" val="276264438"/>
                    </a:ext>
                  </a:extLst>
                </a:gridCol>
              </a:tblGrid>
              <a:tr h="0">
                <a:tc>
                  <a:txBody>
                    <a:bodyPr/>
                    <a:lstStyle/>
                    <a:p>
                      <a:pPr marL="0" marR="0">
                        <a:lnSpc>
                          <a:spcPct val="15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Definition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It is the quality of a verb that explains when its subject is acting out the verb.</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latin typeface="Times New Roman" panose="02020603050405020304" pitchFamily="18" charset="0"/>
                          <a:cs typeface="Times New Roman" panose="02020603050405020304" pitchFamily="18" charset="0"/>
                        </a:rPr>
                        <a:t>When the subject of the sentence is being acted upon by the verb.</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0413128"/>
                  </a:ext>
                </a:extLst>
              </a:tr>
              <a:tr h="0">
                <a:tc>
                  <a:txBody>
                    <a:bodyPr/>
                    <a:lstStyle/>
                    <a:p>
                      <a:pPr marL="0" marR="0">
                        <a:lnSpc>
                          <a:spcPct val="15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Flow of Sentence</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latin typeface="Times New Roman" panose="02020603050405020304" pitchFamily="18" charset="0"/>
                          <a:cs typeface="Times New Roman" panose="02020603050405020304" pitchFamily="18" charset="0"/>
                        </a:rPr>
                        <a:t>The subject comes first, and then comes the object.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latin typeface="Times New Roman" panose="02020603050405020304" pitchFamily="18" charset="0"/>
                          <a:cs typeface="Times New Roman" panose="02020603050405020304" pitchFamily="18" charset="0"/>
                        </a:rPr>
                        <a:t>First comes the object, and then comes the subject.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0332141"/>
                  </a:ext>
                </a:extLst>
              </a:tr>
              <a:tr h="0">
                <a:tc>
                  <a:txBody>
                    <a:bodyPr/>
                    <a:lstStyle/>
                    <a:p>
                      <a:pPr marL="0" marR="0">
                        <a:lnSpc>
                          <a:spcPct val="15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Focuses On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latin typeface="Times New Roman" panose="02020603050405020304" pitchFamily="18" charset="0"/>
                          <a:cs typeface="Times New Roman" panose="02020603050405020304" pitchFamily="18" charset="0"/>
                        </a:rPr>
                        <a:t>Focus is on the subject i.e. what subject is doing in the sentence.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a:effectLst/>
                          <a:latin typeface="Times New Roman" panose="02020603050405020304" pitchFamily="18" charset="0"/>
                          <a:cs typeface="Times New Roman" panose="02020603050405020304" pitchFamily="18" charset="0"/>
                        </a:rPr>
                        <a:t>Focus is on the action i.e. what action is being performed.</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0924376"/>
                  </a:ext>
                </a:extLst>
              </a:tr>
              <a:tr h="0">
                <a:tc>
                  <a:txBody>
                    <a:bodyPr/>
                    <a:lstStyle/>
                    <a:p>
                      <a:pPr marL="0" marR="0">
                        <a:lnSpc>
                          <a:spcPct val="15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Examples</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The </a:t>
                      </a:r>
                      <a:r>
                        <a:rPr lang="en-US" sz="2000" dirty="0">
                          <a:effectLst/>
                          <a:latin typeface="Times New Roman" panose="02020603050405020304" pitchFamily="18" charset="0"/>
                          <a:cs typeface="Times New Roman" panose="02020603050405020304" pitchFamily="18" charset="0"/>
                        </a:rPr>
                        <a:t>dog chased the boy.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The </a:t>
                      </a:r>
                      <a:r>
                        <a:rPr lang="en-US" sz="2000" dirty="0">
                          <a:effectLst/>
                          <a:latin typeface="Times New Roman" panose="02020603050405020304" pitchFamily="18" charset="0"/>
                          <a:cs typeface="Times New Roman" panose="02020603050405020304" pitchFamily="18" charset="0"/>
                        </a:rPr>
                        <a:t>boy was chased by the dog.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5298637"/>
                  </a:ext>
                </a:extLst>
              </a:tr>
            </a:tbl>
          </a:graphicData>
        </a:graphic>
      </p:graphicFrame>
      <p:sp>
        <p:nvSpPr>
          <p:cNvPr id="3" name="Footer Placeholder 2"/>
          <p:cNvSpPr>
            <a:spLocks noGrp="1"/>
          </p:cNvSpPr>
          <p:nvPr>
            <p:ph type="ftr" sz="quarter" idx="11"/>
          </p:nvPr>
        </p:nvSpPr>
        <p:spPr/>
        <p:txBody>
          <a:bodyPr/>
          <a:lstStyle/>
          <a:p>
            <a:r>
              <a:rPr lang="en-US" smtClean="0"/>
              <a:t>Md. Shahidul Alom_01715 720 745</a:t>
            </a:r>
            <a:endParaRPr lang="en-US"/>
          </a:p>
        </p:txBody>
      </p:sp>
      <p:sp>
        <p:nvSpPr>
          <p:cNvPr id="4" name="TextBox 3"/>
          <p:cNvSpPr txBox="1"/>
          <p:nvPr/>
        </p:nvSpPr>
        <p:spPr>
          <a:xfrm>
            <a:off x="469142" y="352008"/>
            <a:ext cx="11253717"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Read the following table and try to say our topic of the class.</a:t>
            </a:r>
          </a:p>
        </p:txBody>
      </p:sp>
    </p:spTree>
    <p:extLst>
      <p:ext uri="{BB962C8B-B14F-4D97-AF65-F5344CB8AC3E}">
        <p14:creationId xmlns:p14="http://schemas.microsoft.com/office/powerpoint/2010/main" val="769459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rgbClr val="92D050">
                <a:alpha val="0"/>
              </a:srgbClr>
            </a:gs>
            <a:gs pos="97000">
              <a:srgbClr val="FF0000"/>
            </a:gs>
            <a:gs pos="100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325549" y="368494"/>
            <a:ext cx="11540902" cy="646331"/>
          </a:xfrm>
          <a:prstGeom prst="rect">
            <a:avLst/>
          </a:prstGeom>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Our topic is on</a:t>
            </a:r>
          </a:p>
        </p:txBody>
      </p:sp>
      <p:sp>
        <p:nvSpPr>
          <p:cNvPr id="5" name="TextBox 4"/>
          <p:cNvSpPr txBox="1"/>
          <p:nvPr/>
        </p:nvSpPr>
        <p:spPr>
          <a:xfrm>
            <a:off x="3397824" y="3532929"/>
            <a:ext cx="5396352" cy="7078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000" dirty="0">
                <a:latin typeface="BASIC" panose="02000500000000000000" pitchFamily="50" charset="0"/>
              </a:rPr>
              <a:t>Imperative sentence</a:t>
            </a:r>
          </a:p>
        </p:txBody>
      </p:sp>
      <p:sp>
        <p:nvSpPr>
          <p:cNvPr id="6" name="Rectangle 5"/>
          <p:cNvSpPr/>
          <p:nvPr/>
        </p:nvSpPr>
        <p:spPr>
          <a:xfrm>
            <a:off x="3397824" y="1975510"/>
            <a:ext cx="5396352" cy="646331"/>
          </a:xfrm>
          <a:prstGeom prst="rect">
            <a:avLst/>
          </a:prstGeom>
          <a:solidFill>
            <a:srgbClr val="FC18DB"/>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GB" sz="3600" b="1" dirty="0">
                <a:solidFill>
                  <a:schemeClr val="bg1"/>
                </a:solidFill>
                <a:latin typeface="MOTOR" pitchFamily="2" charset="0"/>
                <a:cs typeface="Times New Roman" panose="02020603050405020304" pitchFamily="18" charset="0"/>
              </a:rPr>
              <a:t>Voice change</a:t>
            </a:r>
          </a:p>
        </p:txBody>
      </p:sp>
      <p:sp>
        <p:nvSpPr>
          <p:cNvPr id="14" name="TextBox 13"/>
          <p:cNvSpPr txBox="1"/>
          <p:nvPr/>
        </p:nvSpPr>
        <p:spPr>
          <a:xfrm>
            <a:off x="4912725" y="5127122"/>
            <a:ext cx="2366550" cy="70788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000" dirty="0">
                <a:solidFill>
                  <a:srgbClr val="FF0000"/>
                </a:solidFill>
                <a:latin typeface="BASIC" panose="02000500000000000000" pitchFamily="50" charset="0"/>
              </a:rPr>
              <a:t>Part - II</a:t>
            </a:r>
          </a:p>
        </p:txBody>
      </p:sp>
      <p:sp>
        <p:nvSpPr>
          <p:cNvPr id="2" name="Footer Placeholder 1"/>
          <p:cNvSpPr>
            <a:spLocks noGrp="1"/>
          </p:cNvSpPr>
          <p:nvPr>
            <p:ph type="ftr" sz="quarter" idx="11"/>
          </p:nvPr>
        </p:nvSpPr>
        <p:spPr/>
        <p:txBody>
          <a:bodyPr/>
          <a:lstStyle/>
          <a:p>
            <a:r>
              <a:rPr lang="en-US" smtClean="0"/>
              <a:t>Md. Shahidul Alom_01715 720 745</a:t>
            </a:r>
            <a:endParaRPr lang="en-US"/>
          </a:p>
        </p:txBody>
      </p:sp>
    </p:spTree>
    <p:custDataLst>
      <p:tags r:id="rId1"/>
    </p:custDataLst>
    <p:extLst>
      <p:ext uri="{BB962C8B-B14F-4D97-AF65-F5344CB8AC3E}">
        <p14:creationId xmlns:p14="http://schemas.microsoft.com/office/powerpoint/2010/main" val="1513865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2705" y="2040260"/>
            <a:ext cx="8937898" cy="1077218"/>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A sentence which expresses command or request or advice is called imperative sentence. </a:t>
            </a:r>
          </a:p>
        </p:txBody>
      </p:sp>
      <p:sp>
        <p:nvSpPr>
          <p:cNvPr id="9" name="Rectangle 8"/>
          <p:cNvSpPr/>
          <p:nvPr/>
        </p:nvSpPr>
        <p:spPr>
          <a:xfrm>
            <a:off x="505607" y="4291013"/>
            <a:ext cx="5372669" cy="1754326"/>
          </a:xfrm>
          <a:prstGeom prst="rect">
            <a:avLst/>
          </a:prstGeom>
          <a:noFill/>
          <a:ln>
            <a:noFill/>
          </a:ln>
          <a:effectLst>
            <a:outerShdw blurRad="225425" dist="50800" dir="5220000" algn="ctr">
              <a:srgbClr val="000000">
                <a:alpha val="33000"/>
              </a:srgbClr>
            </a:outerShdw>
          </a:effectLst>
        </p:spPr>
        <p:style>
          <a:lnRef idx="1">
            <a:schemeClr val="accent6"/>
          </a:lnRef>
          <a:fillRef idx="3">
            <a:schemeClr val="accent6"/>
          </a:fillRef>
          <a:effectRef idx="2">
            <a:schemeClr val="accent6"/>
          </a:effectRef>
          <a:fontRef idx="minor">
            <a:schemeClr val="lt1"/>
          </a:fontRef>
        </p:style>
        <p:txBody>
          <a:bodyPr wrap="square">
            <a:spAutoFit/>
          </a:bodyPr>
          <a:lstStyle/>
          <a:p>
            <a:pPr>
              <a:lnSpc>
                <a:spcPct val="150000"/>
              </a:lnSpc>
            </a:pPr>
            <a:r>
              <a:rPr lang="en-US" sz="2400" dirty="0">
                <a:solidFill>
                  <a:schemeClr val="tx1"/>
                </a:solidFill>
                <a:latin typeface="Times New Roman" panose="02020603050405020304" pitchFamily="18" charset="0"/>
                <a:cs typeface="Times New Roman" panose="02020603050405020304" pitchFamily="18" charset="0"/>
              </a:rPr>
              <a:t>Open the door. </a:t>
            </a:r>
          </a:p>
          <a:p>
            <a:pPr>
              <a:lnSpc>
                <a:spcPct val="150000"/>
              </a:lnSpc>
            </a:pPr>
            <a:r>
              <a:rPr lang="en-US" sz="2400" dirty="0">
                <a:solidFill>
                  <a:schemeClr val="tx1"/>
                </a:solidFill>
                <a:latin typeface="Times New Roman" panose="02020603050405020304" pitchFamily="18" charset="0"/>
                <a:cs typeface="Times New Roman" panose="02020603050405020304" pitchFamily="18" charset="0"/>
              </a:rPr>
              <a:t>Turn off the television. </a:t>
            </a:r>
          </a:p>
          <a:p>
            <a:pPr>
              <a:lnSpc>
                <a:spcPct val="150000"/>
              </a:lnSpc>
            </a:pPr>
            <a:r>
              <a:rPr lang="en-US" sz="2400" dirty="0">
                <a:solidFill>
                  <a:schemeClr val="tx1"/>
                </a:solidFill>
                <a:latin typeface="Times New Roman" panose="02020603050405020304" pitchFamily="18" charset="0"/>
                <a:cs typeface="Times New Roman" panose="02020603050405020304" pitchFamily="18" charset="0"/>
              </a:rPr>
              <a:t>Learn your lesson.</a:t>
            </a:r>
          </a:p>
        </p:txBody>
      </p:sp>
      <p:sp>
        <p:nvSpPr>
          <p:cNvPr id="15" name="Rectangle 14"/>
          <p:cNvSpPr/>
          <p:nvPr/>
        </p:nvSpPr>
        <p:spPr>
          <a:xfrm>
            <a:off x="615535" y="3581057"/>
            <a:ext cx="2077813" cy="523220"/>
          </a:xfrm>
          <a:prstGeom prst="rect">
            <a:avLst/>
          </a:prstGeom>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2800" dirty="0">
                <a:latin typeface="Times New Roman" panose="02020603050405020304" pitchFamily="18" charset="0"/>
                <a:cs typeface="Times New Roman" panose="02020603050405020304" pitchFamily="18" charset="0"/>
              </a:rPr>
              <a:t>For example </a:t>
            </a:r>
          </a:p>
        </p:txBody>
      </p:sp>
      <p:sp>
        <p:nvSpPr>
          <p:cNvPr id="16" name="Rectangle 15"/>
          <p:cNvSpPr/>
          <p:nvPr/>
        </p:nvSpPr>
        <p:spPr>
          <a:xfrm>
            <a:off x="505607" y="1407605"/>
            <a:ext cx="5622238" cy="523220"/>
          </a:xfrm>
          <a:prstGeom prst="rect">
            <a:avLst/>
          </a:prstGeom>
          <a:solidFill>
            <a:srgbClr val="7030A0"/>
          </a:solidFill>
          <a:ln/>
        </p:spPr>
        <p:style>
          <a:lnRef idx="3">
            <a:schemeClr val="lt1"/>
          </a:lnRef>
          <a:fillRef idx="1">
            <a:schemeClr val="accent1"/>
          </a:fillRef>
          <a:effectRef idx="1">
            <a:schemeClr val="accent1"/>
          </a:effectRef>
          <a:fontRef idx="minor">
            <a:schemeClr val="lt1"/>
          </a:fontRef>
        </p:style>
        <p:txBody>
          <a:bodyPr wrap="square">
            <a:spAutoFit/>
          </a:bodyPr>
          <a:lstStyle/>
          <a:p>
            <a:r>
              <a:rPr lang="en-US" sz="2800" dirty="0">
                <a:latin typeface="Times New Roman" panose="02020603050405020304" pitchFamily="18" charset="0"/>
                <a:cs typeface="Times New Roman" panose="02020603050405020304" pitchFamily="18" charset="0"/>
              </a:rPr>
              <a:t>Imperative Sentence</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l="7368" t="4975" r="18544" b="18806"/>
          <a:stretch/>
        </p:blipFill>
        <p:spPr>
          <a:xfrm>
            <a:off x="10003809" y="1407605"/>
            <a:ext cx="1130218" cy="15798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505607" y="668740"/>
            <a:ext cx="2945037" cy="646331"/>
          </a:xfrm>
          <a:prstGeom prst="rect">
            <a:avLst/>
          </a:prstGeom>
          <a:solidFill>
            <a:schemeClr val="accent2"/>
          </a:solidFill>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600" b="1" dirty="0">
                <a:solidFill>
                  <a:schemeClr val="bg1"/>
                </a:solidFill>
                <a:latin typeface="Arktika" pitchFamily="50" charset="0"/>
              </a:rPr>
              <a:t>WE know </a:t>
            </a:r>
          </a:p>
        </p:txBody>
      </p:sp>
      <p:sp>
        <p:nvSpPr>
          <p:cNvPr id="4" name="Footer Placeholder 3"/>
          <p:cNvSpPr>
            <a:spLocks noGrp="1"/>
          </p:cNvSpPr>
          <p:nvPr>
            <p:ph type="ftr" sz="quarter" idx="11"/>
          </p:nvPr>
        </p:nvSpPr>
        <p:spPr/>
        <p:txBody>
          <a:bodyPr/>
          <a:lstStyle/>
          <a:p>
            <a:r>
              <a:rPr lang="en-US" smtClean="0"/>
              <a:t>Md. Shahidul Alom_01715 720 745</a:t>
            </a:r>
            <a:endParaRPr lang="en-US"/>
          </a:p>
        </p:txBody>
      </p:sp>
    </p:spTree>
    <p:extLst>
      <p:ext uri="{BB962C8B-B14F-4D97-AF65-F5344CB8AC3E}">
        <p14:creationId xmlns:p14="http://schemas.microsoft.com/office/powerpoint/2010/main" val="2100174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1505" y="1879911"/>
            <a:ext cx="9771799" cy="461665"/>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dirty="0">
                <a:latin typeface="Times New Roman" panose="02020603050405020304" pitchFamily="18" charset="0"/>
                <a:cs typeface="Times New Roman" panose="02020603050405020304" pitchFamily="18" charset="0"/>
              </a:rPr>
              <a:t>Let + sub of the obj.+ be + verb (PP) + other words.</a:t>
            </a:r>
          </a:p>
        </p:txBody>
      </p:sp>
      <p:graphicFrame>
        <p:nvGraphicFramePr>
          <p:cNvPr id="6" name="Content Placeholder 4"/>
          <p:cNvGraphicFramePr>
            <a:graphicFrameLocks noGrp="1"/>
          </p:cNvGraphicFramePr>
          <p:nvPr>
            <p:ph sz="half" idx="1"/>
            <p:extLst>
              <p:ext uri="{D42A27DB-BD31-4B8C-83A1-F6EECF244321}">
                <p14:modId xmlns:p14="http://schemas.microsoft.com/office/powerpoint/2010/main" val="2503166111"/>
              </p:ext>
            </p:extLst>
          </p:nvPr>
        </p:nvGraphicFramePr>
        <p:xfrm>
          <a:off x="435743" y="2758342"/>
          <a:ext cx="11137558" cy="3108960"/>
        </p:xfrm>
        <a:graphic>
          <a:graphicData uri="http://schemas.openxmlformats.org/drawingml/2006/table">
            <a:tbl>
              <a:tblPr firstRow="1" lastRow="1">
                <a:tableStyleId>{BC89EF96-8CEA-46FF-86C4-4CE0E7609802}</a:tableStyleId>
              </a:tblPr>
              <a:tblGrid>
                <a:gridCol w="4888426">
                  <a:extLst>
                    <a:ext uri="{9D8B030D-6E8A-4147-A177-3AD203B41FA5}">
                      <a16:colId xmlns:a16="http://schemas.microsoft.com/office/drawing/2014/main" val="20000"/>
                    </a:ext>
                  </a:extLst>
                </a:gridCol>
                <a:gridCol w="6249132">
                  <a:extLst>
                    <a:ext uri="{9D8B030D-6E8A-4147-A177-3AD203B41FA5}">
                      <a16:colId xmlns:a16="http://schemas.microsoft.com/office/drawing/2014/main" val="20001"/>
                    </a:ext>
                  </a:extLst>
                </a:gridCol>
              </a:tblGrid>
              <a:tr h="384173">
                <a:tc>
                  <a:txBody>
                    <a:bodyPr/>
                    <a:lstStyle/>
                    <a:p>
                      <a:r>
                        <a:rPr lang="en-US" sz="2400" b="1" dirty="0">
                          <a:latin typeface="Times New Roman" panose="02020603050405020304" pitchFamily="18" charset="0"/>
                          <a:cs typeface="Times New Roman" panose="02020603050405020304" pitchFamily="18" charset="0"/>
                        </a:rPr>
                        <a:t>Active</a:t>
                      </a:r>
                    </a:p>
                  </a:txBody>
                  <a:tcPr>
                    <a:solidFill>
                      <a:schemeClr val="bg1">
                        <a:lumMod val="95000"/>
                      </a:schemeClr>
                    </a:solidFill>
                  </a:tcPr>
                </a:tc>
                <a:tc>
                  <a:txBody>
                    <a:bodyPr/>
                    <a:lstStyle/>
                    <a:p>
                      <a:r>
                        <a:rPr lang="en-US" sz="2400" b="1" dirty="0">
                          <a:latin typeface="Times New Roman" panose="02020603050405020304" pitchFamily="18" charset="0"/>
                          <a:cs typeface="Times New Roman" panose="02020603050405020304" pitchFamily="18" charset="0"/>
                        </a:rPr>
                        <a:t>Passive</a:t>
                      </a:r>
                    </a:p>
                  </a:txBody>
                  <a:tcPr>
                    <a:solidFill>
                      <a:schemeClr val="bg1">
                        <a:lumMod val="95000"/>
                      </a:schemeClr>
                    </a:solidFill>
                  </a:tcPr>
                </a:tc>
                <a:extLst>
                  <a:ext uri="{0D108BD9-81ED-4DB2-BD59-A6C34878D82A}">
                    <a16:rowId xmlns:a16="http://schemas.microsoft.com/office/drawing/2014/main" val="10000"/>
                  </a:ext>
                </a:extLst>
              </a:tr>
              <a:tr h="2535539">
                <a:tc>
                  <a:txBody>
                    <a:bodyPr/>
                    <a:lstStyle/>
                    <a:p>
                      <a:r>
                        <a:rPr kumimoji="0" lang="en-US" sz="2400" b="0" kern="1200" dirty="0">
                          <a:latin typeface="Times New Roman" panose="02020603050405020304" pitchFamily="18" charset="0"/>
                          <a:cs typeface="Times New Roman" panose="02020603050405020304" pitchFamily="18" charset="0"/>
                        </a:rPr>
                        <a:t>Open the door.</a:t>
                      </a:r>
                    </a:p>
                    <a:p>
                      <a:r>
                        <a:rPr kumimoji="0" lang="en-US" sz="2400" b="0" kern="1200" dirty="0">
                          <a:latin typeface="Times New Roman" panose="02020603050405020304" pitchFamily="18" charset="0"/>
                          <a:cs typeface="Times New Roman" panose="02020603050405020304" pitchFamily="18" charset="0"/>
                        </a:rPr>
                        <a:t>Complete the work.</a:t>
                      </a:r>
                    </a:p>
                    <a:p>
                      <a:r>
                        <a:rPr kumimoji="0" lang="en-US" sz="2400" b="0" kern="1200" dirty="0">
                          <a:latin typeface="Times New Roman" panose="02020603050405020304" pitchFamily="18" charset="0"/>
                          <a:cs typeface="Times New Roman" panose="02020603050405020304" pitchFamily="18" charset="0"/>
                        </a:rPr>
                        <a:t>Turn off the television.</a:t>
                      </a:r>
                    </a:p>
                    <a:p>
                      <a:r>
                        <a:rPr kumimoji="0" lang="en-US" sz="2400" b="0" kern="1200" dirty="0">
                          <a:latin typeface="Times New Roman" panose="02020603050405020304" pitchFamily="18" charset="0"/>
                          <a:cs typeface="Times New Roman" panose="02020603050405020304" pitchFamily="18" charset="0"/>
                        </a:rPr>
                        <a:t>Learn your lesson.</a:t>
                      </a:r>
                    </a:p>
                    <a:p>
                      <a:r>
                        <a:rPr kumimoji="0" lang="en-US" sz="2400" b="0" kern="1200" dirty="0">
                          <a:latin typeface="Times New Roman" panose="02020603050405020304" pitchFamily="18" charset="0"/>
                          <a:cs typeface="Times New Roman" panose="02020603050405020304" pitchFamily="18" charset="0"/>
                        </a:rPr>
                        <a:t>Kill the snake.</a:t>
                      </a:r>
                    </a:p>
                    <a:p>
                      <a:r>
                        <a:rPr kumimoji="0" lang="en-US" sz="2400" b="0" kern="1200" dirty="0">
                          <a:latin typeface="Times New Roman" panose="02020603050405020304" pitchFamily="18" charset="0"/>
                          <a:cs typeface="Times New Roman" panose="02020603050405020304" pitchFamily="18" charset="0"/>
                        </a:rPr>
                        <a:t>Punish him.</a:t>
                      </a:r>
                    </a:p>
                    <a:p>
                      <a:r>
                        <a:rPr kumimoji="0" lang="en-US" sz="2400" b="0" kern="1200" dirty="0" smtClean="0">
                          <a:latin typeface="Times New Roman" panose="02020603050405020304" pitchFamily="18" charset="0"/>
                          <a:cs typeface="Times New Roman" panose="02020603050405020304" pitchFamily="18" charset="0"/>
                        </a:rPr>
                        <a:t>Speak </a:t>
                      </a:r>
                      <a:r>
                        <a:rPr kumimoji="0" lang="en-US" sz="2400" b="0" kern="1200" dirty="0">
                          <a:latin typeface="Times New Roman" panose="02020603050405020304" pitchFamily="18" charset="0"/>
                          <a:cs typeface="Times New Roman" panose="02020603050405020304" pitchFamily="18" charset="0"/>
                        </a:rPr>
                        <a:t>the truth</a:t>
                      </a:r>
                      <a:r>
                        <a:rPr kumimoji="0" lang="en-US" sz="2400" b="0" kern="1200" dirty="0" smtClean="0">
                          <a:latin typeface="Times New Roman" panose="02020603050405020304" pitchFamily="18" charset="0"/>
                          <a:cs typeface="Times New Roman" panose="02020603050405020304" pitchFamily="18" charset="0"/>
                        </a:rPr>
                        <a:t>.</a:t>
                      </a:r>
                      <a:endParaRPr kumimoji="0" lang="en-US" sz="2400" b="0" kern="1200" dirty="0">
                        <a:solidFill>
                          <a:schemeClr val="dk1"/>
                        </a:solidFill>
                        <a:latin typeface="Times New Roman" panose="02020603050405020304" pitchFamily="18" charset="0"/>
                        <a:ea typeface="+mn-ea"/>
                        <a:cs typeface="Times New Roman" panose="02020603050405020304" pitchFamily="18" charset="0"/>
                      </a:endParaRPr>
                    </a:p>
                  </a:txBody>
                  <a:tcPr>
                    <a:solidFill>
                      <a:schemeClr val="bg1">
                        <a:lumMod val="95000"/>
                      </a:schemeClr>
                    </a:solidFill>
                  </a:tcPr>
                </a:tc>
                <a:tc>
                  <a:txBody>
                    <a:bodyPr/>
                    <a:lstStyle/>
                    <a:p>
                      <a:r>
                        <a:rPr kumimoji="0" lang="en-US" sz="2400" b="0" kern="1200" dirty="0">
                          <a:latin typeface="Times New Roman" panose="02020603050405020304" pitchFamily="18" charset="0"/>
                          <a:cs typeface="Times New Roman" panose="02020603050405020304" pitchFamily="18" charset="0"/>
                        </a:rPr>
                        <a:t>Let the door be opened.</a:t>
                      </a:r>
                    </a:p>
                    <a:p>
                      <a:r>
                        <a:rPr kumimoji="0" lang="en-US" sz="2400" b="0" kern="1200" dirty="0">
                          <a:latin typeface="Times New Roman" panose="02020603050405020304" pitchFamily="18" charset="0"/>
                          <a:cs typeface="Times New Roman" panose="02020603050405020304" pitchFamily="18" charset="0"/>
                        </a:rPr>
                        <a:t>Let the worked be completed.</a:t>
                      </a:r>
                    </a:p>
                    <a:p>
                      <a:r>
                        <a:rPr kumimoji="0" lang="en-US" sz="2400" b="0" kern="1200" dirty="0">
                          <a:latin typeface="Times New Roman" panose="02020603050405020304" pitchFamily="18" charset="0"/>
                          <a:cs typeface="Times New Roman" panose="02020603050405020304" pitchFamily="18" charset="0"/>
                        </a:rPr>
                        <a:t>Let the television be tuned off.</a:t>
                      </a:r>
                    </a:p>
                    <a:p>
                      <a:r>
                        <a:rPr kumimoji="0" lang="en-US" sz="2400" b="0" kern="1200" dirty="0">
                          <a:latin typeface="Times New Roman" panose="02020603050405020304" pitchFamily="18" charset="0"/>
                          <a:cs typeface="Times New Roman" panose="02020603050405020304" pitchFamily="18" charset="0"/>
                        </a:rPr>
                        <a:t>Let your lesson be learnt.</a:t>
                      </a:r>
                    </a:p>
                    <a:p>
                      <a:r>
                        <a:rPr kumimoji="0" lang="en-US" sz="2400" b="0" kern="1200" dirty="0">
                          <a:latin typeface="Times New Roman" panose="02020603050405020304" pitchFamily="18" charset="0"/>
                          <a:cs typeface="Times New Roman" panose="02020603050405020304" pitchFamily="18" charset="0"/>
                        </a:rPr>
                        <a:t>Let the snake be killed.</a:t>
                      </a:r>
                    </a:p>
                    <a:p>
                      <a:r>
                        <a:rPr kumimoji="0" lang="en-US" sz="2400" b="0" kern="1200" dirty="0">
                          <a:latin typeface="Times New Roman" panose="02020603050405020304" pitchFamily="18" charset="0"/>
                          <a:cs typeface="Times New Roman" panose="02020603050405020304" pitchFamily="18" charset="0"/>
                        </a:rPr>
                        <a:t>Let him be punished.</a:t>
                      </a:r>
                    </a:p>
                    <a:p>
                      <a:r>
                        <a:rPr kumimoji="0" lang="en-US" sz="2400" b="0" kern="1200" dirty="0">
                          <a:latin typeface="Times New Roman" panose="02020603050405020304" pitchFamily="18" charset="0"/>
                          <a:cs typeface="Times New Roman" panose="02020603050405020304" pitchFamily="18" charset="0"/>
                        </a:rPr>
                        <a:t>Let the truth be </a:t>
                      </a:r>
                      <a:r>
                        <a:rPr kumimoji="0" lang="en-US" sz="2400" b="0" kern="1200" dirty="0" smtClean="0">
                          <a:latin typeface="Times New Roman" panose="02020603050405020304" pitchFamily="18" charset="0"/>
                          <a:cs typeface="Times New Roman" panose="02020603050405020304" pitchFamily="18" charset="0"/>
                        </a:rPr>
                        <a:t>spoken.</a:t>
                      </a:r>
                      <a:endParaRPr kumimoji="0" lang="en-US" sz="2400" b="0" kern="12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1801503" y="953873"/>
            <a:ext cx="9771798" cy="830997"/>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as-IN" sz="2400" dirty="0">
                <a:latin typeface="NikoshBAN" panose="02000000000000000000" pitchFamily="2" charset="0"/>
                <a:cs typeface="NikoshBAN" panose="02000000000000000000" pitchFamily="2" charset="0"/>
              </a:rPr>
              <a:t>শুধু মাত্র মূল </a:t>
            </a:r>
            <a:r>
              <a:rPr lang="en-US" sz="2400" dirty="0">
                <a:latin typeface="NikoshBAN" panose="02000000000000000000" pitchFamily="2" charset="0"/>
                <a:cs typeface="NikoshBAN" panose="02000000000000000000" pitchFamily="2" charset="0"/>
              </a:rPr>
              <a:t>verb </a:t>
            </a:r>
            <a:r>
              <a:rPr lang="as-IN" sz="2400" dirty="0">
                <a:latin typeface="NikoshBAN" panose="02000000000000000000" pitchFamily="2" charset="0"/>
                <a:cs typeface="NikoshBAN" panose="02000000000000000000" pitchFamily="2" charset="0"/>
              </a:rPr>
              <a:t>দিয়ে শুরু যুক্ত </a:t>
            </a:r>
            <a:r>
              <a:rPr lang="en-US" sz="2400" dirty="0">
                <a:latin typeface="NikoshBAN" panose="02000000000000000000" pitchFamily="2" charset="0"/>
                <a:cs typeface="NikoshBAN" panose="02000000000000000000" pitchFamily="2" charset="0"/>
              </a:rPr>
              <a:t>active voice </a:t>
            </a:r>
            <a:r>
              <a:rPr lang="as-IN" sz="2400" dirty="0">
                <a:latin typeface="NikoshBAN" panose="02000000000000000000" pitchFamily="2" charset="0"/>
                <a:cs typeface="NikoshBAN" panose="02000000000000000000" pitchFamily="2" charset="0"/>
              </a:rPr>
              <a:t>কে </a:t>
            </a:r>
            <a:r>
              <a:rPr lang="en-US" sz="2400" dirty="0">
                <a:latin typeface="NikoshBAN" panose="02000000000000000000" pitchFamily="2" charset="0"/>
                <a:cs typeface="NikoshBAN" panose="02000000000000000000" pitchFamily="2" charset="0"/>
              </a:rPr>
              <a:t>passive voice </a:t>
            </a:r>
            <a:r>
              <a:rPr lang="as-IN" sz="2400" dirty="0">
                <a:latin typeface="NikoshBAN" panose="02000000000000000000" pitchFamily="2" charset="0"/>
                <a:cs typeface="NikoshBAN" panose="02000000000000000000" pitchFamily="2" charset="0"/>
              </a:rPr>
              <a:t>এ রুপান্তর করার নিয়ম- </a:t>
            </a:r>
            <a:endParaRPr lang="en-US" sz="2400" dirty="0">
              <a:latin typeface="NikoshBAN" panose="02000000000000000000" pitchFamily="2" charset="0"/>
              <a:cs typeface="NikoshBAN" panose="02000000000000000000" pitchFamily="2" charset="0"/>
            </a:endParaRPr>
          </a:p>
        </p:txBody>
      </p:sp>
      <p:sp>
        <p:nvSpPr>
          <p:cNvPr id="9" name="Rectangle 8"/>
          <p:cNvSpPr/>
          <p:nvPr/>
        </p:nvSpPr>
        <p:spPr>
          <a:xfrm>
            <a:off x="435743" y="960682"/>
            <a:ext cx="1218604" cy="461665"/>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a:latin typeface="Times New Roman" panose="02020603050405020304" pitchFamily="18" charset="0"/>
                <a:cs typeface="Times New Roman" panose="02020603050405020304" pitchFamily="18" charset="0"/>
              </a:rPr>
              <a:t>Active </a:t>
            </a:r>
            <a:endParaRPr lang="en-US"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435743" y="1859512"/>
            <a:ext cx="1218603" cy="461665"/>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2400" b="1" dirty="0">
                <a:latin typeface="Times New Roman" panose="02020603050405020304" pitchFamily="18" charset="0"/>
                <a:cs typeface="Times New Roman" panose="02020603050405020304" pitchFamily="18" charset="0"/>
              </a:rPr>
              <a:t>Passive </a:t>
            </a:r>
            <a:endParaRPr lang="en-US" sz="2400" dirty="0">
              <a:latin typeface="Times New Roman" panose="02020603050405020304" pitchFamily="18" charset="0"/>
              <a:cs typeface="Times New Roman" panose="02020603050405020304" pitchFamily="18" charset="0"/>
            </a:endParaRPr>
          </a:p>
        </p:txBody>
      </p:sp>
      <p:sp>
        <p:nvSpPr>
          <p:cNvPr id="2" name="Oval 1"/>
          <p:cNvSpPr/>
          <p:nvPr/>
        </p:nvSpPr>
        <p:spPr>
          <a:xfrm>
            <a:off x="10909900" y="182880"/>
            <a:ext cx="810557" cy="770989"/>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Impact" panose="020B0806030902050204" pitchFamily="34" charset="0"/>
              </a:rPr>
              <a:t>01</a:t>
            </a:r>
          </a:p>
        </p:txBody>
      </p:sp>
      <p:sp>
        <p:nvSpPr>
          <p:cNvPr id="4" name="Footer Placeholder 3"/>
          <p:cNvSpPr>
            <a:spLocks noGrp="1"/>
          </p:cNvSpPr>
          <p:nvPr>
            <p:ph type="ftr" sz="quarter" idx="11"/>
          </p:nvPr>
        </p:nvSpPr>
        <p:spPr/>
        <p:txBody>
          <a:bodyPr/>
          <a:lstStyle/>
          <a:p>
            <a:r>
              <a:rPr lang="en-US" smtClean="0"/>
              <a:t>Md. Shahidul Alom_01715 720 745</a:t>
            </a:r>
            <a:endParaRPr lang="en-US"/>
          </a:p>
        </p:txBody>
      </p:sp>
    </p:spTree>
    <p:extLst>
      <p:ext uri="{BB962C8B-B14F-4D97-AF65-F5344CB8AC3E}">
        <p14:creationId xmlns:p14="http://schemas.microsoft.com/office/powerpoint/2010/main" val="944497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50" fill="hold"/>
                                        <p:tgtEl>
                                          <p:spTgt spid="7"/>
                                        </p:tgtEl>
                                        <p:attrNameLst>
                                          <p:attrName>ppt_x</p:attrName>
                                        </p:attrNameLst>
                                      </p:cBhvr>
                                      <p:tavLst>
                                        <p:tav tm="0">
                                          <p:val>
                                            <p:strVal val="0-#ppt_w/2"/>
                                          </p:val>
                                        </p:tav>
                                        <p:tav tm="100000">
                                          <p:val>
                                            <p:strVal val="#ppt_x"/>
                                          </p:val>
                                        </p:tav>
                                      </p:tavLst>
                                    </p:anim>
                                    <p:anim calcmode="lin" valueType="num">
                                      <p:cBhvr additive="base">
                                        <p:cTn id="12" dur="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7" y="2537255"/>
            <a:ext cx="6851175" cy="3543791"/>
          </a:xfrm>
          <a:prstGeom prst="rect">
            <a:avLst/>
          </a:prstGeom>
        </p:spPr>
        <p:txBody>
          <a:bodyPr wrap="square">
            <a:spAutoFit/>
          </a:bodyPr>
          <a:lstStyle/>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Active Voice:  </a:t>
            </a:r>
            <a:r>
              <a:rPr lang="en-US" sz="2400" dirty="0">
                <a:latin typeface="Times New Roman" panose="02020603050405020304" pitchFamily="18" charset="0"/>
                <a:ea typeface="Calibri" panose="020F0502020204030204" pitchFamily="34" charset="0"/>
                <a:cs typeface="Times New Roman" panose="02020603050405020304" pitchFamily="18" charset="0"/>
              </a:rPr>
              <a:t>Buy me a shirt </a:t>
            </a:r>
          </a:p>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Passive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Voice:</a:t>
            </a:r>
            <a:r>
              <a:rPr lang="en-US" sz="2400" dirty="0">
                <a:latin typeface="Times New Roman" panose="02020603050405020304" pitchFamily="18" charset="0"/>
                <a:ea typeface="Calibri" panose="020F0502020204030204" pitchFamily="34" charset="0"/>
                <a:cs typeface="Times New Roman" panose="02020603050405020304" pitchFamily="18" charset="0"/>
              </a:rPr>
              <a:t>  Let a shirt be bought for me.</a:t>
            </a:r>
          </a:p>
          <a:p>
            <a:pPr>
              <a:lnSpc>
                <a:spcPct val="107000"/>
              </a:lnSpc>
              <a:spcAft>
                <a:spcPts val="800"/>
              </a:spcAft>
            </a:pPr>
            <a:r>
              <a:rPr lang="en-US" sz="10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Active Voice: </a:t>
            </a:r>
            <a:r>
              <a:rPr lang="en-US" sz="2400" dirty="0">
                <a:latin typeface="Times New Roman" panose="02020603050405020304" pitchFamily="18" charset="0"/>
                <a:ea typeface="Calibri" panose="020F0502020204030204" pitchFamily="34" charset="0"/>
                <a:cs typeface="Times New Roman" panose="02020603050405020304" pitchFamily="18" charset="0"/>
              </a:rPr>
              <a:t> Give me the pen. </a:t>
            </a:r>
          </a:p>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Passive Voice: </a:t>
            </a:r>
            <a:r>
              <a:rPr lang="en-US" sz="2400" dirty="0">
                <a:latin typeface="Times New Roman" panose="02020603050405020304" pitchFamily="18" charset="0"/>
                <a:ea typeface="Calibri" panose="020F0502020204030204" pitchFamily="34" charset="0"/>
                <a:cs typeface="Times New Roman" panose="02020603050405020304" pitchFamily="18" charset="0"/>
              </a:rPr>
              <a:t>Let the pen be given to me. </a:t>
            </a:r>
          </a:p>
          <a:p>
            <a:pPr>
              <a:lnSpc>
                <a:spcPct val="107000"/>
              </a:lnSpc>
              <a:spcAft>
                <a:spcPts val="800"/>
              </a:spcAft>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Active Voice: </a:t>
            </a:r>
            <a:r>
              <a:rPr lang="en-US" sz="2400" dirty="0">
                <a:latin typeface="Times New Roman" panose="02020603050405020304" pitchFamily="18" charset="0"/>
                <a:ea typeface="Calibri" panose="020F0502020204030204" pitchFamily="34" charset="0"/>
                <a:cs typeface="Times New Roman" panose="02020603050405020304" pitchFamily="18" charset="0"/>
              </a:rPr>
              <a:t>Bring me a book. </a:t>
            </a:r>
          </a:p>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Passive Voice: </a:t>
            </a:r>
            <a:r>
              <a:rPr lang="en-US" sz="2400" dirty="0">
                <a:latin typeface="Times New Roman" panose="02020603050405020304" pitchFamily="18" charset="0"/>
                <a:ea typeface="Calibri" panose="020F0502020204030204" pitchFamily="34" charset="0"/>
                <a:cs typeface="Times New Roman" panose="02020603050405020304" pitchFamily="18" charset="0"/>
              </a:rPr>
              <a:t>Let a book be brought for me. </a:t>
            </a:r>
          </a:p>
        </p:txBody>
      </p:sp>
      <p:sp>
        <p:nvSpPr>
          <p:cNvPr id="5" name="Rectangle 4"/>
          <p:cNvSpPr/>
          <p:nvPr/>
        </p:nvSpPr>
        <p:spPr>
          <a:xfrm>
            <a:off x="695054" y="960682"/>
            <a:ext cx="1218604" cy="461665"/>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dirty="0">
                <a:latin typeface="Times New Roman" panose="02020603050405020304" pitchFamily="18" charset="0"/>
                <a:cs typeface="Times New Roman" panose="02020603050405020304" pitchFamily="18" charset="0"/>
              </a:rPr>
              <a:t>Active </a:t>
            </a:r>
          </a:p>
        </p:txBody>
      </p:sp>
      <p:sp>
        <p:nvSpPr>
          <p:cNvPr id="6" name="Rectangle 5"/>
          <p:cNvSpPr/>
          <p:nvPr/>
        </p:nvSpPr>
        <p:spPr>
          <a:xfrm>
            <a:off x="695054" y="1695737"/>
            <a:ext cx="1218603" cy="461665"/>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2400" dirty="0">
                <a:latin typeface="Times New Roman" panose="02020603050405020304" pitchFamily="18" charset="0"/>
                <a:cs typeface="Times New Roman" panose="02020603050405020304" pitchFamily="18" charset="0"/>
              </a:rPr>
              <a:t>Passive </a:t>
            </a:r>
          </a:p>
        </p:txBody>
      </p:sp>
      <p:sp>
        <p:nvSpPr>
          <p:cNvPr id="7" name="Rectangle 6"/>
          <p:cNvSpPr/>
          <p:nvPr/>
        </p:nvSpPr>
        <p:spPr>
          <a:xfrm>
            <a:off x="2448463" y="984779"/>
            <a:ext cx="8661514" cy="461665"/>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dirty="0">
                <a:latin typeface="Times New Roman" panose="02020603050405020304" pitchFamily="18" charset="0"/>
                <a:ea typeface="Calibri" panose="020F0502020204030204" pitchFamily="34" charset="0"/>
                <a:cs typeface="Times New Roman" panose="02020603050405020304" pitchFamily="18" charset="0"/>
              </a:rPr>
              <a:t>When Imperative Active Voice has two objects </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2448463" y="1689286"/>
            <a:ext cx="8661514" cy="461665"/>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dirty="0">
                <a:latin typeface="Times New Roman" panose="02020603050405020304" pitchFamily="18" charset="0"/>
                <a:ea typeface="Calibri" panose="020F0502020204030204" pitchFamily="34" charset="0"/>
                <a:cs typeface="Times New Roman" panose="02020603050405020304" pitchFamily="18" charset="0"/>
              </a:rPr>
              <a:t>Let + direct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obj</a:t>
            </a:r>
            <a:r>
              <a:rPr lang="en-US" sz="2400" dirty="0">
                <a:latin typeface="Times New Roman" panose="02020603050405020304" pitchFamily="18" charset="0"/>
                <a:ea typeface="Calibri" panose="020F0502020204030204" pitchFamily="34" charset="0"/>
                <a:cs typeface="Times New Roman" panose="02020603050405020304" pitchFamily="18" charset="0"/>
              </a:rPr>
              <a:t> + be + verb (PP) + for/to/with + personal </a:t>
            </a:r>
            <a:r>
              <a:rPr lang="en-US" sz="2400" dirty="0" err="1">
                <a:latin typeface="Times New Roman" panose="02020603050405020304" pitchFamily="18" charset="0"/>
                <a:ea typeface="Calibri" panose="020F0502020204030204" pitchFamily="34" charset="0"/>
                <a:cs typeface="Times New Roman" panose="02020603050405020304" pitchFamily="18" charset="0"/>
              </a:rPr>
              <a:t>obj</a:t>
            </a:r>
            <a:endParaRPr lang="en-US" sz="2400" dirty="0">
              <a:latin typeface="Times New Roman" panose="02020603050405020304" pitchFamily="18" charset="0"/>
              <a:cs typeface="Times New Roman" panose="02020603050405020304" pitchFamily="18" charset="0"/>
            </a:endParaRPr>
          </a:p>
        </p:txBody>
      </p:sp>
      <p:sp>
        <p:nvSpPr>
          <p:cNvPr id="11" name="Oval 10"/>
          <p:cNvSpPr/>
          <p:nvPr/>
        </p:nvSpPr>
        <p:spPr>
          <a:xfrm>
            <a:off x="10704698" y="420927"/>
            <a:ext cx="810557" cy="497794"/>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Impact" panose="020B0806030902050204" pitchFamily="34" charset="0"/>
              </a:rPr>
              <a:t>02</a:t>
            </a:r>
          </a:p>
        </p:txBody>
      </p:sp>
      <p:sp>
        <p:nvSpPr>
          <p:cNvPr id="3" name="Footer Placeholder 2"/>
          <p:cNvSpPr>
            <a:spLocks noGrp="1"/>
          </p:cNvSpPr>
          <p:nvPr>
            <p:ph type="ftr" sz="quarter" idx="11"/>
          </p:nvPr>
        </p:nvSpPr>
        <p:spPr/>
        <p:txBody>
          <a:bodyPr/>
          <a:lstStyle/>
          <a:p>
            <a:r>
              <a:rPr lang="en-US" smtClean="0"/>
              <a:t>Md. Shahidul Alom_01715 720 745</a:t>
            </a:r>
            <a:endParaRPr lang="en-US"/>
          </a:p>
        </p:txBody>
      </p:sp>
    </p:spTree>
    <p:extLst>
      <p:ext uri="{BB962C8B-B14F-4D97-AF65-F5344CB8AC3E}">
        <p14:creationId xmlns:p14="http://schemas.microsoft.com/office/powerpoint/2010/main" val="1189694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868" y="372088"/>
            <a:ext cx="11098616"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a:latin typeface="Impact" panose="020B0806030902050204" pitchFamily="34" charset="0"/>
              </a:rPr>
              <a:t>Group Work</a:t>
            </a:r>
          </a:p>
        </p:txBody>
      </p:sp>
      <p:sp>
        <p:nvSpPr>
          <p:cNvPr id="3" name="TextBox 2"/>
          <p:cNvSpPr txBox="1"/>
          <p:nvPr/>
        </p:nvSpPr>
        <p:spPr>
          <a:xfrm>
            <a:off x="583868" y="1151498"/>
            <a:ext cx="8123404"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Transform the following Sentences into passive. </a:t>
            </a:r>
          </a:p>
        </p:txBody>
      </p:sp>
      <p:sp>
        <p:nvSpPr>
          <p:cNvPr id="5" name="Rectangle 4"/>
          <p:cNvSpPr/>
          <p:nvPr/>
        </p:nvSpPr>
        <p:spPr>
          <a:xfrm>
            <a:off x="558564" y="1984062"/>
            <a:ext cx="5569282"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1. Help the poor.</a:t>
            </a:r>
          </a:p>
          <a:p>
            <a:r>
              <a:rPr lang="en-US" sz="2800" dirty="0">
                <a:latin typeface="Times New Roman" panose="02020603050405020304" pitchFamily="18" charset="0"/>
                <a:cs typeface="Times New Roman" panose="02020603050405020304" pitchFamily="18" charset="0"/>
              </a:rPr>
              <a:t>2. Revise your book.</a:t>
            </a:r>
          </a:p>
          <a:p>
            <a:r>
              <a:rPr lang="en-US" sz="2800" dirty="0">
                <a:latin typeface="Times New Roman" panose="02020603050405020304" pitchFamily="18" charset="0"/>
                <a:cs typeface="Times New Roman" panose="02020603050405020304" pitchFamily="18" charset="0"/>
              </a:rPr>
              <a:t>3. Clean your room.</a:t>
            </a:r>
          </a:p>
          <a:p>
            <a:r>
              <a:rPr lang="en-US" sz="2800" dirty="0">
                <a:latin typeface="Times New Roman" panose="02020603050405020304" pitchFamily="18" charset="0"/>
                <a:cs typeface="Times New Roman" panose="02020603050405020304" pitchFamily="18" charset="0"/>
              </a:rPr>
              <a:t>4. Shut the door.</a:t>
            </a:r>
          </a:p>
          <a:p>
            <a:r>
              <a:rPr lang="en-US" sz="2800" dirty="0">
                <a:latin typeface="Times New Roman" panose="02020603050405020304" pitchFamily="18" charset="0"/>
                <a:cs typeface="Times New Roman" panose="02020603050405020304" pitchFamily="18" charset="0"/>
              </a:rPr>
              <a:t>5. Write the letter without any delay.</a:t>
            </a:r>
          </a:p>
        </p:txBody>
      </p:sp>
      <p:sp>
        <p:nvSpPr>
          <p:cNvPr id="6" name="Rectangle 5"/>
          <p:cNvSpPr/>
          <p:nvPr/>
        </p:nvSpPr>
        <p:spPr>
          <a:xfrm>
            <a:off x="3900278" y="4546482"/>
            <a:ext cx="6103535" cy="1938992"/>
          </a:xfrm>
          <a:prstGeom prst="rect">
            <a:avLst/>
          </a:prstGeom>
          <a:ln>
            <a:solidFill>
              <a:srgbClr val="FF0000"/>
            </a:solidFill>
          </a:ln>
        </p:spPr>
        <p:txBody>
          <a:bodyPr wrap="square">
            <a:spAutoFit/>
          </a:bodyPr>
          <a:lstStyle/>
          <a:p>
            <a:r>
              <a:rPr lang="en-US" sz="2400" dirty="0">
                <a:latin typeface="Times New Roman" panose="02020603050405020304" pitchFamily="18" charset="0"/>
                <a:cs typeface="Times New Roman" panose="02020603050405020304" pitchFamily="18" charset="0"/>
              </a:rPr>
              <a:t>1. Let the poor be helped.</a:t>
            </a:r>
          </a:p>
          <a:p>
            <a:r>
              <a:rPr lang="en-US" sz="2400" dirty="0">
                <a:latin typeface="Times New Roman" panose="02020603050405020304" pitchFamily="18" charset="0"/>
                <a:cs typeface="Times New Roman" panose="02020603050405020304" pitchFamily="18" charset="0"/>
              </a:rPr>
              <a:t>2. Let your book be revised.</a:t>
            </a:r>
          </a:p>
          <a:p>
            <a:r>
              <a:rPr lang="en-US" sz="2400" dirty="0">
                <a:latin typeface="Times New Roman" panose="02020603050405020304" pitchFamily="18" charset="0"/>
                <a:cs typeface="Times New Roman" panose="02020603050405020304" pitchFamily="18" charset="0"/>
              </a:rPr>
              <a:t>3. Let your room be cleaned.</a:t>
            </a:r>
          </a:p>
          <a:p>
            <a:r>
              <a:rPr lang="en-US" sz="2400" dirty="0">
                <a:latin typeface="Times New Roman" panose="02020603050405020304" pitchFamily="18" charset="0"/>
                <a:cs typeface="Times New Roman" panose="02020603050405020304" pitchFamily="18" charset="0"/>
              </a:rPr>
              <a:t>4. Let the door be shut.</a:t>
            </a:r>
          </a:p>
          <a:p>
            <a:r>
              <a:rPr lang="en-US" sz="2400" dirty="0">
                <a:latin typeface="Times New Roman" panose="02020603050405020304" pitchFamily="18" charset="0"/>
                <a:cs typeface="Times New Roman" panose="02020603050405020304" pitchFamily="18" charset="0"/>
              </a:rPr>
              <a:t>5. Let the letter be written without any delay. </a:t>
            </a:r>
          </a:p>
        </p:txBody>
      </p:sp>
      <p:sp>
        <p:nvSpPr>
          <p:cNvPr id="9" name="Right Arrow 8"/>
          <p:cNvSpPr/>
          <p:nvPr/>
        </p:nvSpPr>
        <p:spPr>
          <a:xfrm>
            <a:off x="847421" y="4901829"/>
            <a:ext cx="2947916" cy="1228298"/>
          </a:xfrm>
          <a:prstGeom prst="rightArrow">
            <a:avLst>
              <a:gd name="adj1" fmla="val 41111"/>
              <a:gd name="adj2" fmla="val 3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Match your answer</a:t>
            </a:r>
          </a:p>
        </p:txBody>
      </p:sp>
      <p:sp>
        <p:nvSpPr>
          <p:cNvPr id="4" name="Footer Placeholder 3"/>
          <p:cNvSpPr>
            <a:spLocks noGrp="1"/>
          </p:cNvSpPr>
          <p:nvPr>
            <p:ph type="ftr" sz="quarter" idx="11"/>
          </p:nvPr>
        </p:nvSpPr>
        <p:spPr/>
        <p:txBody>
          <a:bodyPr/>
          <a:lstStyle/>
          <a:p>
            <a:r>
              <a:rPr lang="en-US" smtClean="0"/>
              <a:t>Md. Shahidul Alom_01715 720 745</a:t>
            </a:r>
            <a:endParaRPr lang="en-US"/>
          </a:p>
        </p:txBody>
      </p:sp>
    </p:spTree>
    <p:extLst>
      <p:ext uri="{BB962C8B-B14F-4D97-AF65-F5344CB8AC3E}">
        <p14:creationId xmlns:p14="http://schemas.microsoft.com/office/powerpoint/2010/main" val="1363351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decel="10000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0-#ppt_w/2"/>
                                          </p:val>
                                        </p:tav>
                                        <p:tav tm="100000">
                                          <p:val>
                                            <p:strVal val="#ppt_x"/>
                                          </p:val>
                                        </p:tav>
                                      </p:tavLst>
                                    </p:anim>
                                    <p:anim calcmode="lin" valueType="num">
                                      <p:cBhvr additive="base">
                                        <p:cTn id="12" dur="2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4128944800"/>
              </p:ext>
            </p:extLst>
          </p:nvPr>
        </p:nvGraphicFramePr>
        <p:xfrm>
          <a:off x="640459" y="3594140"/>
          <a:ext cx="10914342" cy="2743200"/>
        </p:xfrm>
        <a:graphic>
          <a:graphicData uri="http://schemas.openxmlformats.org/drawingml/2006/table">
            <a:tbl>
              <a:tblPr firstRow="1" bandRow="1">
                <a:tableStyleId>{5C22544A-7EE6-4342-B048-85BDC9FD1C3A}</a:tableStyleId>
              </a:tblPr>
              <a:tblGrid>
                <a:gridCol w="5457171">
                  <a:extLst>
                    <a:ext uri="{9D8B030D-6E8A-4147-A177-3AD203B41FA5}">
                      <a16:colId xmlns:a16="http://schemas.microsoft.com/office/drawing/2014/main" val="20000"/>
                    </a:ext>
                  </a:extLst>
                </a:gridCol>
                <a:gridCol w="5457171">
                  <a:extLst>
                    <a:ext uri="{9D8B030D-6E8A-4147-A177-3AD203B41FA5}">
                      <a16:colId xmlns:a16="http://schemas.microsoft.com/office/drawing/2014/main" val="20001"/>
                    </a:ext>
                  </a:extLst>
                </a:gridCol>
              </a:tblGrid>
              <a:tr h="370840">
                <a:tc>
                  <a:txBody>
                    <a:bodyPr/>
                    <a:lstStyle/>
                    <a:p>
                      <a:r>
                        <a:rPr lang="en-US" sz="2400" dirty="0">
                          <a:latin typeface="Times New Roman" panose="02020603050405020304" pitchFamily="18" charset="0"/>
                          <a:cs typeface="Times New Roman" panose="02020603050405020304" pitchFamily="18" charset="0"/>
                        </a:rPr>
                        <a:t>Active</a:t>
                      </a:r>
                    </a:p>
                  </a:txBody>
                  <a:tcPr/>
                </a:tc>
                <a:tc>
                  <a:txBody>
                    <a:bodyPr/>
                    <a:lstStyle/>
                    <a:p>
                      <a:r>
                        <a:rPr lang="en-US" sz="2400" dirty="0">
                          <a:latin typeface="Times New Roman" panose="02020603050405020304" pitchFamily="18" charset="0"/>
                          <a:cs typeface="Times New Roman" panose="02020603050405020304" pitchFamily="18" charset="0"/>
                        </a:rPr>
                        <a:t>Passive</a:t>
                      </a:r>
                    </a:p>
                  </a:txBody>
                  <a:tcPr/>
                </a:tc>
                <a:extLst>
                  <a:ext uri="{0D108BD9-81ED-4DB2-BD59-A6C34878D82A}">
                    <a16:rowId xmlns:a16="http://schemas.microsoft.com/office/drawing/2014/main" val="10000"/>
                  </a:ext>
                </a:extLst>
              </a:tr>
              <a:tr h="370840">
                <a:tc>
                  <a:txBody>
                    <a:bodyPr/>
                    <a:lstStyle/>
                    <a:p>
                      <a:r>
                        <a:rPr kumimoji="0" lang="en-US" sz="2400" kern="1200" dirty="0">
                          <a:solidFill>
                            <a:schemeClr val="dk1"/>
                          </a:solidFill>
                          <a:latin typeface="Times New Roman" panose="02020603050405020304" pitchFamily="18" charset="0"/>
                          <a:ea typeface="+mn-ea"/>
                          <a:cs typeface="Times New Roman" panose="02020603050405020304" pitchFamily="18" charset="0"/>
                        </a:rPr>
                        <a:t>Do not play football at noon</a:t>
                      </a:r>
                      <a:r>
                        <a:rPr kumimoji="0" lang="en-US" sz="2400" kern="1200" dirty="0" smtClean="0">
                          <a:solidFill>
                            <a:schemeClr val="dk1"/>
                          </a:solidFill>
                          <a:latin typeface="Times New Roman" panose="02020603050405020304" pitchFamily="18" charset="0"/>
                          <a:ea typeface="+mn-ea"/>
                          <a:cs typeface="Times New Roman" panose="02020603050405020304" pitchFamily="18" charset="0"/>
                        </a:rPr>
                        <a:t>.</a:t>
                      </a:r>
                    </a:p>
                    <a:p>
                      <a:endParaRPr kumimoji="0" lang="en-US" sz="2400" kern="1200" dirty="0">
                        <a:solidFill>
                          <a:schemeClr val="dk1"/>
                        </a:solidFill>
                        <a:latin typeface="Times New Roman" panose="02020603050405020304" pitchFamily="18" charset="0"/>
                        <a:ea typeface="+mn-ea"/>
                        <a:cs typeface="Times New Roman" panose="02020603050405020304" pitchFamily="18" charset="0"/>
                      </a:endParaRPr>
                    </a:p>
                    <a:p>
                      <a:r>
                        <a:rPr kumimoji="0" lang="en-US" sz="2400" kern="1200" dirty="0">
                          <a:solidFill>
                            <a:schemeClr val="dk1"/>
                          </a:solidFill>
                          <a:latin typeface="Times New Roman" panose="02020603050405020304" pitchFamily="18" charset="0"/>
                          <a:ea typeface="+mn-ea"/>
                          <a:cs typeface="Times New Roman" panose="02020603050405020304" pitchFamily="18" charset="0"/>
                        </a:rPr>
                        <a:t>Do not laugh at the poor.</a:t>
                      </a:r>
                    </a:p>
                    <a:p>
                      <a:r>
                        <a:rPr kumimoji="0" lang="en-US" sz="2400" kern="1200" dirty="0">
                          <a:solidFill>
                            <a:schemeClr val="dk1"/>
                          </a:solidFill>
                          <a:latin typeface="Times New Roman" panose="02020603050405020304" pitchFamily="18" charset="0"/>
                          <a:ea typeface="+mn-ea"/>
                          <a:cs typeface="Times New Roman" panose="02020603050405020304" pitchFamily="18" charset="0"/>
                        </a:rPr>
                        <a:t>Do not hate the poor.</a:t>
                      </a:r>
                    </a:p>
                    <a:p>
                      <a:r>
                        <a:rPr kumimoji="0" lang="en-US" sz="2400" kern="1200" dirty="0">
                          <a:solidFill>
                            <a:schemeClr val="dk1"/>
                          </a:solidFill>
                          <a:latin typeface="Times New Roman" panose="02020603050405020304" pitchFamily="18" charset="0"/>
                          <a:ea typeface="+mn-ea"/>
                          <a:cs typeface="Times New Roman" panose="02020603050405020304" pitchFamily="18" charset="0"/>
                        </a:rPr>
                        <a:t>Do not waste time.</a:t>
                      </a:r>
                    </a:p>
                    <a:p>
                      <a:r>
                        <a:rPr kumimoji="0" lang="en-US" sz="2400" kern="1200" dirty="0">
                          <a:solidFill>
                            <a:schemeClr val="dk1"/>
                          </a:solidFill>
                          <a:latin typeface="Times New Roman" panose="02020603050405020304" pitchFamily="18" charset="0"/>
                          <a:ea typeface="+mn-ea"/>
                          <a:cs typeface="Times New Roman" panose="02020603050405020304" pitchFamily="18" charset="0"/>
                        </a:rPr>
                        <a:t>Do not kill the rats.</a:t>
                      </a:r>
                      <a:endParaRPr lang="en-US" sz="2400" dirty="0">
                        <a:latin typeface="Times New Roman" panose="02020603050405020304" pitchFamily="18" charset="0"/>
                        <a:cs typeface="Times New Roman" panose="02020603050405020304" pitchFamily="18" charset="0"/>
                      </a:endParaRPr>
                    </a:p>
                  </a:txBody>
                  <a:tcPr/>
                </a:tc>
                <a:tc>
                  <a:txBody>
                    <a:bodyPr/>
                    <a:lstStyle/>
                    <a:p>
                      <a:r>
                        <a:rPr kumimoji="0" lang="en-US" sz="2400" kern="1200" dirty="0">
                          <a:solidFill>
                            <a:schemeClr val="dk1"/>
                          </a:solidFill>
                          <a:latin typeface="Times New Roman" panose="02020603050405020304" pitchFamily="18" charset="0"/>
                          <a:ea typeface="+mn-ea"/>
                          <a:cs typeface="Times New Roman" panose="02020603050405020304" pitchFamily="18" charset="0"/>
                        </a:rPr>
                        <a:t>Let not football be </a:t>
                      </a:r>
                      <a:r>
                        <a:rPr kumimoji="0" lang="en-US" sz="2400" kern="1200" dirty="0" smtClean="0">
                          <a:solidFill>
                            <a:schemeClr val="dk1"/>
                          </a:solidFill>
                          <a:latin typeface="Times New Roman" panose="02020603050405020304" pitchFamily="18" charset="0"/>
                          <a:ea typeface="+mn-ea"/>
                          <a:cs typeface="Times New Roman" panose="02020603050405020304" pitchFamily="18" charset="0"/>
                        </a:rPr>
                        <a:t>played</a:t>
                      </a:r>
                      <a:r>
                        <a:rPr kumimoji="0" lang="en-US" sz="2400" kern="1200" baseline="0" dirty="0" smtClean="0">
                          <a:solidFill>
                            <a:schemeClr val="dk1"/>
                          </a:solidFill>
                          <a:latin typeface="Times New Roman" panose="02020603050405020304" pitchFamily="18" charset="0"/>
                          <a:ea typeface="+mn-ea"/>
                          <a:cs typeface="Times New Roman" panose="02020603050405020304" pitchFamily="18" charset="0"/>
                        </a:rPr>
                        <a:t> at noon.</a:t>
                      </a:r>
                    </a:p>
                    <a:p>
                      <a:endParaRPr kumimoji="0" lang="en-US" sz="2400" kern="1200" dirty="0">
                        <a:solidFill>
                          <a:schemeClr val="dk1"/>
                        </a:solidFill>
                        <a:latin typeface="Times New Roman" panose="02020603050405020304" pitchFamily="18" charset="0"/>
                        <a:ea typeface="+mn-ea"/>
                        <a:cs typeface="Times New Roman" panose="02020603050405020304" pitchFamily="18" charset="0"/>
                      </a:endParaRPr>
                    </a:p>
                    <a:p>
                      <a:r>
                        <a:rPr kumimoji="0" lang="en-US" sz="2400" kern="1200" dirty="0">
                          <a:solidFill>
                            <a:schemeClr val="dk1"/>
                          </a:solidFill>
                          <a:latin typeface="Times New Roman" panose="02020603050405020304" pitchFamily="18" charset="0"/>
                          <a:ea typeface="+mn-ea"/>
                          <a:cs typeface="Times New Roman" panose="02020603050405020304" pitchFamily="18" charset="0"/>
                        </a:rPr>
                        <a:t>Let not the poor be laughed at.</a:t>
                      </a:r>
                    </a:p>
                    <a:p>
                      <a:r>
                        <a:rPr kumimoji="0" lang="en-US" sz="2400" kern="1200" dirty="0">
                          <a:solidFill>
                            <a:schemeClr val="dk1"/>
                          </a:solidFill>
                          <a:latin typeface="Times New Roman" panose="02020603050405020304" pitchFamily="18" charset="0"/>
                          <a:ea typeface="+mn-ea"/>
                          <a:cs typeface="Times New Roman" panose="02020603050405020304" pitchFamily="18" charset="0"/>
                        </a:rPr>
                        <a:t>Let not the poor be hated.</a:t>
                      </a:r>
                    </a:p>
                    <a:p>
                      <a:r>
                        <a:rPr kumimoji="0" lang="en-US" sz="2400" kern="1200" dirty="0">
                          <a:solidFill>
                            <a:schemeClr val="dk1"/>
                          </a:solidFill>
                          <a:latin typeface="Times New Roman" panose="02020603050405020304" pitchFamily="18" charset="0"/>
                          <a:ea typeface="+mn-ea"/>
                          <a:cs typeface="Times New Roman" panose="02020603050405020304" pitchFamily="18" charset="0"/>
                        </a:rPr>
                        <a:t>Let not time be wasted.</a:t>
                      </a:r>
                    </a:p>
                    <a:p>
                      <a:r>
                        <a:rPr kumimoji="0" lang="en-US" sz="2400" kern="1200" dirty="0">
                          <a:solidFill>
                            <a:schemeClr val="dk1"/>
                          </a:solidFill>
                          <a:latin typeface="Times New Roman" panose="02020603050405020304" pitchFamily="18" charset="0"/>
                          <a:ea typeface="+mn-ea"/>
                          <a:cs typeface="Times New Roman" panose="02020603050405020304" pitchFamily="18" charset="0"/>
                        </a:rPr>
                        <a:t>Let not the rats be killed.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4" name="Rectangle 3"/>
          <p:cNvSpPr/>
          <p:nvPr/>
        </p:nvSpPr>
        <p:spPr>
          <a:xfrm>
            <a:off x="2472518" y="945035"/>
            <a:ext cx="8486634" cy="830997"/>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dirty="0">
                <a:latin typeface="NikoshBAN" panose="02000000000000000000" pitchFamily="2" charset="0"/>
                <a:cs typeface="NikoshBAN" panose="02000000000000000000" pitchFamily="2" charset="0"/>
              </a:rPr>
              <a:t>Do not </a:t>
            </a:r>
            <a:r>
              <a:rPr lang="as-IN" sz="2400" dirty="0">
                <a:latin typeface="NikoshBAN" panose="02000000000000000000" pitchFamily="2" charset="0"/>
                <a:cs typeface="NikoshBAN" panose="02000000000000000000" pitchFamily="2" charset="0"/>
              </a:rPr>
              <a:t>দিয়ে শুরু যুক্ত যুক্ত </a:t>
            </a:r>
            <a:r>
              <a:rPr lang="en-US" sz="2400" dirty="0">
                <a:latin typeface="NikoshBAN" panose="02000000000000000000" pitchFamily="2" charset="0"/>
                <a:cs typeface="NikoshBAN" panose="02000000000000000000" pitchFamily="2" charset="0"/>
              </a:rPr>
              <a:t>active voice </a:t>
            </a:r>
            <a:r>
              <a:rPr lang="as-IN" sz="2400" dirty="0">
                <a:latin typeface="NikoshBAN" panose="02000000000000000000" pitchFamily="2" charset="0"/>
                <a:cs typeface="NikoshBAN" panose="02000000000000000000" pitchFamily="2" charset="0"/>
              </a:rPr>
              <a:t>কে </a:t>
            </a:r>
            <a:r>
              <a:rPr lang="en-US" sz="2400" dirty="0">
                <a:latin typeface="NikoshBAN" panose="02000000000000000000" pitchFamily="2" charset="0"/>
                <a:cs typeface="NikoshBAN" panose="02000000000000000000" pitchFamily="2" charset="0"/>
              </a:rPr>
              <a:t>passive voice </a:t>
            </a:r>
            <a:r>
              <a:rPr lang="as-IN" sz="2400" dirty="0">
                <a:latin typeface="NikoshBAN" panose="02000000000000000000" pitchFamily="2" charset="0"/>
                <a:cs typeface="NikoshBAN" panose="02000000000000000000" pitchFamily="2" charset="0"/>
              </a:rPr>
              <a:t>এ রুপান্তর করার নিয়ম-</a:t>
            </a:r>
            <a:endParaRPr lang="en-US" sz="2400" dirty="0">
              <a:latin typeface="NikoshBAN" panose="02000000000000000000" pitchFamily="2" charset="0"/>
              <a:cs typeface="NikoshBAN" panose="02000000000000000000" pitchFamily="2" charset="0"/>
            </a:endParaRPr>
          </a:p>
        </p:txBody>
      </p:sp>
      <p:sp>
        <p:nvSpPr>
          <p:cNvPr id="6" name="Rectangle 5"/>
          <p:cNvSpPr/>
          <p:nvPr/>
        </p:nvSpPr>
        <p:spPr>
          <a:xfrm>
            <a:off x="2472519" y="1888048"/>
            <a:ext cx="8486634" cy="461665"/>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dirty="0">
                <a:latin typeface="Times New Roman" panose="02020603050405020304" pitchFamily="18" charset="0"/>
                <a:cs typeface="Times New Roman" panose="02020603050405020304" pitchFamily="18" charset="0"/>
              </a:rPr>
              <a:t>Let not + object </a:t>
            </a:r>
            <a:r>
              <a:rPr lang="en-US" sz="2400" dirty="0" err="1">
                <a:latin typeface="Times New Roman" panose="02020603050405020304" pitchFamily="18" charset="0"/>
                <a:cs typeface="Times New Roman" panose="02020603050405020304" pitchFamily="18" charset="0"/>
              </a:rPr>
              <a:t>এর</a:t>
            </a:r>
            <a:r>
              <a:rPr lang="en-US" sz="2400" dirty="0">
                <a:latin typeface="Times New Roman" panose="02020603050405020304" pitchFamily="18" charset="0"/>
                <a:cs typeface="Times New Roman" panose="02020603050405020304" pitchFamily="18" charset="0"/>
              </a:rPr>
              <a:t> subject + be + verb </a:t>
            </a:r>
            <a:r>
              <a:rPr lang="en-US" sz="2400" dirty="0" err="1">
                <a:latin typeface="Times New Roman" panose="02020603050405020304" pitchFamily="18" charset="0"/>
                <a:cs typeface="Times New Roman" panose="02020603050405020304" pitchFamily="18" charset="0"/>
              </a:rPr>
              <a:t>এর</a:t>
            </a:r>
            <a:r>
              <a:rPr lang="en-US" sz="2400" dirty="0">
                <a:latin typeface="Times New Roman" panose="02020603050405020304" pitchFamily="18" charset="0"/>
                <a:cs typeface="Times New Roman" panose="02020603050405020304" pitchFamily="18" charset="0"/>
              </a:rPr>
              <a:t> past participle form</a:t>
            </a:r>
          </a:p>
        </p:txBody>
      </p:sp>
      <p:sp>
        <p:nvSpPr>
          <p:cNvPr id="9" name="Rectangle 8"/>
          <p:cNvSpPr/>
          <p:nvPr/>
        </p:nvSpPr>
        <p:spPr>
          <a:xfrm>
            <a:off x="640459" y="959736"/>
            <a:ext cx="1218604" cy="461665"/>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dirty="0">
                <a:latin typeface="Times New Roman" panose="02020603050405020304" pitchFamily="18" charset="0"/>
                <a:cs typeface="Times New Roman" panose="02020603050405020304" pitchFamily="18" charset="0"/>
              </a:rPr>
              <a:t>Active </a:t>
            </a:r>
          </a:p>
        </p:txBody>
      </p:sp>
      <p:sp>
        <p:nvSpPr>
          <p:cNvPr id="10" name="Rectangle 9"/>
          <p:cNvSpPr/>
          <p:nvPr/>
        </p:nvSpPr>
        <p:spPr>
          <a:xfrm>
            <a:off x="640459" y="1891460"/>
            <a:ext cx="1218603" cy="461665"/>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US" sz="2400" dirty="0">
                <a:latin typeface="Times New Roman" panose="02020603050405020304" pitchFamily="18" charset="0"/>
                <a:cs typeface="Times New Roman" panose="02020603050405020304" pitchFamily="18" charset="0"/>
              </a:rPr>
              <a:t>Passive </a:t>
            </a:r>
          </a:p>
        </p:txBody>
      </p:sp>
      <p:sp>
        <p:nvSpPr>
          <p:cNvPr id="11" name="Oval 10"/>
          <p:cNvSpPr/>
          <p:nvPr/>
        </p:nvSpPr>
        <p:spPr>
          <a:xfrm>
            <a:off x="10744245" y="461942"/>
            <a:ext cx="810557" cy="497794"/>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Impact" panose="020B0806030902050204" pitchFamily="34" charset="0"/>
              </a:rPr>
              <a:t>03</a:t>
            </a:r>
          </a:p>
        </p:txBody>
      </p:sp>
      <p:sp>
        <p:nvSpPr>
          <p:cNvPr id="2" name="Footer Placeholder 1"/>
          <p:cNvSpPr>
            <a:spLocks noGrp="1"/>
          </p:cNvSpPr>
          <p:nvPr>
            <p:ph type="ftr" sz="quarter" idx="11"/>
          </p:nvPr>
        </p:nvSpPr>
        <p:spPr/>
        <p:txBody>
          <a:bodyPr/>
          <a:lstStyle/>
          <a:p>
            <a:r>
              <a:rPr lang="en-US" smtClean="0"/>
              <a:t>Md. Shahidul Alom_01715 720 745</a:t>
            </a:r>
            <a:endParaRPr lang="en-US"/>
          </a:p>
        </p:txBody>
      </p:sp>
    </p:spTree>
    <p:extLst>
      <p:ext uri="{BB962C8B-B14F-4D97-AF65-F5344CB8AC3E}">
        <p14:creationId xmlns:p14="http://schemas.microsoft.com/office/powerpoint/2010/main" val="1340872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
</p:tagLst>
</file>

<file path=ppt/tags/tag2.xml><?xml version="1.0" encoding="utf-8"?>
<p:tagLst xmlns:a="http://schemas.openxmlformats.org/drawingml/2006/main" xmlns:r="http://schemas.openxmlformats.org/officeDocument/2006/relationships" xmlns:p="http://schemas.openxmlformats.org/presentationml/2006/main">
  <p:tag name="TIMING" val="|3.4|4.3|1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463</TotalTime>
  <Words>1112</Words>
  <Application>Microsoft Office PowerPoint</Application>
  <PresentationFormat>Widescreen</PresentationFormat>
  <Paragraphs>206</Paragraphs>
  <Slides>17</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17</vt:i4>
      </vt:variant>
    </vt:vector>
  </HeadingPairs>
  <TitlesOfParts>
    <vt:vector size="34" baseType="lpstr">
      <vt:lpstr>AR CENA</vt:lpstr>
      <vt:lpstr>Arial</vt:lpstr>
      <vt:lpstr>Arktika</vt:lpstr>
      <vt:lpstr>BASIC</vt:lpstr>
      <vt:lpstr>Calibri</vt:lpstr>
      <vt:lpstr>Calibri Light</vt:lpstr>
      <vt:lpstr>Chiller</vt:lpstr>
      <vt:lpstr>Gloucester MT Extra Condensed</vt:lpstr>
      <vt:lpstr>Impact</vt:lpstr>
      <vt:lpstr>Jammycreamer</vt:lpstr>
      <vt:lpstr>Magneto</vt:lpstr>
      <vt:lpstr>Monotype Corsiva</vt:lpstr>
      <vt:lpstr>MOTOR</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Alom</dc:creator>
  <cp:lastModifiedBy>MS Alom</cp:lastModifiedBy>
  <cp:revision>51</cp:revision>
  <dcterms:created xsi:type="dcterms:W3CDTF">2020-06-26T14:48:52Z</dcterms:created>
  <dcterms:modified xsi:type="dcterms:W3CDTF">2020-09-30T18:28:40Z</dcterms:modified>
</cp:coreProperties>
</file>