
<file path=[Content_Types].xml><?xml version="1.0" encoding="utf-8"?>
<Types xmlns="http://schemas.openxmlformats.org/package/2006/content-types">
  <Default Extension="png" ContentType="image/png"/>
  <Default Extension="jpeg" ContentType="image/jpeg"/>
  <Default Extension="3gp" ContentType="video/3gpp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2" r:id="rId4"/>
    <p:sldId id="273" r:id="rId5"/>
    <p:sldId id="267" r:id="rId6"/>
    <p:sldId id="262" r:id="rId7"/>
    <p:sldId id="261" r:id="rId8"/>
    <p:sldId id="278" r:id="rId9"/>
    <p:sldId id="279" r:id="rId10"/>
    <p:sldId id="280" r:id="rId11"/>
    <p:sldId id="266" r:id="rId12"/>
    <p:sldId id="263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4.jpg"/><Relationship Id="rId1" Type="http://schemas.openxmlformats.org/officeDocument/2006/relationships/image" Target="../media/image40.jpg"/><Relationship Id="rId4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image" Target="../media/image40.jpg"/><Relationship Id="rId4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5C84E-F184-4F9D-B8ED-C48365838D1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0CF4F5-092E-48DC-8F11-806A9A2345C9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B45CA1F-03CB-4566-8861-F7C107737305}" type="parTrans" cxnId="{15D351E9-83B8-4FB0-A0C9-1A7C7DE4C59F}">
      <dgm:prSet/>
      <dgm:spPr/>
      <dgm:t>
        <a:bodyPr/>
        <a:lstStyle/>
        <a:p>
          <a:endParaRPr lang="en-US"/>
        </a:p>
      </dgm:t>
    </dgm:pt>
    <dgm:pt modelId="{6970F930-61AE-4F96-900F-EAE1DC4E40CA}" type="sibTrans" cxnId="{15D351E9-83B8-4FB0-A0C9-1A7C7DE4C59F}">
      <dgm:prSet/>
      <dgm:spPr/>
      <dgm:t>
        <a:bodyPr/>
        <a:lstStyle/>
        <a:p>
          <a:endParaRPr lang="en-US"/>
        </a:p>
      </dgm:t>
    </dgm:pt>
    <dgm:pt modelId="{14A37D94-1B21-4154-ACCC-423D166DE266}">
      <dgm:prSet phldrT="[Text]" custT="1"/>
      <dgm:spPr/>
      <dgm:t>
        <a:bodyPr/>
        <a:lstStyle/>
        <a:p>
          <a:pPr algn="l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) ভিটামিন “কে” , “বি” , “সি” এদের  উৎস বলতে পারবে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) ভিটামিন “কে” ,  “বি” , “সি”  এদের অভাবে কী কী রোগ হয় তা বলতে পারবে ।</a:t>
          </a:r>
        </a:p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৩) ভিটামিন “কে” , “বি” , “সি” দেহে কী কী কাজ করে তা বলতে পারবে। </a:t>
          </a:r>
          <a:endParaRPr lang="en-US" sz="3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algn="l"/>
          <a:r>
            <a:rPr lang="en-US" sz="1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2CB2C4-2B09-46F8-96BF-16603FF101EF}" type="parTrans" cxnId="{DCE74D09-B53F-49A5-8D27-8B922BE2E8CE}">
      <dgm:prSet/>
      <dgm:spPr/>
      <dgm:t>
        <a:bodyPr/>
        <a:lstStyle/>
        <a:p>
          <a:endParaRPr lang="en-US"/>
        </a:p>
      </dgm:t>
    </dgm:pt>
    <dgm:pt modelId="{AE7238F6-26C2-49AE-81D3-5DCE9F3BF435}" type="sibTrans" cxnId="{DCE74D09-B53F-49A5-8D27-8B922BE2E8CE}">
      <dgm:prSet/>
      <dgm:spPr/>
      <dgm:t>
        <a:bodyPr/>
        <a:lstStyle/>
        <a:p>
          <a:endParaRPr lang="en-US"/>
        </a:p>
      </dgm:t>
    </dgm:pt>
    <dgm:pt modelId="{B31FD05D-F73A-4CBC-A1FD-D77A632C2CF6}" type="pres">
      <dgm:prSet presAssocID="{C7A5C84E-F184-4F9D-B8ED-C48365838D1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5A465DE-D327-4816-BA62-FB08FA6CF1FF}" type="pres">
      <dgm:prSet presAssocID="{9D0CF4F5-092E-48DC-8F11-806A9A2345C9}" presName="root" presStyleCnt="0">
        <dgm:presLayoutVars>
          <dgm:chMax/>
          <dgm:chPref val="4"/>
        </dgm:presLayoutVars>
      </dgm:prSet>
      <dgm:spPr/>
    </dgm:pt>
    <dgm:pt modelId="{2EC9CDA2-5FD9-480E-90FD-6E784626708E}" type="pres">
      <dgm:prSet presAssocID="{9D0CF4F5-092E-48DC-8F11-806A9A2345C9}" presName="rootComposite" presStyleCnt="0">
        <dgm:presLayoutVars/>
      </dgm:prSet>
      <dgm:spPr/>
    </dgm:pt>
    <dgm:pt modelId="{E6037644-ED93-4AAF-9EBE-4405DCBB7682}" type="pres">
      <dgm:prSet presAssocID="{9D0CF4F5-092E-48DC-8F11-806A9A2345C9}" presName="rootText" presStyleLbl="node0" presStyleIdx="0" presStyleCnt="1" custScaleX="26178" custLinFactY="-64869" custLinFactNeighborX="88" custLinFactNeighborY="-10000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3B9FBD21-7A7D-464F-A7DB-3F50655609CA}" type="pres">
      <dgm:prSet presAssocID="{9D0CF4F5-092E-48DC-8F11-806A9A2345C9}" presName="childShape" presStyleCnt="0">
        <dgm:presLayoutVars>
          <dgm:chMax val="0"/>
          <dgm:chPref val="0"/>
        </dgm:presLayoutVars>
      </dgm:prSet>
      <dgm:spPr/>
    </dgm:pt>
    <dgm:pt modelId="{C8FED3CB-D3BC-46FC-AFB6-75F5C1E50AEC}" type="pres">
      <dgm:prSet presAssocID="{14A37D94-1B21-4154-ACCC-423D166DE266}" presName="childComposite" presStyleCnt="0">
        <dgm:presLayoutVars>
          <dgm:chMax val="0"/>
          <dgm:chPref val="0"/>
        </dgm:presLayoutVars>
      </dgm:prSet>
      <dgm:spPr/>
    </dgm:pt>
    <dgm:pt modelId="{AAA0FC9A-E1F0-47CA-957C-2B3AAE79CF3B}" type="pres">
      <dgm:prSet presAssocID="{14A37D94-1B21-4154-ACCC-423D166DE266}" presName="Image" presStyleLbl="node1" presStyleIdx="0" presStyleCnt="1" custScaleX="97472" custScaleY="107482" custLinFactX="100000" custLinFactY="-100000" custLinFactNeighborX="144359" custLinFactNeighborY="-1190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037AA009-6A0A-4842-B525-53D19F8FC4CA}" type="pres">
      <dgm:prSet presAssocID="{14A37D94-1B21-4154-ACCC-423D166DE266}" presName="childText" presStyleLbl="lnNode1" presStyleIdx="0" presStyleCnt="1" custScaleX="118569" custScaleY="255784" custLinFactNeighborX="-10054" custLinFactNeighborY="-1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23A057-9D49-478C-90C8-26493D293E69}" type="presOf" srcId="{14A37D94-1B21-4154-ACCC-423D166DE266}" destId="{037AA009-6A0A-4842-B525-53D19F8FC4CA}" srcOrd="0" destOrd="0" presId="urn:microsoft.com/office/officeart/2008/layout/PictureAccentList"/>
    <dgm:cxn modelId="{FF7B5830-085C-403E-A72F-DC93C9818C7D}" type="presOf" srcId="{9D0CF4F5-092E-48DC-8F11-806A9A2345C9}" destId="{E6037644-ED93-4AAF-9EBE-4405DCBB7682}" srcOrd="0" destOrd="0" presId="urn:microsoft.com/office/officeart/2008/layout/PictureAccentList"/>
    <dgm:cxn modelId="{DCE74D09-B53F-49A5-8D27-8B922BE2E8CE}" srcId="{9D0CF4F5-092E-48DC-8F11-806A9A2345C9}" destId="{14A37D94-1B21-4154-ACCC-423D166DE266}" srcOrd="0" destOrd="0" parTransId="{812CB2C4-2B09-46F8-96BF-16603FF101EF}" sibTransId="{AE7238F6-26C2-49AE-81D3-5DCE9F3BF435}"/>
    <dgm:cxn modelId="{D7568884-21CA-415F-B295-E82D0C8AAF2F}" type="presOf" srcId="{C7A5C84E-F184-4F9D-B8ED-C48365838D1F}" destId="{B31FD05D-F73A-4CBC-A1FD-D77A632C2CF6}" srcOrd="0" destOrd="0" presId="urn:microsoft.com/office/officeart/2008/layout/PictureAccentList"/>
    <dgm:cxn modelId="{15D351E9-83B8-4FB0-A0C9-1A7C7DE4C59F}" srcId="{C7A5C84E-F184-4F9D-B8ED-C48365838D1F}" destId="{9D0CF4F5-092E-48DC-8F11-806A9A2345C9}" srcOrd="0" destOrd="0" parTransId="{AB45CA1F-03CB-4566-8861-F7C107737305}" sibTransId="{6970F930-61AE-4F96-900F-EAE1DC4E40CA}"/>
    <dgm:cxn modelId="{8A5FF26A-2819-4D01-B485-CF9B4C04915C}" type="presParOf" srcId="{B31FD05D-F73A-4CBC-A1FD-D77A632C2CF6}" destId="{B5A465DE-D327-4816-BA62-FB08FA6CF1FF}" srcOrd="0" destOrd="0" presId="urn:microsoft.com/office/officeart/2008/layout/PictureAccentList"/>
    <dgm:cxn modelId="{7E55DD23-C09C-4FAB-BBF6-48A097709FC1}" type="presParOf" srcId="{B5A465DE-D327-4816-BA62-FB08FA6CF1FF}" destId="{2EC9CDA2-5FD9-480E-90FD-6E784626708E}" srcOrd="0" destOrd="0" presId="urn:microsoft.com/office/officeart/2008/layout/PictureAccentList"/>
    <dgm:cxn modelId="{491CCEA8-1823-4C5B-BECB-77932A06AB43}" type="presParOf" srcId="{2EC9CDA2-5FD9-480E-90FD-6E784626708E}" destId="{E6037644-ED93-4AAF-9EBE-4405DCBB7682}" srcOrd="0" destOrd="0" presId="urn:microsoft.com/office/officeart/2008/layout/PictureAccentList"/>
    <dgm:cxn modelId="{2BE93193-FBCD-43B6-B55E-9EB48E56C2E9}" type="presParOf" srcId="{B5A465DE-D327-4816-BA62-FB08FA6CF1FF}" destId="{3B9FBD21-7A7D-464F-A7DB-3F50655609CA}" srcOrd="1" destOrd="0" presId="urn:microsoft.com/office/officeart/2008/layout/PictureAccentList"/>
    <dgm:cxn modelId="{E8C46320-6A42-4ADB-B60D-762F824B9987}" type="presParOf" srcId="{3B9FBD21-7A7D-464F-A7DB-3F50655609CA}" destId="{C8FED3CB-D3BC-46FC-AFB6-75F5C1E50AEC}" srcOrd="0" destOrd="0" presId="urn:microsoft.com/office/officeart/2008/layout/PictureAccentList"/>
    <dgm:cxn modelId="{8BD659B3-46D5-4507-8656-03AC0BCD3FBE}" type="presParOf" srcId="{C8FED3CB-D3BC-46FC-AFB6-75F5C1E50AEC}" destId="{AAA0FC9A-E1F0-47CA-957C-2B3AAE79CF3B}" srcOrd="0" destOrd="0" presId="urn:microsoft.com/office/officeart/2008/layout/PictureAccentList"/>
    <dgm:cxn modelId="{80CEA3F9-8E6B-4B3C-9A42-9DFC49283937}" type="presParOf" srcId="{C8FED3CB-D3BC-46FC-AFB6-75F5C1E50AEC}" destId="{037AA009-6A0A-4842-B525-53D19F8FC4C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4DF5E7-5BF6-428C-8F5F-B9C9D1C1444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0807D-6EFA-482E-9430-4AEFADE91BE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 কী উপকারে আসে 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CA0EBB-AA32-430F-96EA-2EA5DF566C88}" type="parTrans" cxnId="{F228CCF5-C588-4EAF-8BC7-D8F1E62C8A25}">
      <dgm:prSet/>
      <dgm:spPr/>
      <dgm:t>
        <a:bodyPr/>
        <a:lstStyle/>
        <a:p>
          <a:endParaRPr lang="en-US" sz="2000"/>
        </a:p>
      </dgm:t>
    </dgm:pt>
    <dgm:pt modelId="{E8C4CA5C-6F58-47C0-83A7-2D673FA7539A}" type="sibTrans" cxnId="{F228CCF5-C588-4EAF-8BC7-D8F1E62C8A25}">
      <dgm:prSet custT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000"/>
        </a:p>
      </dgm:t>
    </dgm:pt>
    <dgm:pt modelId="{84057D89-0746-4EDA-8078-B856ABAF70D3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কী উপকারে আসে 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2F5ADF-7211-4E6C-A39E-93976D3B8EA3}" type="parTrans" cxnId="{6E009994-D00D-4BB9-BAF1-AF8F88589724}">
      <dgm:prSet/>
      <dgm:spPr/>
      <dgm:t>
        <a:bodyPr/>
        <a:lstStyle/>
        <a:p>
          <a:endParaRPr lang="en-US" sz="2000"/>
        </a:p>
      </dgm:t>
    </dgm:pt>
    <dgm:pt modelId="{A43B8901-7E3C-4724-95B0-281ABD99E39D}" type="sibTrans" cxnId="{6E009994-D00D-4BB9-BAF1-AF8F88589724}">
      <dgm:prSet custT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4000"/>
        </a:p>
      </dgm:t>
    </dgm:pt>
    <dgm:pt modelId="{8ABAC371-A140-4549-AEF9-FF92457A12E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ভিটামিন-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কী উপকারে আসে </a:t>
          </a:r>
          <a:r>
            <a:rPr lang="bn-BD" sz="2800" dirty="0" smtClean="0"/>
            <a:t>?</a:t>
          </a:r>
          <a:endParaRPr lang="en-US" sz="2800" dirty="0"/>
        </a:p>
      </dgm:t>
    </dgm:pt>
    <dgm:pt modelId="{592CAB31-D2DF-4185-B093-A4C39D654839}" type="parTrans" cxnId="{9C47EB51-9627-409D-AFC0-D83E7116DFCC}">
      <dgm:prSet/>
      <dgm:spPr/>
      <dgm:t>
        <a:bodyPr/>
        <a:lstStyle/>
        <a:p>
          <a:endParaRPr lang="en-US"/>
        </a:p>
      </dgm:t>
    </dgm:pt>
    <dgm:pt modelId="{A015A4A0-0FFA-4F7C-B035-41ABF8A2E0F2}" type="sibTrans" cxnId="{9C47EB51-9627-409D-AFC0-D83E7116DFCC}">
      <dgm:prSet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6597D50-C51F-471B-B8B6-B98FBCCD5253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>
          <a:prstTxWarp prst="textStop">
            <a:avLst/>
          </a:prstTxWarp>
        </a:bodyPr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 উপকারে আসে ?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F87EE2-1C85-4C3F-83B1-DE6DB8B25DA1}" type="parTrans" cxnId="{9573E47E-49B8-438D-A6EC-97DCA3B5B11F}">
      <dgm:prSet/>
      <dgm:spPr/>
      <dgm:t>
        <a:bodyPr/>
        <a:lstStyle/>
        <a:p>
          <a:endParaRPr lang="en-US"/>
        </a:p>
      </dgm:t>
    </dgm:pt>
    <dgm:pt modelId="{1F0999BC-D458-4C44-95EB-0E9CED6DD425}" type="sibTrans" cxnId="{9573E47E-49B8-438D-A6EC-97DCA3B5B11F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B6AB8A3-4C45-4851-A4AB-98E9D10B5601}" type="pres">
      <dgm:prSet presAssocID="{0D4DF5E7-5BF6-428C-8F5F-B9C9D1C144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CBBA54-EE5C-497B-B8DC-6B233DA25E89}" type="pres">
      <dgm:prSet presAssocID="{45A0807D-6EFA-482E-9430-4AEFADE91BEF}" presName="composite" presStyleCnt="0"/>
      <dgm:spPr/>
    </dgm:pt>
    <dgm:pt modelId="{C5EB61A5-8E7F-4592-A12C-96A0D0E54159}" type="pres">
      <dgm:prSet presAssocID="{45A0807D-6EFA-482E-9430-4AEFADE91BEF}" presName="Parent1" presStyleLbl="node1" presStyleIdx="0" presStyleCnt="8" custScaleX="411922" custScaleY="68212" custLinFactNeighborX="75770" custLinFactNeighborY="-30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40BCE-0050-4195-B715-972F697DF2ED}" type="pres">
      <dgm:prSet presAssocID="{45A0807D-6EFA-482E-9430-4AEFADE91BE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FC309-4F59-4676-8C4E-B387FCA0611E}" type="pres">
      <dgm:prSet presAssocID="{45A0807D-6EFA-482E-9430-4AEFADE91BEF}" presName="BalanceSpacing" presStyleCnt="0"/>
      <dgm:spPr/>
    </dgm:pt>
    <dgm:pt modelId="{27F3F415-481C-485C-A499-13D5DDF9D6A4}" type="pres">
      <dgm:prSet presAssocID="{45A0807D-6EFA-482E-9430-4AEFADE91BEF}" presName="BalanceSpacing1" presStyleCnt="0"/>
      <dgm:spPr/>
    </dgm:pt>
    <dgm:pt modelId="{121B9AE3-FC90-425C-8F74-E74EE99FFB3C}" type="pres">
      <dgm:prSet presAssocID="{E8C4CA5C-6F58-47C0-83A7-2D673FA7539A}" presName="Accent1Text" presStyleLbl="node1" presStyleIdx="1" presStyleCnt="8" custScaleX="71633" custScaleY="66440" custLinFactX="-67664" custLinFactNeighborX="-100000" custLinFactNeighborY="7299"/>
      <dgm:spPr/>
      <dgm:t>
        <a:bodyPr/>
        <a:lstStyle/>
        <a:p>
          <a:endParaRPr lang="en-US"/>
        </a:p>
      </dgm:t>
    </dgm:pt>
    <dgm:pt modelId="{8C8EA121-BBD2-42C5-AE45-9B5C7D162684}" type="pres">
      <dgm:prSet presAssocID="{E8C4CA5C-6F58-47C0-83A7-2D673FA7539A}" presName="spaceBetweenRectangles" presStyleCnt="0"/>
      <dgm:spPr/>
    </dgm:pt>
    <dgm:pt modelId="{D80974EA-F35A-47C9-A34C-43929D53F160}" type="pres">
      <dgm:prSet presAssocID="{84057D89-0746-4EDA-8078-B856ABAF70D3}" presName="composite" presStyleCnt="0"/>
      <dgm:spPr/>
    </dgm:pt>
    <dgm:pt modelId="{1B74DE34-41EC-41C2-B5E8-9343E80865FE}" type="pres">
      <dgm:prSet presAssocID="{84057D89-0746-4EDA-8078-B856ABAF70D3}" presName="Parent1" presStyleLbl="node1" presStyleIdx="2" presStyleCnt="8" custScaleX="406749" custScaleY="69812" custLinFactX="6771" custLinFactNeighborX="100000" custLinFactNeighborY="2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7259B-E7E0-45BB-938D-3B71F0E02686}" type="pres">
      <dgm:prSet presAssocID="{84057D89-0746-4EDA-8078-B856ABAF70D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04F4-5A0B-4B87-A51D-0B6A5AE36C12}" type="pres">
      <dgm:prSet presAssocID="{84057D89-0746-4EDA-8078-B856ABAF70D3}" presName="BalanceSpacing" presStyleCnt="0"/>
      <dgm:spPr/>
    </dgm:pt>
    <dgm:pt modelId="{8C606B89-0E6A-40E6-96CB-4E61D62DF3B3}" type="pres">
      <dgm:prSet presAssocID="{84057D89-0746-4EDA-8078-B856ABAF70D3}" presName="BalanceSpacing1" presStyleCnt="0"/>
      <dgm:spPr/>
    </dgm:pt>
    <dgm:pt modelId="{0C7E77FD-69BC-48D0-897B-DF0289917B6C}" type="pres">
      <dgm:prSet presAssocID="{A43B8901-7E3C-4724-95B0-281ABD99E39D}" presName="Accent1Text" presStyleLbl="node1" presStyleIdx="3" presStyleCnt="8" custScaleX="75337" custScaleY="65197" custLinFactX="-151999" custLinFactNeighborX="-200000" custLinFactNeighborY="8968"/>
      <dgm:spPr/>
      <dgm:t>
        <a:bodyPr/>
        <a:lstStyle/>
        <a:p>
          <a:endParaRPr lang="en-US"/>
        </a:p>
      </dgm:t>
    </dgm:pt>
    <dgm:pt modelId="{EE0B92A6-5489-4443-8FEB-5725E03DEE48}" type="pres">
      <dgm:prSet presAssocID="{A43B8901-7E3C-4724-95B0-281ABD99E39D}" presName="spaceBetweenRectangles" presStyleCnt="0"/>
      <dgm:spPr/>
    </dgm:pt>
    <dgm:pt modelId="{ADE41FC4-FBBE-4B72-A0D6-A4DBA40B3CBE}" type="pres">
      <dgm:prSet presAssocID="{56597D50-C51F-471B-B8B6-B98FBCCD5253}" presName="composite" presStyleCnt="0"/>
      <dgm:spPr/>
    </dgm:pt>
    <dgm:pt modelId="{05909757-D7B9-4E6B-B303-934BF3282A48}" type="pres">
      <dgm:prSet presAssocID="{56597D50-C51F-471B-B8B6-B98FBCCD5253}" presName="Parent1" presStyleLbl="node1" presStyleIdx="4" presStyleCnt="8" custScaleX="414485" custScaleY="71722" custLinFactNeighborX="80346" custLinFactNeighborY="-45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87B65-837D-4DE4-8050-489AA1952A89}" type="pres">
      <dgm:prSet presAssocID="{56597D50-C51F-471B-B8B6-B98FBCCD525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65E65E8-9CF9-44A3-834C-76B106BFB5FB}" type="pres">
      <dgm:prSet presAssocID="{56597D50-C51F-471B-B8B6-B98FBCCD5253}" presName="BalanceSpacing" presStyleCnt="0"/>
      <dgm:spPr/>
    </dgm:pt>
    <dgm:pt modelId="{D56BFC0D-CC03-44C9-85F6-63E14C539854}" type="pres">
      <dgm:prSet presAssocID="{56597D50-C51F-471B-B8B6-B98FBCCD5253}" presName="BalanceSpacing1" presStyleCnt="0"/>
      <dgm:spPr/>
    </dgm:pt>
    <dgm:pt modelId="{D5BB05C5-25C9-4D4F-A823-27A3FA107972}" type="pres">
      <dgm:prSet presAssocID="{1F0999BC-D458-4C44-95EB-0E9CED6DD425}" presName="Accent1Text" presStyleLbl="node1" presStyleIdx="5" presStyleCnt="8" custScaleX="60136" custScaleY="65900" custLinFactX="-66776" custLinFactNeighborX="-100000" custLinFactNeighborY="-253"/>
      <dgm:spPr/>
      <dgm:t>
        <a:bodyPr/>
        <a:lstStyle/>
        <a:p>
          <a:endParaRPr lang="en-US"/>
        </a:p>
      </dgm:t>
    </dgm:pt>
    <dgm:pt modelId="{DFB0E2B2-58F4-4717-B92B-566528061FBC}" type="pres">
      <dgm:prSet presAssocID="{1F0999BC-D458-4C44-95EB-0E9CED6DD425}" presName="spaceBetweenRectangles" presStyleCnt="0"/>
      <dgm:spPr/>
    </dgm:pt>
    <dgm:pt modelId="{41E940E0-32DF-462F-AA2E-E912A1CC654B}" type="pres">
      <dgm:prSet presAssocID="{8ABAC371-A140-4549-AEF9-FF92457A12EB}" presName="composite" presStyleCnt="0"/>
      <dgm:spPr/>
    </dgm:pt>
    <dgm:pt modelId="{8C5ED1A9-4815-422F-B631-84B624081E88}" type="pres">
      <dgm:prSet presAssocID="{8ABAC371-A140-4549-AEF9-FF92457A12EB}" presName="Parent1" presStyleLbl="node1" presStyleIdx="6" presStyleCnt="8" custScaleX="444553" custScaleY="91265" custLinFactX="5040" custLinFactNeighborX="100000" custLinFactNeighborY="56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2E609-86F1-4A3D-A6EB-72BDBE3A8A96}" type="pres">
      <dgm:prSet presAssocID="{8ABAC371-A140-4549-AEF9-FF92457A12EB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458C4677-9AA9-483E-886B-B68C514411A7}" type="pres">
      <dgm:prSet presAssocID="{8ABAC371-A140-4549-AEF9-FF92457A12EB}" presName="BalanceSpacing" presStyleCnt="0"/>
      <dgm:spPr/>
    </dgm:pt>
    <dgm:pt modelId="{6D506F99-C0DD-4693-96E1-B1F4E354E729}" type="pres">
      <dgm:prSet presAssocID="{8ABAC371-A140-4549-AEF9-FF92457A12EB}" presName="BalanceSpacing1" presStyleCnt="0"/>
      <dgm:spPr/>
    </dgm:pt>
    <dgm:pt modelId="{95395359-8EF1-4C22-8E22-C6ECF81E65E9}" type="pres">
      <dgm:prSet presAssocID="{A015A4A0-0FFA-4F7C-B035-41ABF8A2E0F2}" presName="Accent1Text" presStyleLbl="node1" presStyleIdx="7" presStyleCnt="8" custScaleX="73630" custScaleY="48904" custLinFactX="-158055" custLinFactNeighborX="-200000" custLinFactNeighborY="2213"/>
      <dgm:spPr/>
      <dgm:t>
        <a:bodyPr/>
        <a:lstStyle/>
        <a:p>
          <a:endParaRPr lang="en-US"/>
        </a:p>
      </dgm:t>
    </dgm:pt>
  </dgm:ptLst>
  <dgm:cxnLst>
    <dgm:cxn modelId="{3383BA3A-9E72-4303-847A-6DC7166816BC}" type="presOf" srcId="{1F0999BC-D458-4C44-95EB-0E9CED6DD425}" destId="{D5BB05C5-25C9-4D4F-A823-27A3FA107972}" srcOrd="0" destOrd="0" presId="urn:microsoft.com/office/officeart/2008/layout/AlternatingHexagons"/>
    <dgm:cxn modelId="{A977F6F2-9139-459D-8ECF-C2BA3B6905CD}" type="presOf" srcId="{8ABAC371-A140-4549-AEF9-FF92457A12EB}" destId="{8C5ED1A9-4815-422F-B631-84B624081E88}" srcOrd="0" destOrd="0" presId="urn:microsoft.com/office/officeart/2008/layout/AlternatingHexagons"/>
    <dgm:cxn modelId="{F228CCF5-C588-4EAF-8BC7-D8F1E62C8A25}" srcId="{0D4DF5E7-5BF6-428C-8F5F-B9C9D1C1444E}" destId="{45A0807D-6EFA-482E-9430-4AEFADE91BEF}" srcOrd="0" destOrd="0" parTransId="{D5CA0EBB-AA32-430F-96EA-2EA5DF566C88}" sibTransId="{E8C4CA5C-6F58-47C0-83A7-2D673FA7539A}"/>
    <dgm:cxn modelId="{EC4BA126-BA24-4848-88A6-10E11E51DC44}" type="presOf" srcId="{0D4DF5E7-5BF6-428C-8F5F-B9C9D1C1444E}" destId="{CB6AB8A3-4C45-4851-A4AB-98E9D10B5601}" srcOrd="0" destOrd="0" presId="urn:microsoft.com/office/officeart/2008/layout/AlternatingHexagons"/>
    <dgm:cxn modelId="{DAC45132-E5A5-4AE3-AEFA-10AD6E20B084}" type="presOf" srcId="{56597D50-C51F-471B-B8B6-B98FBCCD5253}" destId="{05909757-D7B9-4E6B-B303-934BF3282A48}" srcOrd="0" destOrd="0" presId="urn:microsoft.com/office/officeart/2008/layout/AlternatingHexagons"/>
    <dgm:cxn modelId="{6E009994-D00D-4BB9-BAF1-AF8F88589724}" srcId="{0D4DF5E7-5BF6-428C-8F5F-B9C9D1C1444E}" destId="{84057D89-0746-4EDA-8078-B856ABAF70D3}" srcOrd="1" destOrd="0" parTransId="{812F5ADF-7211-4E6C-A39E-93976D3B8EA3}" sibTransId="{A43B8901-7E3C-4724-95B0-281ABD99E39D}"/>
    <dgm:cxn modelId="{3B91F331-C2D7-4305-8FC4-F6B28F884834}" type="presOf" srcId="{A43B8901-7E3C-4724-95B0-281ABD99E39D}" destId="{0C7E77FD-69BC-48D0-897B-DF0289917B6C}" srcOrd="0" destOrd="0" presId="urn:microsoft.com/office/officeart/2008/layout/AlternatingHexagons"/>
    <dgm:cxn modelId="{B1E4CF03-F02A-4B6B-9F76-6079C38BF3BC}" type="presOf" srcId="{45A0807D-6EFA-482E-9430-4AEFADE91BEF}" destId="{C5EB61A5-8E7F-4592-A12C-96A0D0E54159}" srcOrd="0" destOrd="0" presId="urn:microsoft.com/office/officeart/2008/layout/AlternatingHexagons"/>
    <dgm:cxn modelId="{9C47EB51-9627-409D-AFC0-D83E7116DFCC}" srcId="{0D4DF5E7-5BF6-428C-8F5F-B9C9D1C1444E}" destId="{8ABAC371-A140-4549-AEF9-FF92457A12EB}" srcOrd="3" destOrd="0" parTransId="{592CAB31-D2DF-4185-B093-A4C39D654839}" sibTransId="{A015A4A0-0FFA-4F7C-B035-41ABF8A2E0F2}"/>
    <dgm:cxn modelId="{9573E47E-49B8-438D-A6EC-97DCA3B5B11F}" srcId="{0D4DF5E7-5BF6-428C-8F5F-B9C9D1C1444E}" destId="{56597D50-C51F-471B-B8B6-B98FBCCD5253}" srcOrd="2" destOrd="0" parTransId="{6BF87EE2-1C85-4C3F-83B1-DE6DB8B25DA1}" sibTransId="{1F0999BC-D458-4C44-95EB-0E9CED6DD425}"/>
    <dgm:cxn modelId="{217243C6-31F8-4083-B376-3A44BD7BDA87}" type="presOf" srcId="{A015A4A0-0FFA-4F7C-B035-41ABF8A2E0F2}" destId="{95395359-8EF1-4C22-8E22-C6ECF81E65E9}" srcOrd="0" destOrd="0" presId="urn:microsoft.com/office/officeart/2008/layout/AlternatingHexagons"/>
    <dgm:cxn modelId="{6828050F-0D0F-4B88-A3D2-8963F64EDF79}" type="presOf" srcId="{E8C4CA5C-6F58-47C0-83A7-2D673FA7539A}" destId="{121B9AE3-FC90-425C-8F74-E74EE99FFB3C}" srcOrd="0" destOrd="0" presId="urn:microsoft.com/office/officeart/2008/layout/AlternatingHexagons"/>
    <dgm:cxn modelId="{BE7C71D5-0572-4BC4-84E3-996742E6B33D}" type="presOf" srcId="{84057D89-0746-4EDA-8078-B856ABAF70D3}" destId="{1B74DE34-41EC-41C2-B5E8-9343E80865FE}" srcOrd="0" destOrd="0" presId="urn:microsoft.com/office/officeart/2008/layout/AlternatingHexagons"/>
    <dgm:cxn modelId="{09A7FBA9-3EF3-4333-A520-17B5C7CFD3A6}" type="presParOf" srcId="{CB6AB8A3-4C45-4851-A4AB-98E9D10B5601}" destId="{76CBBA54-EE5C-497B-B8DC-6B233DA25E89}" srcOrd="0" destOrd="0" presId="urn:microsoft.com/office/officeart/2008/layout/AlternatingHexagons"/>
    <dgm:cxn modelId="{0A29FC65-DEA6-481B-B5ED-522E869873FE}" type="presParOf" srcId="{76CBBA54-EE5C-497B-B8DC-6B233DA25E89}" destId="{C5EB61A5-8E7F-4592-A12C-96A0D0E54159}" srcOrd="0" destOrd="0" presId="urn:microsoft.com/office/officeart/2008/layout/AlternatingHexagons"/>
    <dgm:cxn modelId="{96F23A2F-9802-44DC-A3BF-523C26856BC1}" type="presParOf" srcId="{76CBBA54-EE5C-497B-B8DC-6B233DA25E89}" destId="{04D40BCE-0050-4195-B715-972F697DF2ED}" srcOrd="1" destOrd="0" presId="urn:microsoft.com/office/officeart/2008/layout/AlternatingHexagons"/>
    <dgm:cxn modelId="{E9436FAD-7A16-495D-8888-34F02B52D52C}" type="presParOf" srcId="{76CBBA54-EE5C-497B-B8DC-6B233DA25E89}" destId="{1FFFC309-4F59-4676-8C4E-B387FCA0611E}" srcOrd="2" destOrd="0" presId="urn:microsoft.com/office/officeart/2008/layout/AlternatingHexagons"/>
    <dgm:cxn modelId="{9FDF3817-BA52-4099-8AD1-F0917E1828AF}" type="presParOf" srcId="{76CBBA54-EE5C-497B-B8DC-6B233DA25E89}" destId="{27F3F415-481C-485C-A499-13D5DDF9D6A4}" srcOrd="3" destOrd="0" presId="urn:microsoft.com/office/officeart/2008/layout/AlternatingHexagons"/>
    <dgm:cxn modelId="{C056A29A-0E7E-4A8F-880B-F911EA0ABE50}" type="presParOf" srcId="{76CBBA54-EE5C-497B-B8DC-6B233DA25E89}" destId="{121B9AE3-FC90-425C-8F74-E74EE99FFB3C}" srcOrd="4" destOrd="0" presId="urn:microsoft.com/office/officeart/2008/layout/AlternatingHexagons"/>
    <dgm:cxn modelId="{4EE67045-3D74-4F2D-8FAB-C02ABABAAFD2}" type="presParOf" srcId="{CB6AB8A3-4C45-4851-A4AB-98E9D10B5601}" destId="{8C8EA121-BBD2-42C5-AE45-9B5C7D162684}" srcOrd="1" destOrd="0" presId="urn:microsoft.com/office/officeart/2008/layout/AlternatingHexagons"/>
    <dgm:cxn modelId="{AE4A8632-BC1F-4069-A3D6-A84D1ABB2168}" type="presParOf" srcId="{CB6AB8A3-4C45-4851-A4AB-98E9D10B5601}" destId="{D80974EA-F35A-47C9-A34C-43929D53F160}" srcOrd="2" destOrd="0" presId="urn:microsoft.com/office/officeart/2008/layout/AlternatingHexagons"/>
    <dgm:cxn modelId="{74947C10-6C5A-45E5-A386-92F81AD5427F}" type="presParOf" srcId="{D80974EA-F35A-47C9-A34C-43929D53F160}" destId="{1B74DE34-41EC-41C2-B5E8-9343E80865FE}" srcOrd="0" destOrd="0" presId="urn:microsoft.com/office/officeart/2008/layout/AlternatingHexagons"/>
    <dgm:cxn modelId="{95DA7B7D-29AC-4439-8854-AE64A375FA22}" type="presParOf" srcId="{D80974EA-F35A-47C9-A34C-43929D53F160}" destId="{4E57259B-E7E0-45BB-938D-3B71F0E02686}" srcOrd="1" destOrd="0" presId="urn:microsoft.com/office/officeart/2008/layout/AlternatingHexagons"/>
    <dgm:cxn modelId="{2992BC68-A389-43F5-AAB7-904FD532107C}" type="presParOf" srcId="{D80974EA-F35A-47C9-A34C-43929D53F160}" destId="{698C04F4-5A0B-4B87-A51D-0B6A5AE36C12}" srcOrd="2" destOrd="0" presId="urn:microsoft.com/office/officeart/2008/layout/AlternatingHexagons"/>
    <dgm:cxn modelId="{68143EBD-DEAF-4B4B-8E81-0DD6BD6FF799}" type="presParOf" srcId="{D80974EA-F35A-47C9-A34C-43929D53F160}" destId="{8C606B89-0E6A-40E6-96CB-4E61D62DF3B3}" srcOrd="3" destOrd="0" presId="urn:microsoft.com/office/officeart/2008/layout/AlternatingHexagons"/>
    <dgm:cxn modelId="{852113D6-5795-4747-A711-536719F13287}" type="presParOf" srcId="{D80974EA-F35A-47C9-A34C-43929D53F160}" destId="{0C7E77FD-69BC-48D0-897B-DF0289917B6C}" srcOrd="4" destOrd="0" presId="urn:microsoft.com/office/officeart/2008/layout/AlternatingHexagons"/>
    <dgm:cxn modelId="{B6950D75-B382-4124-A7D9-B76A1FE1D6F7}" type="presParOf" srcId="{CB6AB8A3-4C45-4851-A4AB-98E9D10B5601}" destId="{EE0B92A6-5489-4443-8FEB-5725E03DEE48}" srcOrd="3" destOrd="0" presId="urn:microsoft.com/office/officeart/2008/layout/AlternatingHexagons"/>
    <dgm:cxn modelId="{E04C9841-A1ED-48F0-B25D-C3C48763C3B9}" type="presParOf" srcId="{CB6AB8A3-4C45-4851-A4AB-98E9D10B5601}" destId="{ADE41FC4-FBBE-4B72-A0D6-A4DBA40B3CBE}" srcOrd="4" destOrd="0" presId="urn:microsoft.com/office/officeart/2008/layout/AlternatingHexagons"/>
    <dgm:cxn modelId="{59D112CE-7118-4FC9-BF35-44BEC9F338E8}" type="presParOf" srcId="{ADE41FC4-FBBE-4B72-A0D6-A4DBA40B3CBE}" destId="{05909757-D7B9-4E6B-B303-934BF3282A48}" srcOrd="0" destOrd="0" presId="urn:microsoft.com/office/officeart/2008/layout/AlternatingHexagons"/>
    <dgm:cxn modelId="{96887CC1-A423-4FDE-8499-FFC43394FE59}" type="presParOf" srcId="{ADE41FC4-FBBE-4B72-A0D6-A4DBA40B3CBE}" destId="{39A87B65-837D-4DE4-8050-489AA1952A89}" srcOrd="1" destOrd="0" presId="urn:microsoft.com/office/officeart/2008/layout/AlternatingHexagons"/>
    <dgm:cxn modelId="{79DC8215-B1D3-480A-92D1-AF0803A539F2}" type="presParOf" srcId="{ADE41FC4-FBBE-4B72-A0D6-A4DBA40B3CBE}" destId="{065E65E8-9CF9-44A3-834C-76B106BFB5FB}" srcOrd="2" destOrd="0" presId="urn:microsoft.com/office/officeart/2008/layout/AlternatingHexagons"/>
    <dgm:cxn modelId="{D83B0B9C-9BA9-429E-8F6D-0EB31C6C4E28}" type="presParOf" srcId="{ADE41FC4-FBBE-4B72-A0D6-A4DBA40B3CBE}" destId="{D56BFC0D-CC03-44C9-85F6-63E14C539854}" srcOrd="3" destOrd="0" presId="urn:microsoft.com/office/officeart/2008/layout/AlternatingHexagons"/>
    <dgm:cxn modelId="{D999DD01-5DDC-4CD6-9F5E-C9B21FF21FEA}" type="presParOf" srcId="{ADE41FC4-FBBE-4B72-A0D6-A4DBA40B3CBE}" destId="{D5BB05C5-25C9-4D4F-A823-27A3FA107972}" srcOrd="4" destOrd="0" presId="urn:microsoft.com/office/officeart/2008/layout/AlternatingHexagons"/>
    <dgm:cxn modelId="{7076F222-2EA1-4E01-8761-190CF9033FCD}" type="presParOf" srcId="{CB6AB8A3-4C45-4851-A4AB-98E9D10B5601}" destId="{DFB0E2B2-58F4-4717-B92B-566528061FBC}" srcOrd="5" destOrd="0" presId="urn:microsoft.com/office/officeart/2008/layout/AlternatingHexagons"/>
    <dgm:cxn modelId="{7028A9A7-9742-473D-A23A-CCFDFE1F3B99}" type="presParOf" srcId="{CB6AB8A3-4C45-4851-A4AB-98E9D10B5601}" destId="{41E940E0-32DF-462F-AA2E-E912A1CC654B}" srcOrd="6" destOrd="0" presId="urn:microsoft.com/office/officeart/2008/layout/AlternatingHexagons"/>
    <dgm:cxn modelId="{7D28B966-5362-4E8B-99F2-2C31660A22C3}" type="presParOf" srcId="{41E940E0-32DF-462F-AA2E-E912A1CC654B}" destId="{8C5ED1A9-4815-422F-B631-84B624081E88}" srcOrd="0" destOrd="0" presId="urn:microsoft.com/office/officeart/2008/layout/AlternatingHexagons"/>
    <dgm:cxn modelId="{B0E3A0B6-BB11-4AA7-9978-833B9B7EBF02}" type="presParOf" srcId="{41E940E0-32DF-462F-AA2E-E912A1CC654B}" destId="{0DC2E609-86F1-4A3D-A6EB-72BDBE3A8A96}" srcOrd="1" destOrd="0" presId="urn:microsoft.com/office/officeart/2008/layout/AlternatingHexagons"/>
    <dgm:cxn modelId="{C8372580-EDE8-431A-8009-BA61D7B23EC9}" type="presParOf" srcId="{41E940E0-32DF-462F-AA2E-E912A1CC654B}" destId="{458C4677-9AA9-483E-886B-B68C514411A7}" srcOrd="2" destOrd="0" presId="urn:microsoft.com/office/officeart/2008/layout/AlternatingHexagons"/>
    <dgm:cxn modelId="{A1BFE306-F653-4E05-B0F5-0DDEA95BF8F7}" type="presParOf" srcId="{41E940E0-32DF-462F-AA2E-E912A1CC654B}" destId="{6D506F99-C0DD-4693-96E1-B1F4E354E729}" srcOrd="3" destOrd="0" presId="urn:microsoft.com/office/officeart/2008/layout/AlternatingHexagons"/>
    <dgm:cxn modelId="{EF657731-67FE-493B-864B-AAA14A613BD2}" type="presParOf" srcId="{41E940E0-32DF-462F-AA2E-E912A1CC654B}" destId="{95395359-8EF1-4C22-8E22-C6ECF81E65E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644-ED93-4AAF-9EBE-4405DCBB7682}">
      <dsp:nvSpPr>
        <dsp:cNvPr id="0" name=""/>
        <dsp:cNvSpPr/>
      </dsp:nvSpPr>
      <dsp:spPr>
        <a:xfrm>
          <a:off x="4260975" y="0"/>
          <a:ext cx="2712534" cy="1004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5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5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90410" y="29435"/>
        <a:ext cx="2653664" cy="946102"/>
      </dsp:txXfrm>
    </dsp:sp>
    <dsp:sp modelId="{AAA0FC9A-E1F0-47CA-957C-2B3AAE79CF3B}">
      <dsp:nvSpPr>
        <dsp:cNvPr id="0" name=""/>
        <dsp:cNvSpPr/>
      </dsp:nvSpPr>
      <dsp:spPr>
        <a:xfrm>
          <a:off x="2457700" y="26958"/>
          <a:ext cx="979566" cy="1080164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A009-6A0A-4842-B525-53D19F8FC4CA}">
      <dsp:nvSpPr>
        <dsp:cNvPr id="0" name=""/>
        <dsp:cNvSpPr/>
      </dsp:nvSpPr>
      <dsp:spPr>
        <a:xfrm>
          <a:off x="0" y="1470902"/>
          <a:ext cx="11022904" cy="257055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 ভিটামিন “কে” , “বি” , “সি” এদের  উৎস বলতে পারবে 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) ভিটামিন “কে” ,  “বি” , “সি”  এদের অভাবে কী কী রোগ হয় তা বলতে পারবে ।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৩) ভিটামিন “কে” , “বি” , “সি” দেহে কী কী কাজ করে তা বলতে পারবে। </a:t>
          </a:r>
          <a:endParaRPr lang="en-US" sz="32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19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5507" y="1596409"/>
        <a:ext cx="10771890" cy="2319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B61A5-8E7F-4592-A12C-96A0D0E54159}">
      <dsp:nvSpPr>
        <dsp:cNvPr id="0" name=""/>
        <dsp:cNvSpPr/>
      </dsp:nvSpPr>
      <dsp:spPr>
        <a:xfrm rot="5400000">
          <a:off x="5288286" y="-2073215"/>
          <a:ext cx="1070863" cy="562610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 কী উপকারে আসে 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948351" y="382880"/>
        <a:ext cx="3750734" cy="713909"/>
      </dsp:txXfrm>
    </dsp:sp>
    <dsp:sp modelId="{04D40BCE-0050-4195-B715-972F697DF2ED}">
      <dsp:nvSpPr>
        <dsp:cNvPr id="0" name=""/>
        <dsp:cNvSpPr/>
      </dsp:nvSpPr>
      <dsp:spPr>
        <a:xfrm>
          <a:off x="5513192" y="316290"/>
          <a:ext cx="1752013" cy="94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B9AE3-FC90-425C-8F74-E74EE99FFB3C}">
      <dsp:nvSpPr>
        <dsp:cNvPr id="0" name=""/>
        <dsp:cNvSpPr/>
      </dsp:nvSpPr>
      <dsp:spPr>
        <a:xfrm rot="5400000">
          <a:off x="502251" y="412660"/>
          <a:ext cx="1043044" cy="97837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692593" y="548778"/>
        <a:ext cx="662359" cy="706140"/>
      </dsp:txXfrm>
    </dsp:sp>
    <dsp:sp modelId="{1B74DE34-41EC-41C2-B5E8-9343E80865FE}">
      <dsp:nvSpPr>
        <dsp:cNvPr id="0" name=""/>
        <dsp:cNvSpPr/>
      </dsp:nvSpPr>
      <dsp:spPr>
        <a:xfrm rot="5400000">
          <a:off x="5298519" y="-863458"/>
          <a:ext cx="1095981" cy="5555446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কী উপকারে আসে 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994695" y="1548939"/>
        <a:ext cx="3703630" cy="730654"/>
      </dsp:txXfrm>
    </dsp:sp>
    <dsp:sp modelId="{4E57259B-E7E0-45BB-938D-3B71F0E02686}">
      <dsp:nvSpPr>
        <dsp:cNvPr id="0" name=""/>
        <dsp:cNvSpPr/>
      </dsp:nvSpPr>
      <dsp:spPr>
        <a:xfrm>
          <a:off x="1953292" y="1399304"/>
          <a:ext cx="1695496" cy="94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E77FD-69BC-48D0-897B-DF0289917B6C}">
      <dsp:nvSpPr>
        <dsp:cNvPr id="0" name=""/>
        <dsp:cNvSpPr/>
      </dsp:nvSpPr>
      <dsp:spPr>
        <a:xfrm rot="5400000">
          <a:off x="543869" y="1496581"/>
          <a:ext cx="1023530" cy="1028965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 rot="-5400000">
        <a:off x="712646" y="1669886"/>
        <a:ext cx="685977" cy="682354"/>
      </dsp:txXfrm>
    </dsp:sp>
    <dsp:sp modelId="{05909757-D7B9-4E6B-B303-934BF3282A48}">
      <dsp:nvSpPr>
        <dsp:cNvPr id="0" name=""/>
        <dsp:cNvSpPr/>
      </dsp:nvSpPr>
      <dsp:spPr>
        <a:xfrm rot="5400000">
          <a:off x="5314483" y="301501"/>
          <a:ext cx="1125966" cy="5661105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prstTxWarp prst="textStop">
            <a:avLst/>
          </a:prstTxWarp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 উপকারে আসে ?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3990431" y="2756732"/>
        <a:ext cx="3774070" cy="750644"/>
      </dsp:txXfrm>
    </dsp:sp>
    <dsp:sp modelId="{39A87B65-837D-4DE4-8050-489AA1952A89}">
      <dsp:nvSpPr>
        <dsp:cNvPr id="0" name=""/>
        <dsp:cNvSpPr/>
      </dsp:nvSpPr>
      <dsp:spPr>
        <a:xfrm>
          <a:off x="5504441" y="2731839"/>
          <a:ext cx="1752013" cy="94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B05C5-25C9-4D4F-A823-27A3FA107972}">
      <dsp:nvSpPr>
        <dsp:cNvPr id="0" name=""/>
        <dsp:cNvSpPr/>
      </dsp:nvSpPr>
      <dsp:spPr>
        <a:xfrm rot="5400000">
          <a:off x="509866" y="2788164"/>
          <a:ext cx="1034567" cy="821347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739261" y="2836213"/>
        <a:ext cx="575777" cy="725249"/>
      </dsp:txXfrm>
    </dsp:sp>
    <dsp:sp modelId="{8C5ED1A9-4815-422F-B631-84B624081E88}">
      <dsp:nvSpPr>
        <dsp:cNvPr id="0" name=""/>
        <dsp:cNvSpPr/>
      </dsp:nvSpPr>
      <dsp:spPr>
        <a:xfrm rot="5400000">
          <a:off x="5235564" y="1348361"/>
          <a:ext cx="1432773" cy="6071779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prstTxWarp prst="textStop">
            <a:avLst/>
          </a:prstTxWarp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খাদ্য হিসাবে ভিটামিন-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ডি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কী উপকারে আসে </a:t>
          </a:r>
          <a:r>
            <a:rPr lang="bn-BD" sz="2800" kern="1200" dirty="0" smtClean="0"/>
            <a:t>?</a:t>
          </a:r>
          <a:endParaRPr lang="en-US" sz="2800" kern="1200" dirty="0"/>
        </a:p>
      </dsp:txBody>
      <dsp:txXfrm rot="-5400000">
        <a:off x="3928025" y="3906660"/>
        <a:ext cx="4047853" cy="955182"/>
      </dsp:txXfrm>
    </dsp:sp>
    <dsp:sp modelId="{0DC2E609-86F1-4A3D-A6EB-72BDBE3A8A96}">
      <dsp:nvSpPr>
        <dsp:cNvPr id="0" name=""/>
        <dsp:cNvSpPr/>
      </dsp:nvSpPr>
      <dsp:spPr>
        <a:xfrm>
          <a:off x="2082375" y="3842405"/>
          <a:ext cx="1695496" cy="941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95359-8EF1-4C22-8E22-C6ECF81E65E9}">
      <dsp:nvSpPr>
        <dsp:cNvPr id="0" name=""/>
        <dsp:cNvSpPr/>
      </dsp:nvSpPr>
      <dsp:spPr>
        <a:xfrm rot="5400000">
          <a:off x="718130" y="3845293"/>
          <a:ext cx="767746" cy="1005650"/>
        </a:xfrm>
        <a:prstGeom prst="hexagon">
          <a:avLst>
            <a:gd name="adj" fmla="val 25000"/>
            <a:gd name="vf" fmla="val 115470"/>
          </a:avLst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766786" y="4092203"/>
        <a:ext cx="670434" cy="51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2802-D53F-4590-82F7-5F06F52A5E6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51044-26D4-46BF-8AD6-165F89F5C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3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8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54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8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41E7C1-EDF1-44DA-AE29-A5EAB0EA444F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01A263-0E53-41BB-BA11-2281F23A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0" y="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0" y="5946911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1277600" y="594360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1277600" y="0"/>
            <a:ext cx="914400" cy="914400"/>
          </a:xfrm>
          <a:prstGeom prst="halfFrame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97078" y="659634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কাজী মোঃ মহসীন- ০১৭১৬৪০১২৮৬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6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14.jpg"/><Relationship Id="rId7" Type="http://schemas.openxmlformats.org/officeDocument/2006/relationships/image" Target="../media/image8.jpg"/><Relationship Id="rId12" Type="http://schemas.openxmlformats.org/officeDocument/2006/relationships/image" Target="../media/image3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5.jpg"/><Relationship Id="rId5" Type="http://schemas.openxmlformats.org/officeDocument/2006/relationships/image" Target="../media/image30.jpeg"/><Relationship Id="rId10" Type="http://schemas.openxmlformats.org/officeDocument/2006/relationships/image" Target="../media/image34.jpg"/><Relationship Id="rId4" Type="http://schemas.openxmlformats.org/officeDocument/2006/relationships/image" Target="../media/image29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74" y="814388"/>
            <a:ext cx="6487002" cy="4757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42861" y="4002466"/>
            <a:ext cx="3715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766733" y="963528"/>
            <a:ext cx="8219263" cy="654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b="1" spc="5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</a:t>
            </a:r>
            <a:r>
              <a:rPr lang="bn-BD" sz="28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“সি” </a:t>
            </a:r>
            <a:r>
              <a:rPr lang="bn-BD" sz="2800" b="1" spc="50" dirty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বা দেহে কী কাজ করে ?</a:t>
            </a:r>
            <a:endParaRPr lang="en-US" sz="28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58223" y="2703595"/>
            <a:ext cx="2593626" cy="191713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Diagonal Corner Rectangle 4"/>
          <p:cNvSpPr/>
          <p:nvPr/>
        </p:nvSpPr>
        <p:spPr>
          <a:xfrm>
            <a:off x="1987055" y="875073"/>
            <a:ext cx="8115300" cy="91440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“সি” এর গুনাগুণ আছে এমন কয়েকটি খাদ্যের নাম বলঃ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29150" y="2971801"/>
            <a:ext cx="2714625" cy="132873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spc="5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“সি”</a:t>
            </a:r>
            <a:r>
              <a:rPr lang="bn-BD" sz="2400" b="1" spc="5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spc="50" dirty="0">
              <a:ln w="0"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4026834" y="3462827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2816415">
            <a:off x="6813495" y="4425555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3142143">
            <a:off x="4842059" y="2524792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8052903">
            <a:off x="6878197" y="2655270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113065">
            <a:off x="4622659" y="4336899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648184">
            <a:off x="7475444" y="3457365"/>
            <a:ext cx="470647" cy="357607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37130" y="2800264"/>
            <a:ext cx="2467766" cy="149453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30970" y="2803964"/>
            <a:ext cx="2430631" cy="156913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লেবু</a:t>
            </a:r>
            <a:endParaRPr lang="en-US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38913" y="672353"/>
            <a:ext cx="2337452" cy="1785075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92231" y="213355"/>
            <a:ext cx="2337452" cy="1811981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>
                <a:gd name="adj" fmla="val 49245"/>
              </a:avLst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বাতাবি লেবু</a:t>
            </a:r>
            <a:endParaRPr lang="en-US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4884" y="639527"/>
            <a:ext cx="2731765" cy="184631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44885" y="682476"/>
            <a:ext cx="2731764" cy="175578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088458" y="2689169"/>
            <a:ext cx="2572170" cy="189399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50210" y="4695362"/>
            <a:ext cx="2617910" cy="1917135"/>
          </a:xfrm>
          <a:prstGeom prst="ellips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07266" y="4724899"/>
            <a:ext cx="2732388" cy="1917135"/>
          </a:xfrm>
          <a:prstGeom prst="ellips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3987" y="4737168"/>
            <a:ext cx="2732388" cy="186497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dirty="0"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23489" y="4690147"/>
            <a:ext cx="2617910" cy="192756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আমলকী</a:t>
            </a:r>
            <a:endParaRPr lang="en-US" dirty="0">
              <a:blipFill dpi="0"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7130" y="2044790"/>
            <a:ext cx="9615150" cy="81057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“সি”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হলে বা ভিটামিন 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‘সি”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এমন খাদ্য না খেলে কি রোগ হয় ? </a:t>
            </a:r>
            <a:endParaRPr lang="en-US" sz="2400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1234161" y="1689382"/>
            <a:ext cx="10221445" cy="3704187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86" y="1923444"/>
            <a:ext cx="2853158" cy="22204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6"/>
          <a:stretch/>
        </p:blipFill>
        <p:spPr>
          <a:xfrm>
            <a:off x="4353703" y="1938075"/>
            <a:ext cx="2804335" cy="22421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17234"/>
          <a:stretch/>
        </p:blipFill>
        <p:spPr>
          <a:xfrm>
            <a:off x="9134178" y="1966944"/>
            <a:ext cx="1860257" cy="21977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9" b="5181"/>
          <a:stretch/>
        </p:blipFill>
        <p:spPr>
          <a:xfrm>
            <a:off x="7244998" y="1954853"/>
            <a:ext cx="1750909" cy="2209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4" name="TextBox 23"/>
          <p:cNvSpPr txBox="1"/>
          <p:nvPr/>
        </p:nvSpPr>
        <p:spPr>
          <a:xfrm>
            <a:off x="2346949" y="4340228"/>
            <a:ext cx="7701639" cy="805045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স্কার্ভি , দাঁতের মাড়ির অসুখ ছাড়াও সর্দিকাশি হয়।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Snip and Round Single Corner Rectangle 31"/>
          <p:cNvSpPr/>
          <p:nvPr/>
        </p:nvSpPr>
        <p:spPr>
          <a:xfrm>
            <a:off x="2280972" y="1486541"/>
            <a:ext cx="7797165" cy="3658732"/>
          </a:xfrm>
          <a:prstGeom prst="snip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সুস্থ সবল হাড় ও দাঁত গঠন ।</a:t>
            </a:r>
          </a:p>
          <a:p>
            <a:pPr marL="342900" indent="-342900">
              <a:buAutoNum type="arabicParenR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মুখের ক্ষত সারাতে সাহায্য করে ।</a:t>
            </a:r>
          </a:p>
          <a:p>
            <a:pPr marL="342900" indent="-342900">
              <a:buAutoNum type="arabicParenR"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রোগ প্রতিরোধ ক্ষমতা বৃদ্ধি করে ।</a:t>
            </a:r>
          </a:p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88415" y="1772727"/>
            <a:ext cx="3182281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“সি” এর কাজ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9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4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1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2" grpId="1" animBg="1"/>
      <p:bldP spid="22" grpId="2" animBg="1"/>
      <p:bldP spid="5" grpId="0" animBg="1"/>
      <p:bldP spid="5" grpId="1" animBg="1"/>
      <p:bldP spid="6" grpId="0" animBg="1"/>
      <p:bldP spid="6" grpId="1" animBg="1"/>
      <p:bldP spid="2" grpId="1" animBg="1"/>
      <p:bldP spid="2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4" grpId="1" animBg="1"/>
      <p:bldP spid="4" grpId="2" animBg="1"/>
      <p:bldP spid="12" grpId="0" animBg="1"/>
      <p:bldP spid="12" grpId="1" animBg="1"/>
      <p:bldP spid="13" grpId="1" animBg="1"/>
      <p:bldP spid="13" grpId="2" animBg="1"/>
      <p:bldP spid="15" grpId="0" animBg="1"/>
      <p:bldP spid="15" grpId="1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1" animBg="1"/>
      <p:bldP spid="19" grpId="2" animBg="1"/>
      <p:bldP spid="20" grpId="1" animBg="1"/>
      <p:bldP spid="20" grpId="2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4" grpId="0"/>
      <p:bldP spid="24" grpId="1"/>
      <p:bldP spid="32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7969" y="3444968"/>
            <a:ext cx="1053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পৃষ্টা খুলি 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পাঠ্যাংশ-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কত প্রকার ও কী কী এবং তাদের কাজ কী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অংশটুকু মনোযোগের সাথে পড়ে একাকী চিন্তা ও পাশের বন্ধুর সাথে আলোচনা কর।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01" y="1298901"/>
            <a:ext cx="3996298" cy="1998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265" y="615822"/>
            <a:ext cx="5360763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  <a:endParaRPr lang="en-US" sz="4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4733812"/>
              </p:ext>
            </p:extLst>
          </p:nvPr>
        </p:nvGraphicFramePr>
        <p:xfrm>
          <a:off x="1385885" y="1314450"/>
          <a:ext cx="9215439" cy="510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3051" y="683657"/>
            <a:ext cx="18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3175">
                  <a:solidFill>
                    <a:schemeClr val="tx1"/>
                  </a:solidFill>
                </a:ln>
              </a:rPr>
              <a:t>  </a:t>
            </a:r>
            <a:r>
              <a:rPr lang="bn-BD" sz="2800" dirty="0" smtClean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দলের নাম                                       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8725" y="488066"/>
            <a:ext cx="10515600" cy="602703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78206" y="600497"/>
            <a:ext cx="249420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5" y="600497"/>
            <a:ext cx="1704043" cy="1364136"/>
          </a:xfrm>
          <a:prstGeom prst="ellipse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4475" y="3112713"/>
            <a:ext cx="9101138" cy="29880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 smtClean="0">
                <a:ln w="76200"/>
                <a:latin typeface="NikoshBAN" panose="02000000000000000000" pitchFamily="2" charset="0"/>
                <a:cs typeface="NikoshBAN" panose="02000000000000000000" pitchFamily="2" charset="0"/>
              </a:rPr>
              <a:t>    তোমার এলাকায় পাওয়া যায় এমন ভিটামিন যুক্ত খাদ্য</a:t>
            </a:r>
          </a:p>
          <a:p>
            <a:r>
              <a:rPr lang="bn-BD" sz="2400" b="1" dirty="0" smtClean="0">
                <a:ln w="76200"/>
                <a:latin typeface="NikoshBAN" panose="02000000000000000000" pitchFamily="2" charset="0"/>
                <a:cs typeface="NikoshBAN" panose="02000000000000000000" pitchFamily="2" charset="0"/>
              </a:rPr>
              <a:t> ভিটামিনের তালিকা অনুযায়ী খাদ্যদ্রব্যের নাম লিখে আনবে। </a:t>
            </a:r>
            <a:endParaRPr lang="en-US" sz="2400" b="1" dirty="0">
              <a:ln w="7620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3327" y="892019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25074" y="519056"/>
            <a:ext cx="2868039" cy="2407920"/>
            <a:chOff x="2868829" y="762000"/>
            <a:chExt cx="3643185" cy="3017520"/>
          </a:xfrm>
        </p:grpSpPr>
        <p:pic>
          <p:nvPicPr>
            <p:cNvPr id="8" name="Picture 7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9" name="Oval 8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53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4" y="832454"/>
            <a:ext cx="7648576" cy="55004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50253" y="2457450"/>
            <a:ext cx="299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4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9127" y="2457450"/>
            <a:ext cx="24749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b="1" spc="50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spc="5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685800" y="1565198"/>
            <a:ext cx="3723869" cy="4064077"/>
          </a:xfrm>
          <a:prstGeom prst="foldedCorner">
            <a:avLst/>
          </a:prstGeom>
          <a:solidFill>
            <a:srgbClr val="FFFFFF"/>
          </a:solidFill>
          <a:ln w="57150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35956" y="1896964"/>
            <a:ext cx="225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63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n w="63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" r="3076" b="2916"/>
          <a:stretch/>
        </p:blipFill>
        <p:spPr>
          <a:xfrm>
            <a:off x="921543" y="1896964"/>
            <a:ext cx="1521619" cy="15891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921543" y="2962931"/>
            <a:ext cx="3058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কাজী মোঃ মহসীন</a:t>
            </a:r>
          </a:p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মাধুপুর লাখপুর সপ্রাবি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মনোহরদী, নরসিংদী।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– ০১৭১৬৪০১২৮৬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mohsin.rf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9669" y="651377"/>
            <a:ext cx="2976968" cy="677361"/>
          </a:xfrm>
          <a:prstGeom prst="rect">
            <a:avLst/>
          </a:prstGeom>
          <a:noFill/>
        </p:spPr>
        <p:txBody>
          <a:bodyPr wrap="none" rtlCol="0">
            <a:prstTxWarp prst="textTriangle">
              <a:avLst>
                <a:gd name="adj" fmla="val 32191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5239" y="1595023"/>
            <a:ext cx="215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6350">
                  <a:solidFill>
                    <a:srgbClr val="7030A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200" dirty="0">
              <a:ln w="6350">
                <a:solidFill>
                  <a:srgbClr val="7030A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09" y="2282713"/>
            <a:ext cx="4445341" cy="25976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Plaque 1"/>
          <p:cNvSpPr/>
          <p:nvPr/>
        </p:nvSpPr>
        <p:spPr>
          <a:xfrm>
            <a:off x="5313754" y="2014032"/>
            <a:ext cx="158337" cy="3166407"/>
          </a:xfrm>
          <a:prstGeom prst="plaqu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76176" y="2282713"/>
            <a:ext cx="42680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 ৪র্থ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চার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শিরোনাম- খাদ্য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– দেহকে সুস্থ্র .........কলিজা মাছের তেল ইত্যাদি। </a:t>
            </a:r>
          </a:p>
          <a:p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▶ Vitamin A - YouTube [144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9225" y="2719820"/>
            <a:ext cx="1704975" cy="1394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52377" y="4530209"/>
            <a:ext cx="5144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https://www.youtube.com/watch?v=mQg3cuBhBpM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0907" y="309282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u="sng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553814" y="5706315"/>
            <a:ext cx="2076880" cy="457200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ভিডিও চিত্র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7" y="322729"/>
            <a:ext cx="11537576" cy="6215232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1585913" y="2285998"/>
            <a:ext cx="9372600" cy="1627095"/>
          </a:xfrm>
          <a:prstGeom prst="snip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খাদ্যগুলো কেন খাই ? </a:t>
            </a:r>
            <a:endParaRPr lang="en-US" sz="5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1574" y="2556470"/>
            <a:ext cx="9401175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ভিটামিন </a:t>
            </a:r>
            <a:r>
              <a:rPr lang="bn-BD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এক প্রকার খাদ্য উপাদান ও রাসায়নিক পদার্থ</a:t>
            </a: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BD" sz="40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এটা দেহে রোগ প্রতিরোধ ক্ষমতা বৃদ্ধি করে এবং দেহকে সুস্থ ও সবল রাখতে সহায়তা করে। </a:t>
            </a:r>
            <a:endParaRPr lang="en-US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8851" y="1351183"/>
            <a:ext cx="7772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ভিটামিন কী ? 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3029" y="2556470"/>
            <a:ext cx="837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729160" y="346210"/>
            <a:ext cx="2357439" cy="8769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পাঠ আলোচনা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1860" y="1430607"/>
            <a:ext cx="5695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spc="50" dirty="0" smtClean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 থেকে আমরা ভিটামিন পেয়ে থাকি ?</a:t>
            </a:r>
            <a:endParaRPr lang="en-US" sz="3200" b="1" spc="50" dirty="0">
              <a:ln w="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41" y="2120023"/>
            <a:ext cx="9265024" cy="4445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31835" y="1439498"/>
            <a:ext cx="657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spc="50" dirty="0" smtClean="0">
                <a:ln w="0"/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উদ্ভিদ ও প্রাণী থেকে ভিটামিন পাওয়া যায়। </a:t>
            </a:r>
            <a:endParaRPr lang="en-US" b="1" spc="50" dirty="0">
              <a:ln w="0"/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091268" y="1734933"/>
            <a:ext cx="360045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11058526" y="650081"/>
            <a:ext cx="342899" cy="357187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2754" y="3319796"/>
            <a:ext cx="10878671" cy="1365345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bn-BD" sz="6000" b="1" spc="5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ভিটামিন “কে” , “বি” ,  “সি” এর উৎস , অভাব জনিত ও কাজ।  </a:t>
            </a:r>
            <a:endParaRPr lang="en-US" sz="32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413997" y="600915"/>
            <a:ext cx="2995332" cy="582427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8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69083"/>
              </p:ext>
            </p:extLst>
          </p:nvPr>
        </p:nvGraphicFramePr>
        <p:xfrm>
          <a:off x="603716" y="887693"/>
          <a:ext cx="1121624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0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1265354" y="621565"/>
            <a:ext cx="9693999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“কে শরীরে বা দেহে কী কাজ করে ?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213167" y="616826"/>
            <a:ext cx="9847616" cy="91440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“কে” এর গুনাগুণ আছে এমন কয়েকটি খাদ্যের নাম বলঃ 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3086100"/>
            <a:ext cx="2028825" cy="10572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“কে”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10716" y="2771105"/>
            <a:ext cx="1814513" cy="181451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09446" y="2813823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পালংশাক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57884" y="893926"/>
            <a:ext cx="1814513" cy="181451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67112" y="904131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89163" y="812599"/>
            <a:ext cx="1814513" cy="181451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98391" y="825909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73864" y="2684342"/>
            <a:ext cx="1814513" cy="18145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83388" y="2679263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89162" y="4606942"/>
            <a:ext cx="1814513" cy="181451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89162" y="4591218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কলিজা</a:t>
            </a:r>
            <a:endParaRPr lang="en-US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51771" y="4648747"/>
            <a:ext cx="1814513" cy="181451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26468" y="4671054"/>
            <a:ext cx="1814513" cy="181451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3966866" y="3496865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8728502">
            <a:off x="4482835" y="4233589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4040265">
            <a:off x="6146605" y="4215408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3548690">
            <a:off x="4722911" y="2598539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Arrow 20"/>
          <p:cNvSpPr/>
          <p:nvPr/>
        </p:nvSpPr>
        <p:spPr>
          <a:xfrm rot="7519953">
            <a:off x="6202108" y="2602716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10800000">
            <a:off x="6855618" y="3327200"/>
            <a:ext cx="485775" cy="410766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4770" y="2390477"/>
            <a:ext cx="10023730" cy="46166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“কে”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হলে বা ভিটামিন 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 কে ”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 এমন খাদ্য না খেলে কি রোগ হয় ? </a:t>
            </a:r>
            <a:endParaRPr lang="en-US" sz="2400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1885950" y="2070035"/>
            <a:ext cx="8658225" cy="3388669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31892" y="4301368"/>
            <a:ext cx="7315200" cy="71769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রক্ত জমাট বাঁধার ক্ষমতা কমে যায়</a:t>
            </a: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bn-BD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।</a:t>
            </a:r>
            <a:r>
              <a:rPr lang="en-US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bn-BD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এমনকি জন্ডিস বা যকৃতের রোগ হয়। </a:t>
            </a:r>
            <a:r>
              <a:rPr lang="bn-BD" sz="24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66" y="2323724"/>
            <a:ext cx="2334761" cy="174742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" name="Picture 26" descr="Bleeding lacerati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5653" y="2393547"/>
            <a:ext cx="2289764" cy="16930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210" y="2363083"/>
            <a:ext cx="2721979" cy="16687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0" name="Snip and Round Single Corner Rectangle 29"/>
          <p:cNvSpPr/>
          <p:nvPr/>
        </p:nvSpPr>
        <p:spPr>
          <a:xfrm>
            <a:off x="1821501" y="1898737"/>
            <a:ext cx="7398894" cy="2672070"/>
          </a:xfrm>
          <a:prstGeom prst="snip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/>
              <a:t>১)  রক্তশূন্যতার হাত থেকে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রক্ষা করে ।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রোগ প্রতিরোধ ক্ষমতা বৃদ্ধি করে ।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4288880" y="2029489"/>
            <a:ext cx="2464136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“কে” এর কাজ</a:t>
            </a:r>
            <a:endParaRPr lang="en-US" b="1" dirty="0">
              <a:ln w="1016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7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3" grpId="0" animBg="1"/>
      <p:bldP spid="3" grpId="1" animBg="1"/>
      <p:bldP spid="4" grpId="0" animBg="1"/>
      <p:bldP spid="4" grpId="1" animBg="1"/>
      <p:bldP spid="5" grpId="1" animBg="1"/>
      <p:bldP spid="5" grpId="2" animBg="1"/>
      <p:bldP spid="6" grpId="0" animBg="1"/>
      <p:bldP spid="6" grpId="1" animBg="1"/>
      <p:bldP spid="7" grpId="1" animBg="1"/>
      <p:bldP spid="7" grpId="2" animBg="1"/>
      <p:bldP spid="8" grpId="0" animBg="1"/>
      <p:bldP spid="8" grpId="1" animBg="1"/>
      <p:bldP spid="9" grpId="1" animBg="1"/>
      <p:bldP spid="9" grpId="2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  <p:bldP spid="13" grpId="1" animBg="1"/>
      <p:bldP spid="13" grpId="2" animBg="1"/>
      <p:bldP spid="14" grpId="0" animBg="1"/>
      <p:bldP spid="14" grpId="1" animBg="1"/>
      <p:bldP spid="15" grpId="1" animBg="1"/>
      <p:bldP spid="15" grpId="2" animBg="1"/>
      <p:bldP spid="16" grpId="0" animBg="1"/>
      <p:bldP spid="16" grpId="1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5" grpId="0" animBg="1"/>
      <p:bldP spid="25" grpId="1" animBg="1"/>
      <p:bldP spid="24" grpId="0"/>
      <p:bldP spid="24" grpId="1"/>
      <p:bldP spid="30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Diagonal Corner Rectangle 22"/>
          <p:cNvSpPr/>
          <p:nvPr/>
        </p:nvSpPr>
        <p:spPr>
          <a:xfrm>
            <a:off x="1801791" y="1005798"/>
            <a:ext cx="8412204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“বি” শরীরে বা দেহে কী কাজ করে ?</a:t>
            </a:r>
            <a:endParaRPr lang="en-US" sz="28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1924838" y="1062045"/>
            <a:ext cx="7872413" cy="914400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“বি” কমপ্লেক্স এর গুনাগুণ আছে এমন কয়েকটি খাদ্যের নাম বলঃ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00587" y="2628900"/>
            <a:ext cx="2614612" cy="142875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ভিটামিন “বি”  কমপ্লেক্স </a:t>
            </a:r>
            <a:endParaRPr lang="en-US" sz="2400" b="1" spc="50" dirty="0">
              <a:ln w="0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4124333" y="3214690"/>
            <a:ext cx="419100" cy="300039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5875731" y="2120502"/>
            <a:ext cx="371478" cy="32147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6200000">
            <a:off x="5866207" y="4292198"/>
            <a:ext cx="390525" cy="321470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7491409" y="3128962"/>
            <a:ext cx="376233" cy="300039"/>
          </a:xfrm>
          <a:prstGeom prst="lef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01804" y="415164"/>
            <a:ext cx="2319330" cy="158032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01804" y="442584"/>
            <a:ext cx="2319330" cy="158032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ঢেকিছাঁটা  </a:t>
            </a:r>
          </a:p>
          <a:p>
            <a:pPr algn="ctr"/>
            <a:r>
              <a:rPr lang="bn-BD" sz="2400" b="1" spc="50" dirty="0" smtClean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 </a:t>
            </a:r>
            <a:endParaRPr lang="en-US" sz="24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647849" y="2488819"/>
            <a:ext cx="2319330" cy="158032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1261" y="2468098"/>
            <a:ext cx="2319330" cy="158032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কলিজা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043852" y="2424528"/>
            <a:ext cx="2420031" cy="15803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104" t="-7814" r="-3850" b="-12413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41011" y="2384803"/>
            <a:ext cx="2420030" cy="158032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endParaRPr lang="en-US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62540" y="4767249"/>
            <a:ext cx="2319330" cy="1580324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5869" y="4767249"/>
            <a:ext cx="2319330" cy="158032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অঙ্কুরিত  </a:t>
            </a:r>
          </a:p>
          <a:p>
            <a:pPr algn="ctr"/>
            <a:r>
              <a:rPr lang="bn-BD" sz="24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ছোলা</a:t>
            </a:r>
            <a:endParaRPr lang="en-US" sz="24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400" y="2263695"/>
            <a:ext cx="11150138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ভিটামিন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“বি” কমপ্লেক্স 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 হলে বা ভিটামিন  </a:t>
            </a:r>
            <a:r>
              <a:rPr lang="bn-BD" sz="2400" b="1" spc="50" dirty="0" smtClean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‘বি” কমপ্লেক্স আছে </a:t>
            </a:r>
            <a:r>
              <a:rPr lang="bn-BD" sz="2400" b="1" spc="50" dirty="0">
                <a:ln w="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 খাদ্য না খেলে কি রোগ হয় ? </a:t>
            </a:r>
            <a:endParaRPr lang="en-US" sz="2400" b="1" spc="50" dirty="0">
              <a:ln w="0"/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1636701" y="2833504"/>
            <a:ext cx="8713822" cy="2933653"/>
          </a:xfrm>
          <a:prstGeom prst="snip2Diag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25017" y="4912430"/>
            <a:ext cx="5567083" cy="6325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ঠোঁটে ও জিহ্বায় ঘা , অকারণে মন খারাপ থাকে। 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48" y="3034665"/>
            <a:ext cx="2286000" cy="159206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10" y="3023502"/>
            <a:ext cx="2378576" cy="1572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7073991" y="3041086"/>
            <a:ext cx="2723260" cy="15547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" name="Round Diagonal Corner Rectangle 24"/>
          <p:cNvSpPr/>
          <p:nvPr/>
        </p:nvSpPr>
        <p:spPr>
          <a:xfrm>
            <a:off x="1702706" y="1643801"/>
            <a:ext cx="8942294" cy="3268629"/>
          </a:xfrm>
          <a:prstGeom prst="round2Diag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মুখের ভেতরের ও বাইরের ঘা প্রতিরোধের ভূমিকা রাখে।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ত্বকের স্বাস্থ্য সংরক্ষণে সাহায্য করে 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দেহের বৃদ্ধি সাধন করে।</a:t>
            </a:r>
          </a:p>
          <a:p>
            <a:pPr marL="342900" indent="-342900">
              <a:buAutoNum type="arabicParenR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পরিপাক ক্রিয়া সুষ্ঠুভাবে সম্পন্ন করতে সাহায্য করে। </a:t>
            </a:r>
          </a:p>
          <a:p>
            <a:pPr marL="342900" indent="-342900" algn="ctr">
              <a:buAutoNum type="arabicParenR"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01148" y="1747902"/>
            <a:ext cx="2408032" cy="3922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“বি” এর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8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0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  <p:bldP spid="23" grpId="1" build="allAtOnce" animBg="1"/>
      <p:bldP spid="3" grpId="0" animBg="1"/>
      <p:bldP spid="3" grpId="1" animBg="1"/>
      <p:bldP spid="4" grpId="0" animBg="1"/>
      <p:bldP spid="4" grpId="1" animBg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0" animBg="1"/>
      <p:bldP spid="10" grpId="1" animBg="1"/>
      <p:bldP spid="11" grpId="1" animBg="1"/>
      <p:bldP spid="11" grpId="2" animBg="1"/>
      <p:bldP spid="12" grpId="0" animBg="1"/>
      <p:bldP spid="12" grpId="1" animBg="1"/>
      <p:bldP spid="13" grpId="1" animBg="1"/>
      <p:bldP spid="13" grpId="2" animBg="1"/>
      <p:bldP spid="14" grpId="0" animBg="1"/>
      <p:bldP spid="14" grpId="1" animBg="1"/>
      <p:bldP spid="15" grpId="1" animBg="1"/>
      <p:bldP spid="15" grpId="2" animBg="1"/>
      <p:bldP spid="16" grpId="0" animBg="1"/>
      <p:bldP spid="16" grpId="1" animBg="1"/>
      <p:bldP spid="17" grpId="0" build="allAtOnce"/>
      <p:bldP spid="2" grpId="0" animBg="1"/>
      <p:bldP spid="2" grpId="1" animBg="1"/>
      <p:bldP spid="18" grpId="0"/>
      <p:bldP spid="18" grpId="1"/>
      <p:bldP spid="25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2716</TotalTime>
  <Words>589</Words>
  <Application>Microsoft Office PowerPoint</Application>
  <PresentationFormat>Widescreen</PresentationFormat>
  <Paragraphs>102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Supti</dc:creator>
  <cp:lastModifiedBy>user</cp:lastModifiedBy>
  <cp:revision>400</cp:revision>
  <dcterms:created xsi:type="dcterms:W3CDTF">2015-03-07T01:25:00Z</dcterms:created>
  <dcterms:modified xsi:type="dcterms:W3CDTF">2020-09-30T18:09:00Z</dcterms:modified>
</cp:coreProperties>
</file>