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1" r:id="rId3"/>
    <p:sldId id="261" r:id="rId4"/>
    <p:sldId id="265" r:id="rId5"/>
    <p:sldId id="262" r:id="rId6"/>
    <p:sldId id="263" r:id="rId7"/>
    <p:sldId id="264" r:id="rId8"/>
    <p:sldId id="300" r:id="rId9"/>
    <p:sldId id="277" r:id="rId10"/>
    <p:sldId id="278" r:id="rId11"/>
    <p:sldId id="296" r:id="rId12"/>
    <p:sldId id="258" r:id="rId13"/>
    <p:sldId id="259" r:id="rId14"/>
    <p:sldId id="266" r:id="rId15"/>
    <p:sldId id="267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AC"/>
    <a:srgbClr val="800000"/>
    <a:srgbClr val="260FCF"/>
    <a:srgbClr val="800080"/>
    <a:srgbClr val="1D077D"/>
    <a:srgbClr val="0A8501"/>
    <a:srgbClr val="DB0FB4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7" autoAdjust="0"/>
    <p:restoredTop sz="86047" autoAdjust="0"/>
  </p:normalViewPr>
  <p:slideViewPr>
    <p:cSldViewPr snapToGrid="0">
      <p:cViewPr varScale="1">
        <p:scale>
          <a:sx n="62" d="100"/>
          <a:sy n="62" d="100"/>
        </p:scale>
        <p:origin x="894" y="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606126-0F50-4211-B85B-30DBD0C0B4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Completing Sentence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1F4DF-E9F6-47B6-B663-ECE82D4226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BA46-DB50-4259-8601-57C646D21DB0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0E8CC-B9AE-45D8-87F0-4528E5EA9B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F1357-FE4B-4650-859D-9157B74F0C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7D9F1-08CE-49E3-AA16-786B5FD0A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202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Completing Sentence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C8F83-BAB9-4C40-9CD1-D4E64CD79FF7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36D43-C2D5-4B65-AB1F-CE0498A9A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4071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6D43-C2D5-4B65-AB1F-CE0498A9A4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126955E-2995-4A4F-83F7-A60EE58FE8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Completing Sentence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367D99-137F-4D86-8BDB-7A18594E42F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9D83F96-8EAC-45F2-928E-66408625DE92}" type="datetime2">
              <a:rPr lang="en-US" smtClean="0"/>
              <a:t>Thursday, 1 October,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8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A4C5-C8D8-4EB5-BE0F-2679E40C3DE0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12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57C9-DBF2-4207-AA16-20462AFE640D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4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53F5-E4F8-4938-819B-932D0017C668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2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EC06-51F9-4D44-9665-77D58FE740CC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8F4F-6F09-443B-9B0B-47645A0EA2E4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4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9D6D-2C11-4842-9F80-D94A45F0AED6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01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962F-E387-46DB-B78F-3654145D1D73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15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968B-1D72-44D7-820B-0AEABC675EB5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0FB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B06A4E8-4C2A-40CF-8F4E-C026D108ACC0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0FB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76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DDEC-C967-416D-B8D0-291540961B7C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3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11BFE-2DAB-4C0F-8113-32F86F9EF3D3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23000">
              <a:schemeClr val="accent4">
                <a:lumMod val="20000"/>
                <a:lumOff val="80000"/>
              </a:schemeClr>
            </a:gs>
            <a:gs pos="44000">
              <a:srgbClr val="FFFF00">
                <a:lumMod val="55000"/>
                <a:lumOff val="45000"/>
              </a:srgbClr>
            </a:gs>
            <a:gs pos="89381">
              <a:srgbClr val="FF0000">
                <a:lumMod val="55000"/>
                <a:lumOff val="45000"/>
              </a:srgbClr>
            </a:gs>
            <a:gs pos="65000">
              <a:srgbClr val="00B0F0">
                <a:lumMod val="70000"/>
                <a:lumOff val="3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447791"/>
            <a:ext cx="2923903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C9C8C0-54C7-46E2-9F96-0E54857ACA10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5370" y="20849"/>
            <a:ext cx="7824653" cy="397161"/>
          </a:xfrm>
          <a:prstGeom prst="rect">
            <a:avLst/>
          </a:prstGeom>
          <a:solidFill>
            <a:srgbClr val="1D07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Completing Sentence, Part-4, Using: </a:t>
            </a:r>
            <a:r>
              <a:rPr lang="en-US" dirty="0">
                <a:solidFill>
                  <a:schemeClr val="bg1"/>
                </a:solidFill>
              </a:rPr>
              <a:t>Which/who/ that/what/whom/whose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4160" y="6447791"/>
            <a:ext cx="929640" cy="365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7EEC9BA-7523-43B4-8C15-4EDE6B8D7F0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4F25CE-91B6-4980-BF58-1AC3110F5C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366" y="52569"/>
            <a:ext cx="1049382" cy="1096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4B205-B28E-4661-8276-4F4C0509C54E}"/>
              </a:ext>
            </a:extLst>
          </p:cNvPr>
          <p:cNvSpPr txBox="1"/>
          <p:nvPr userDrawn="1"/>
        </p:nvSpPr>
        <p:spPr>
          <a:xfrm>
            <a:off x="4676505" y="6446525"/>
            <a:ext cx="3396341" cy="369332"/>
          </a:xfrm>
          <a:prstGeom prst="rect">
            <a:avLst/>
          </a:prstGeom>
          <a:solidFill>
            <a:srgbClr val="0A850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uttam01712310595@gmail.com</a:t>
            </a:r>
          </a:p>
        </p:txBody>
      </p:sp>
    </p:spTree>
    <p:extLst>
      <p:ext uri="{BB962C8B-B14F-4D97-AF65-F5344CB8AC3E}">
        <p14:creationId xmlns:p14="http://schemas.microsoft.com/office/powerpoint/2010/main" val="375327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39" y="717090"/>
            <a:ext cx="3214836" cy="5112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35670" y="1565328"/>
            <a:ext cx="6819056" cy="38112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8000" b="1" spc="50" dirty="0">
                <a:ln w="0"/>
                <a:solidFill>
                  <a:srgbClr val="7F00AC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FZ BORDERS 7 EX" pitchFamily="2" charset="0"/>
              </a:rPr>
              <a:t>Welcome</a:t>
            </a:r>
            <a:endParaRPr lang="en-US" sz="4400" dirty="0">
              <a:solidFill>
                <a:srgbClr val="7F00AC"/>
              </a:solidFill>
              <a:latin typeface="FZ BORDERS 7 EX" pitchFamily="2" charset="0"/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Wide Latin" panose="020A0A07050505020404" pitchFamily="18" charset="0"/>
              </a:rPr>
              <a:t>to </a:t>
            </a:r>
          </a:p>
          <a:p>
            <a:pPr algn="ctr"/>
            <a:r>
              <a:rPr lang="en-US" sz="4000" dirty="0">
                <a:solidFill>
                  <a:srgbClr val="800000"/>
                </a:solidFill>
                <a:latin typeface="Wide Latin" panose="020A0A07050505020404" pitchFamily="18" charset="0"/>
              </a:rPr>
              <a:t>All</a:t>
            </a:r>
            <a:r>
              <a:rPr lang="en-US" sz="4000" dirty="0">
                <a:solidFill>
                  <a:srgbClr val="FFFF00"/>
                </a:solidFill>
                <a:latin typeface="Wide Latin" panose="020A0A07050505020404" pitchFamily="18" charset="0"/>
              </a:rPr>
              <a:t>  </a:t>
            </a:r>
          </a:p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Wide Latin" panose="020A0A07050505020404" pitchFamily="18" charset="0"/>
              </a:rPr>
              <a:t>to </a:t>
            </a:r>
          </a:p>
          <a:p>
            <a:pPr algn="ctr"/>
            <a:r>
              <a:rPr lang="en-US" sz="4400" dirty="0">
                <a:solidFill>
                  <a:srgbClr val="1D077D"/>
                </a:solidFill>
                <a:latin typeface="Wide Latin" panose="020A0A07050505020404" pitchFamily="18" charset="0"/>
              </a:rPr>
              <a:t>Attend </a:t>
            </a:r>
            <a:endParaRPr lang="en-US" sz="4800" dirty="0">
              <a:solidFill>
                <a:srgbClr val="1D077D"/>
              </a:solidFill>
              <a:latin typeface="Wide Latin" panose="020A0A07050505020404" pitchFamily="18" charset="0"/>
            </a:endParaRP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Wide Latin" panose="020A0A07050505020404" pitchFamily="18" charset="0"/>
              </a:rPr>
              <a:t>Digital Class</a:t>
            </a:r>
            <a:endParaRPr lang="en-US" sz="3600" dirty="0">
              <a:solidFill>
                <a:srgbClr val="C00000"/>
              </a:solidFill>
              <a:latin typeface="Wide Latin" panose="020A0A070505050204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67892-1830-409D-A2C6-EBB2A925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A778-8A54-40C4-8D7E-61698ED893A9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540887-D76D-4274-9913-8438CF0D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31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0468" y="644491"/>
            <a:ext cx="5004228" cy="523220"/>
          </a:xfrm>
          <a:prstGeom prst="rect">
            <a:avLst/>
          </a:prstGeom>
          <a:solidFill>
            <a:srgbClr val="800000"/>
          </a:solidFill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Elephant" panose="02020904090505020303" pitchFamily="18" charset="0"/>
                <a:cs typeface="Nikosh" panose="02000000000000000000" pitchFamily="2" charset="0"/>
              </a:rPr>
              <a:t>Where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bn-BD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যে</a:t>
            </a:r>
            <a:r>
              <a:rPr lang="en-US" sz="28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খানে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/ </a:t>
            </a:r>
            <a:r>
              <a:rPr lang="en-US" sz="28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যেথায়</a:t>
            </a:r>
            <a:r>
              <a:rPr lang="bn-BD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/ কোথায়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</p:txBody>
      </p:sp>
      <p:sp>
        <p:nvSpPr>
          <p:cNvPr id="5" name="32-Point Star 4"/>
          <p:cNvSpPr/>
          <p:nvPr/>
        </p:nvSpPr>
        <p:spPr>
          <a:xfrm>
            <a:off x="193953" y="265588"/>
            <a:ext cx="1607138" cy="1253387"/>
          </a:xfrm>
          <a:prstGeom prst="star32">
            <a:avLst/>
          </a:prstGeom>
          <a:solidFill>
            <a:srgbClr val="8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Elephant" panose="02020904090505020303" pitchFamily="18" charset="0"/>
              </a:rPr>
              <a:t>10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D0C01A-BE20-485F-9E95-951540CD4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6E0A-BAC0-4C6A-B713-A3B35BA6FED5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D135FA5-64F7-4D4C-AB5E-4C438D19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FE414A-50E9-472D-A396-776CFF40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8BAEF4F-6FBC-405A-B1A1-1C9FC2E9209D}"/>
              </a:ext>
            </a:extLst>
          </p:cNvPr>
          <p:cNvSpPr/>
          <p:nvPr/>
        </p:nvSpPr>
        <p:spPr>
          <a:xfrm>
            <a:off x="4277532" y="1425842"/>
            <a:ext cx="3998563" cy="404661"/>
          </a:xfrm>
          <a:prstGeom prst="wedgeRoundRectCallout">
            <a:avLst>
              <a:gd name="adj1" fmla="val 1728"/>
              <a:gd name="adj2" fmla="val -85605"/>
              <a:gd name="adj3" fmla="val 16667"/>
            </a:avLst>
          </a:prstGeom>
          <a:solidFill>
            <a:schemeClr val="accent6">
              <a:lumMod val="50000"/>
            </a:schemeClr>
          </a:solidFill>
          <a:ln w="190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SutonnyMJ" pitchFamily="2" charset="0"/>
              </a:rPr>
              <a:t>¯’</a:t>
            </a:r>
            <a:r>
              <a:rPr lang="en-US" sz="2400" b="1" dirty="0" err="1">
                <a:latin typeface="SutonnyMJ" pitchFamily="2" charset="0"/>
              </a:rPr>
              <a:t>v‡bi</a:t>
            </a:r>
            <a:r>
              <a:rPr lang="en-US" sz="2400" b="1" dirty="0">
                <a:latin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</a:rPr>
              <a:t>ÿ‡Î</a:t>
            </a:r>
            <a:r>
              <a:rPr lang="en-US" sz="2400" b="1" dirty="0">
                <a:latin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</a:rPr>
              <a:t>e¨eüZ</a:t>
            </a:r>
            <a:r>
              <a:rPr lang="en-US" sz="2400" b="1" dirty="0">
                <a:latin typeface="SutonnyMJ" pitchFamily="2" charset="0"/>
              </a:rPr>
              <a:t> nq|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0676FA-BBAB-418E-A942-147CB29D3094}"/>
              </a:ext>
            </a:extLst>
          </p:cNvPr>
          <p:cNvSpPr/>
          <p:nvPr/>
        </p:nvSpPr>
        <p:spPr>
          <a:xfrm>
            <a:off x="387458" y="2088634"/>
            <a:ext cx="11670223" cy="1200329"/>
          </a:xfrm>
          <a:prstGeom prst="rect">
            <a:avLst/>
          </a:prstGeom>
          <a:ln>
            <a:solidFill>
              <a:srgbClr val="260F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bn-BD" sz="24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obody  knows </a:t>
            </a:r>
            <a:r>
              <a:rPr lang="bn-BD" sz="2400" b="1" i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where</a:t>
            </a:r>
            <a:r>
              <a:rPr lang="bn-BD" sz="24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 he lives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24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 </a:t>
            </a:r>
            <a:r>
              <a:rPr lang="bn-BD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(কেউই জানেনা কোথায় সে বসবাস করে।)</a:t>
            </a:r>
            <a:endParaRPr lang="bn-BD" sz="28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n-BD" sz="24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 went there </a:t>
            </a:r>
            <a:r>
              <a:rPr lang="bn-BD" sz="2400" b="1" i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where</a:t>
            </a:r>
            <a:r>
              <a:rPr lang="bn-BD" sz="24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 you did the job. </a:t>
            </a:r>
            <a:r>
              <a:rPr lang="bn-BD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(যেথায় তুমি চাকরি করতে আমি সেথায় গিয়েছিলাম)</a:t>
            </a:r>
          </a:p>
          <a:p>
            <a:pPr marL="342900" indent="-342900" algn="just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n-BD" sz="24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verybody</a:t>
            </a:r>
            <a:r>
              <a:rPr lang="en-US" sz="24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 knows</a:t>
            </a:r>
            <a:r>
              <a:rPr lang="bn-BD" sz="24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 </a:t>
            </a:r>
            <a:r>
              <a:rPr lang="bn-BD" sz="2400" b="1" i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where</a:t>
            </a:r>
            <a:r>
              <a:rPr lang="bn-BD" sz="24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 the National Memorial Stands. </a:t>
            </a:r>
            <a:r>
              <a:rPr lang="bn-BD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(কোথায় জাতীয় স্মৃতিসৌধ অবস্তিত তা </a:t>
            </a:r>
            <a:r>
              <a:rPr lang="en-US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সকলেই</a:t>
            </a:r>
            <a:r>
              <a:rPr lang="en-US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জানে</a:t>
            </a:r>
            <a:r>
              <a:rPr lang="bn-BD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।</a:t>
            </a:r>
            <a:endParaRPr lang="en-US" sz="28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35" name="Oval Callout 5">
            <a:extLst>
              <a:ext uri="{FF2B5EF4-FFF2-40B4-BE49-F238E27FC236}">
                <a16:creationId xmlns:a16="http://schemas.microsoft.com/office/drawing/2014/main" id="{D0FD8482-B8F8-4967-A83C-A1052857E803}"/>
              </a:ext>
            </a:extLst>
          </p:cNvPr>
          <p:cNvSpPr/>
          <p:nvPr/>
        </p:nvSpPr>
        <p:spPr>
          <a:xfrm>
            <a:off x="8825351" y="1239457"/>
            <a:ext cx="2479961" cy="514949"/>
          </a:xfrm>
          <a:prstGeom prst="wedgeEllipseCallout">
            <a:avLst>
              <a:gd name="adj1" fmla="val -60416"/>
              <a:gd name="adj2" fmla="val 73807"/>
            </a:avLst>
          </a:prstGeom>
          <a:solidFill>
            <a:srgbClr val="7030A0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Example</a:t>
            </a:r>
          </a:p>
        </p:txBody>
      </p:sp>
      <p:sp>
        <p:nvSpPr>
          <p:cNvPr id="36" name="Oval Callout 4">
            <a:extLst>
              <a:ext uri="{FF2B5EF4-FFF2-40B4-BE49-F238E27FC236}">
                <a16:creationId xmlns:a16="http://schemas.microsoft.com/office/drawing/2014/main" id="{9A6D916F-B436-491B-AF9B-4B21CAAA756B}"/>
              </a:ext>
            </a:extLst>
          </p:cNvPr>
          <p:cNvSpPr/>
          <p:nvPr/>
        </p:nvSpPr>
        <p:spPr>
          <a:xfrm>
            <a:off x="7840826" y="3642561"/>
            <a:ext cx="2964335" cy="612648"/>
          </a:xfrm>
          <a:prstGeom prst="wedgeEllipseCallout">
            <a:avLst>
              <a:gd name="adj1" fmla="val -56619"/>
              <a:gd name="adj2" fmla="val 69214"/>
            </a:avLst>
          </a:prstGeom>
          <a:solidFill>
            <a:srgbClr val="0A8501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Probable Answer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8BE1BC-E4EF-4CA3-8B9B-4AEDC3BC1FC7}"/>
              </a:ext>
            </a:extLst>
          </p:cNvPr>
          <p:cNvSpPr txBox="1"/>
          <p:nvPr/>
        </p:nvSpPr>
        <p:spPr>
          <a:xfrm>
            <a:off x="1217278" y="4591401"/>
            <a:ext cx="10304162" cy="1200329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visited the house where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lived.</a:t>
            </a:r>
          </a:p>
          <a:p>
            <a:pPr marL="342900" indent="-342900">
              <a:buAutoNum type="arabicPeriod"/>
            </a:pPr>
            <a:r>
              <a:rPr lang="en-US" sz="2400" b="1" u="sng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know the place </a:t>
            </a: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Rabind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Nath was born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give the location where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stay.</a:t>
            </a:r>
          </a:p>
        </p:txBody>
      </p:sp>
      <p:sp>
        <p:nvSpPr>
          <p:cNvPr id="38" name="Oval Callout 4">
            <a:extLst>
              <a:ext uri="{FF2B5EF4-FFF2-40B4-BE49-F238E27FC236}">
                <a16:creationId xmlns:a16="http://schemas.microsoft.com/office/drawing/2014/main" id="{4BCA8456-D713-4BBF-BCA9-876EC02EBB1A}"/>
              </a:ext>
            </a:extLst>
          </p:cNvPr>
          <p:cNvSpPr/>
          <p:nvPr/>
        </p:nvSpPr>
        <p:spPr>
          <a:xfrm>
            <a:off x="7744695" y="3632517"/>
            <a:ext cx="3242174" cy="612648"/>
          </a:xfrm>
          <a:prstGeom prst="wedgeEllipseCallout">
            <a:avLst>
              <a:gd name="adj1" fmla="val -60416"/>
              <a:gd name="adj2" fmla="val 73807"/>
            </a:avLst>
          </a:prstGeom>
          <a:solidFill>
            <a:srgbClr val="1D077D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For Practice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7A5150-C789-44F4-955C-2E70C449D6AC}"/>
              </a:ext>
            </a:extLst>
          </p:cNvPr>
          <p:cNvSpPr txBox="1"/>
          <p:nvPr/>
        </p:nvSpPr>
        <p:spPr>
          <a:xfrm>
            <a:off x="1163348" y="4587087"/>
            <a:ext cx="10512836" cy="1200329"/>
          </a:xfrm>
          <a:prstGeom prst="rect">
            <a:avLst/>
          </a:prstGeom>
          <a:ln>
            <a:solidFill>
              <a:srgbClr val="7F00A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visited the house where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……………………………………..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Rabind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Nath was born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give the location where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</a:t>
            </a: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4770B13B-D49A-4071-AAA9-313C6D07265A}"/>
              </a:ext>
            </a:extLst>
          </p:cNvPr>
          <p:cNvSpPr/>
          <p:nvPr/>
        </p:nvSpPr>
        <p:spPr>
          <a:xfrm>
            <a:off x="8715423" y="6100014"/>
            <a:ext cx="929640" cy="67671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A850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for Answer</a:t>
            </a:r>
          </a:p>
        </p:txBody>
      </p:sp>
    </p:spTree>
    <p:extLst>
      <p:ext uri="{BB962C8B-B14F-4D97-AF65-F5344CB8AC3E}">
        <p14:creationId xmlns:p14="http://schemas.microsoft.com/office/powerpoint/2010/main" val="403673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 tmFilter="0,0; .5, 0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7332" y="505804"/>
            <a:ext cx="4552465" cy="523220"/>
          </a:xfrm>
          <a:prstGeom prst="rect">
            <a:avLst/>
          </a:prstGeom>
          <a:solidFill>
            <a:srgbClr val="800000"/>
          </a:solidFill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en-US" sz="2800" b="1" dirty="0">
                <a:latin typeface="Elephant" panose="02020904090505020303" pitchFamily="18" charset="0"/>
                <a:cs typeface="Nikosh" panose="02000000000000000000" pitchFamily="2" charset="0"/>
              </a:rPr>
              <a:t>When/while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8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যখন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……</a:t>
            </a:r>
            <a:r>
              <a:rPr lang="en-US" sz="28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তখন</a:t>
            </a:r>
            <a:r>
              <a:rPr lang="en-US" sz="28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273" y="1594566"/>
            <a:ext cx="11576266" cy="1877437"/>
          </a:xfrm>
          <a:prstGeom prst="rect">
            <a:avLst/>
          </a:prstGeom>
          <a:ln>
            <a:solidFill>
              <a:srgbClr val="260FC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it was storming, a bird entered into my room</a:t>
            </a:r>
            <a:r>
              <a:rPr lang="en-US" sz="24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.</a:t>
            </a:r>
            <a:r>
              <a:rPr lang="bn-BD" sz="24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bn-BD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(যখন ঝড় হুচ্ছিল তখন একটি পাখি আমার কক্ষে ঢুকল)</a:t>
            </a:r>
            <a:endParaRPr lang="en-US" sz="20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is spring , birds sing</a:t>
            </a:r>
            <a:r>
              <a:rPr lang="bn-BD" sz="24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 </a:t>
            </a:r>
            <a:r>
              <a:rPr lang="bn-BD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(যখন বসন্তকাল অখন পাখি গান গায়)</a:t>
            </a:r>
            <a:endParaRPr lang="en-US" sz="20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will arrive, I will go.</a:t>
            </a:r>
            <a:r>
              <a:rPr lang="bn-BD" sz="24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 </a:t>
            </a:r>
            <a:r>
              <a:rPr lang="bn-BD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(যখন তুমি পৌঁছবে তখনই আমি যাব)</a:t>
            </a:r>
            <a:endParaRPr lang="en-US" sz="20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1771 is the year when Bangladesh became independent.</a:t>
            </a:r>
            <a:r>
              <a:rPr lang="bn-BD" sz="24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 </a:t>
            </a:r>
            <a:r>
              <a:rPr lang="bn-BD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(১৯৭১ সাল এমনই একটি বছর যখন বাংলাদেশ স্বাধীন হয়েছিল)</a:t>
            </a:r>
            <a:endParaRPr lang="en-US" sz="24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484901" y="182462"/>
            <a:ext cx="1828811" cy="1253387"/>
          </a:xfrm>
          <a:prstGeom prst="star32">
            <a:avLst/>
          </a:prstGeom>
          <a:solidFill>
            <a:srgbClr val="8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Elephant" panose="02020904090505020303" pitchFamily="18" charset="0"/>
              </a:rPr>
              <a:t>11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8825351" y="810696"/>
            <a:ext cx="2479961" cy="612648"/>
          </a:xfrm>
          <a:prstGeom prst="wedgeEllipseCallout">
            <a:avLst>
              <a:gd name="adj1" fmla="val -54743"/>
              <a:gd name="adj2" fmla="val 53141"/>
            </a:avLst>
          </a:prstGeom>
          <a:solidFill>
            <a:srgbClr val="7030A0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Example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210B275-22AA-43FF-AC61-5F6D2E06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8A52-93EB-4A7B-9664-B0E54CE7E4EA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86D7AAB-DD24-493F-BAD4-67D541B6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609D912-F764-4A32-964F-33FF8368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90F3B3-BE7A-4CB7-8768-D20275563F62}"/>
              </a:ext>
            </a:extLst>
          </p:cNvPr>
          <p:cNvSpPr/>
          <p:nvPr/>
        </p:nvSpPr>
        <p:spPr>
          <a:xfrm>
            <a:off x="775851" y="3687243"/>
            <a:ext cx="6430861" cy="400110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i="1" u="sng" kern="12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‘</a:t>
            </a:r>
            <a:r>
              <a:rPr lang="bn-BD" sz="2000" b="1" i="1" u="sng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" panose="02000000000000000000" pitchFamily="2" charset="0"/>
              </a:rPr>
              <a:t> </a:t>
            </a:r>
            <a:r>
              <a:rPr lang="bn-BD" sz="2000" b="1" u="sng" kern="12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ikosh" panose="02000000000000000000" pitchFamily="2" charset="0"/>
              </a:rPr>
              <a:t>While’  is used at the place of continuous form.</a:t>
            </a:r>
            <a:endParaRPr lang="en-US" sz="2000" dirty="0">
              <a:solidFill>
                <a:srgbClr val="8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4">
            <a:extLst>
              <a:ext uri="{FF2B5EF4-FFF2-40B4-BE49-F238E27FC236}">
                <a16:creationId xmlns:a16="http://schemas.microsoft.com/office/drawing/2014/main" id="{F73D2901-5E40-443F-A2F1-99087C4A7F9C}"/>
              </a:ext>
            </a:extLst>
          </p:cNvPr>
          <p:cNvSpPr/>
          <p:nvPr/>
        </p:nvSpPr>
        <p:spPr>
          <a:xfrm>
            <a:off x="8398773" y="3921525"/>
            <a:ext cx="2964335" cy="612648"/>
          </a:xfrm>
          <a:prstGeom prst="wedgeEllipseCallout">
            <a:avLst>
              <a:gd name="adj1" fmla="val -56619"/>
              <a:gd name="adj2" fmla="val 69214"/>
            </a:avLst>
          </a:prstGeom>
          <a:solidFill>
            <a:srgbClr val="0A8501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Probable Answer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1380AF-D199-4A24-9335-2B60EE0F5274}"/>
              </a:ext>
            </a:extLst>
          </p:cNvPr>
          <p:cNvSpPr txBox="1"/>
          <p:nvPr/>
        </p:nvSpPr>
        <p:spPr>
          <a:xfrm>
            <a:off x="1217278" y="4839372"/>
            <a:ext cx="10304162" cy="1200329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it was raining,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were gossiping at the waiting room.</a:t>
            </a:r>
          </a:p>
          <a:p>
            <a:pPr marL="342900" indent="-342900">
              <a:buAutoNum type="arabicPeriod"/>
            </a:pPr>
            <a:r>
              <a:rPr lang="en-US" sz="2400" b="1" u="sng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soldier jumped from the plane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the plane was flying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1977 is the year when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 became independent.</a:t>
            </a:r>
          </a:p>
        </p:txBody>
      </p:sp>
      <p:sp>
        <p:nvSpPr>
          <p:cNvPr id="20" name="Oval Callout 4">
            <a:extLst>
              <a:ext uri="{FF2B5EF4-FFF2-40B4-BE49-F238E27FC236}">
                <a16:creationId xmlns:a16="http://schemas.microsoft.com/office/drawing/2014/main" id="{90F2CAF6-3525-48DE-BE31-79FCFBDC14B2}"/>
              </a:ext>
            </a:extLst>
          </p:cNvPr>
          <p:cNvSpPr/>
          <p:nvPr/>
        </p:nvSpPr>
        <p:spPr>
          <a:xfrm>
            <a:off x="8349128" y="3904797"/>
            <a:ext cx="3242174" cy="612648"/>
          </a:xfrm>
          <a:prstGeom prst="wedgeEllipseCallout">
            <a:avLst>
              <a:gd name="adj1" fmla="val -60416"/>
              <a:gd name="adj2" fmla="val 73807"/>
            </a:avLst>
          </a:prstGeom>
          <a:solidFill>
            <a:srgbClr val="800080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For Practice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729851-E232-467D-86F3-9378377B8F87}"/>
              </a:ext>
            </a:extLst>
          </p:cNvPr>
          <p:cNvSpPr txBox="1"/>
          <p:nvPr/>
        </p:nvSpPr>
        <p:spPr>
          <a:xfrm>
            <a:off x="1163348" y="4841960"/>
            <a:ext cx="10512836" cy="120032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it was raining,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……………………………………..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</a:t>
            </a: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the plane was flying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1977 is the year when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4366BF6A-2BA8-41EB-9A39-A87025EEB9FE}"/>
              </a:ext>
            </a:extLst>
          </p:cNvPr>
          <p:cNvSpPr/>
          <p:nvPr/>
        </p:nvSpPr>
        <p:spPr>
          <a:xfrm>
            <a:off x="8715423" y="6100014"/>
            <a:ext cx="929640" cy="67671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A850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for Answer</a:t>
            </a:r>
          </a:p>
        </p:txBody>
      </p:sp>
    </p:spTree>
    <p:extLst>
      <p:ext uri="{BB962C8B-B14F-4D97-AF65-F5344CB8AC3E}">
        <p14:creationId xmlns:p14="http://schemas.microsoft.com/office/powerpoint/2010/main" val="149443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 tmFilter="0,0; .5, 0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21052-8CC0-43F7-A46A-15D476FA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E8111-12F9-409D-9409-F10DC4E7EE93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DBAA2-3E07-4459-9F31-C237B6C2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96B75-F1D8-42D1-ADD3-40844EDD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0AF013-E936-4DB4-99FC-1D06BA438A73}"/>
              </a:ext>
            </a:extLst>
          </p:cNvPr>
          <p:cNvSpPr txBox="1"/>
          <p:nvPr/>
        </p:nvSpPr>
        <p:spPr>
          <a:xfrm>
            <a:off x="2880101" y="3103778"/>
            <a:ext cx="6431797" cy="16190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anose="0208090404030B020404" pitchFamily="18" charset="0"/>
              </a:rPr>
              <a:t>Asking and Answering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DC648-2A53-4AB4-94E5-89CE6BBAE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17" y="900537"/>
            <a:ext cx="2385932" cy="17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00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98759" y="601065"/>
            <a:ext cx="5832763" cy="693164"/>
          </a:xfrm>
          <a:prstGeom prst="ellipse">
            <a:avLst/>
          </a:prstGeom>
          <a:solidFill>
            <a:srgbClr val="7F00AC"/>
          </a:solidFill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Wide Latin" panose="020A0A070505050204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Smiley Face 2"/>
          <p:cNvSpPr/>
          <p:nvPr/>
        </p:nvSpPr>
        <p:spPr>
          <a:xfrm>
            <a:off x="6724355" y="535517"/>
            <a:ext cx="1406770" cy="858981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A85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A707-493A-4743-8656-215A4599A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B001-EECC-4F73-B50D-BB25BFB0194C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62832-81F8-4D93-A9FB-24BCA558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C9B49-24AB-49EA-BC7A-64B5AAEC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16B3F-3222-4250-BA8B-6B95C17D0779}"/>
              </a:ext>
            </a:extLst>
          </p:cNvPr>
          <p:cNvSpPr txBox="1"/>
          <p:nvPr/>
        </p:nvSpPr>
        <p:spPr>
          <a:xfrm>
            <a:off x="1069387" y="1720315"/>
            <a:ext cx="7417415" cy="523220"/>
          </a:xfrm>
          <a:prstGeom prst="rect">
            <a:avLst/>
          </a:prstGeom>
          <a:solidFill>
            <a:srgbClr val="260FC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following sentences.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(One by one)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4F687-8BBC-4950-9207-708B92DF5F09}"/>
              </a:ext>
            </a:extLst>
          </p:cNvPr>
          <p:cNvSpPr txBox="1"/>
          <p:nvPr/>
        </p:nvSpPr>
        <p:spPr>
          <a:xfrm>
            <a:off x="648345" y="2353154"/>
            <a:ext cx="1108903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mad says, -----------------------.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D114D-86D6-4A2A-B9C8-534EB6AC6318}"/>
              </a:ext>
            </a:extLst>
          </p:cNvPr>
          <p:cNvSpPr txBox="1"/>
          <p:nvPr/>
        </p:nvSpPr>
        <p:spPr>
          <a:xfrm>
            <a:off x="648344" y="2924007"/>
            <a:ext cx="1108903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nation which-------------------.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2DC0B-9F62-412E-8140-5FEF0230C127}"/>
              </a:ext>
            </a:extLst>
          </p:cNvPr>
          <p:cNvSpPr txBox="1"/>
          <p:nvPr/>
        </p:nvSpPr>
        <p:spPr>
          <a:xfrm>
            <a:off x="661260" y="3556854"/>
            <a:ext cx="1108903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silence proves that,--------------------.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9F23F-EDAE-4A2D-9890-E4883F03C172}"/>
              </a:ext>
            </a:extLst>
          </p:cNvPr>
          <p:cNvSpPr txBox="1"/>
          <p:nvPr/>
        </p:nvSpPr>
        <p:spPr>
          <a:xfrm>
            <a:off x="674180" y="4251693"/>
            <a:ext cx="1107611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became happy when---------------------------------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14CA63-9F70-4777-A696-848671C9BF21}"/>
              </a:ext>
            </a:extLst>
          </p:cNvPr>
          <p:cNvSpPr txBox="1"/>
          <p:nvPr/>
        </p:nvSpPr>
        <p:spPr>
          <a:xfrm>
            <a:off x="714476" y="4882908"/>
            <a:ext cx="1103582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5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village of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Churulia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----------------------------------------.  </a:t>
            </a:r>
          </a:p>
        </p:txBody>
      </p:sp>
      <p:sp>
        <p:nvSpPr>
          <p:cNvPr id="13" name="Rectangle: Beveled 12">
            <a:extLst>
              <a:ext uri="{FF2B5EF4-FFF2-40B4-BE49-F238E27FC236}">
                <a16:creationId xmlns:a16="http://schemas.microsoft.com/office/drawing/2014/main" id="{518CF5CD-6710-4408-904C-B7E627E6D91D}"/>
              </a:ext>
            </a:extLst>
          </p:cNvPr>
          <p:cNvSpPr/>
          <p:nvPr/>
        </p:nvSpPr>
        <p:spPr>
          <a:xfrm>
            <a:off x="9292716" y="5793087"/>
            <a:ext cx="1153144" cy="688928"/>
          </a:xfrm>
          <a:prstGeom prst="bevel">
            <a:avLst/>
          </a:prstGeom>
          <a:solidFill>
            <a:srgbClr val="260FC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Plz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here for probable Answer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48A88A-1A62-43E7-B8C7-8B6CA1523FAC}"/>
              </a:ext>
            </a:extLst>
          </p:cNvPr>
          <p:cNvSpPr txBox="1"/>
          <p:nvPr/>
        </p:nvSpPr>
        <p:spPr>
          <a:xfrm>
            <a:off x="3097152" y="2260897"/>
            <a:ext cx="2652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he/she likes.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26C04-127B-44EC-9DC9-6755B802B7BD}"/>
              </a:ext>
            </a:extLst>
          </p:cNvPr>
          <p:cNvSpPr txBox="1"/>
          <p:nvPr/>
        </p:nvSpPr>
        <p:spPr>
          <a:xfrm>
            <a:off x="4533937" y="2800751"/>
            <a:ext cx="167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no flag.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322394-54A2-4A56-A43D-A1AC10ACDBEE}"/>
              </a:ext>
            </a:extLst>
          </p:cNvPr>
          <p:cNvSpPr txBox="1"/>
          <p:nvPr/>
        </p:nvSpPr>
        <p:spPr>
          <a:xfrm>
            <a:off x="4264957" y="3434509"/>
            <a:ext cx="206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guilty.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F2767-10E4-440E-8B21-9BEE9ECED829}"/>
              </a:ext>
            </a:extLst>
          </p:cNvPr>
          <p:cNvSpPr txBox="1"/>
          <p:nvPr/>
        </p:nvSpPr>
        <p:spPr>
          <a:xfrm>
            <a:off x="4234291" y="4112924"/>
            <a:ext cx="315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told me the truth.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D68832-AC05-47C6-8691-A398DDBC9FF3}"/>
              </a:ext>
            </a:extLst>
          </p:cNvPr>
          <p:cNvSpPr txBox="1"/>
          <p:nvPr/>
        </p:nvSpPr>
        <p:spPr>
          <a:xfrm>
            <a:off x="5749865" y="4760556"/>
            <a:ext cx="394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Kazi</a:t>
            </a:r>
            <a:r>
              <a:rPr lang="en-US" sz="2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Nazrul Islam was born.</a:t>
            </a:r>
          </a:p>
        </p:txBody>
      </p:sp>
    </p:spTree>
    <p:extLst>
      <p:ext uri="{BB962C8B-B14F-4D97-AF65-F5344CB8AC3E}">
        <p14:creationId xmlns:p14="http://schemas.microsoft.com/office/powerpoint/2010/main" val="3890358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9037" y="577808"/>
            <a:ext cx="3860488" cy="914400"/>
          </a:xfrm>
          <a:prstGeom prst="roundRect">
            <a:avLst/>
          </a:prstGeom>
          <a:solidFill>
            <a:srgbClr val="7F00AC"/>
          </a:solidFill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Wide Latin" panose="020A0A07050505020404" pitchFamily="18" charset="0"/>
              </a:rPr>
              <a:t>Home Work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3B8E3-7310-417D-916F-3EE031E9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29A7D-57F9-456F-A12F-C8204E3B858E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5CFBD-718E-4A4C-A290-CAD20EB9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F7E04-FBE6-4162-9DDE-7524992D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Action Button: Go Home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7206BDB-90B0-4FC9-8D52-7FAC97C06093}"/>
              </a:ext>
            </a:extLst>
          </p:cNvPr>
          <p:cNvSpPr/>
          <p:nvPr/>
        </p:nvSpPr>
        <p:spPr>
          <a:xfrm>
            <a:off x="5735509" y="577808"/>
            <a:ext cx="2575128" cy="148346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3B066-B918-4A69-AF9F-668AB86600EF}"/>
              </a:ext>
            </a:extLst>
          </p:cNvPr>
          <p:cNvSpPr txBox="1"/>
          <p:nvPr/>
        </p:nvSpPr>
        <p:spPr>
          <a:xfrm>
            <a:off x="838200" y="2712208"/>
            <a:ext cx="10956010" cy="132868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266"/>
              </a:avLst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1D077D"/>
                </a:solidFill>
                <a:latin typeface="Wide Latin" panose="020A0A07050505020404" pitchFamily="18" charset="0"/>
                <a:cs typeface="Times New Roman" panose="02020603050405020304" pitchFamily="18" charset="0"/>
              </a:rPr>
              <a:t>Practice more and more at home.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A0D0B3-E1B3-4926-857E-21C774481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63" y="4574882"/>
            <a:ext cx="2281897" cy="248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6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6363" y="124691"/>
            <a:ext cx="7398328" cy="73429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Wide Latin" panose="020A0A07050505020404" pitchFamily="18" charset="0"/>
              </a:rPr>
              <a:t>Content Reference</a:t>
            </a:r>
          </a:p>
        </p:txBody>
      </p:sp>
      <p:pic>
        <p:nvPicPr>
          <p:cNvPr id="3" name="Picture 2" descr="it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721" y="3124200"/>
            <a:ext cx="3200400" cy="2438399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1607137" y="3765550"/>
            <a:ext cx="1828800" cy="1821875"/>
          </a:xfrm>
          <a:prstGeom prst="round2DiagRect">
            <a:avLst>
              <a:gd name="adj1" fmla="val 18425"/>
              <a:gd name="adj2" fmla="val 0"/>
            </a:avLst>
          </a:prstGeom>
          <a:solidFill>
            <a:srgbClr val="4820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0937" y="5663625"/>
            <a:ext cx="213738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Elephant" pitchFamily="18" charset="0"/>
              </a:rPr>
              <a:t>Facebook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4767" y="5725180"/>
            <a:ext cx="332315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Elephant" pitchFamily="18" charset="0"/>
              </a:rPr>
              <a:t>Reference  Books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8521" y="5663625"/>
            <a:ext cx="309892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820F4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Wide Latin" pitchFamily="18" charset="0"/>
              </a:rPr>
              <a:t>Internet</a:t>
            </a:r>
          </a:p>
        </p:txBody>
      </p:sp>
      <p:pic>
        <p:nvPicPr>
          <p:cNvPr id="8" name="Picture 7" descr="adv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587" y="990600"/>
            <a:ext cx="1276350" cy="1981200"/>
          </a:xfrm>
          <a:prstGeom prst="rect">
            <a:avLst/>
          </a:prstGeom>
        </p:spPr>
      </p:pic>
      <p:pic>
        <p:nvPicPr>
          <p:cNvPr id="9" name="Picture 8" descr="grm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7" y="1028700"/>
            <a:ext cx="1733550" cy="2628900"/>
          </a:xfrm>
          <a:prstGeom prst="rect">
            <a:avLst/>
          </a:prstGeom>
        </p:spPr>
      </p:pic>
      <p:pic>
        <p:nvPicPr>
          <p:cNvPr id="10" name="Picture 9" descr="grm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131" y="3149025"/>
            <a:ext cx="1876425" cy="2438400"/>
          </a:xfrm>
          <a:prstGeom prst="rect">
            <a:avLst/>
          </a:prstGeom>
        </p:spPr>
      </p:pic>
      <p:pic>
        <p:nvPicPr>
          <p:cNvPr id="11" name="Picture 10" descr="pc das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377" y="708760"/>
            <a:ext cx="1504950" cy="22860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23E7EE1-3792-46FE-9614-D14644A2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3D36-88EE-439A-80A4-7EE619AB9B50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F7C7E91-40F0-4000-9576-CB2FA012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558FE38-F37E-47DA-8F0B-E2ABAA4C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</p:spTree>
    <p:extLst>
      <p:ext uri="{BB962C8B-B14F-4D97-AF65-F5344CB8AC3E}">
        <p14:creationId xmlns:p14="http://schemas.microsoft.com/office/powerpoint/2010/main" val="384962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3556" y="1189450"/>
            <a:ext cx="599113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Wide Latin" panose="020A0A07050505020404" pitchFamily="18" charset="0"/>
              </a:rPr>
              <a:t>Thanks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Wide Latin" panose="020A0A07050505020404" pitchFamily="18" charset="0"/>
            </a:endParaRP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Wide Latin" panose="020A0A07050505020404" pitchFamily="18" charset="0"/>
              </a:rPr>
              <a:t>to</a:t>
            </a:r>
          </a:p>
          <a:p>
            <a:pPr algn="ctr"/>
            <a:endParaRPr lang="en-US" sz="2800" dirty="0">
              <a:solidFill>
                <a:srgbClr val="FFFF00"/>
              </a:solidFill>
              <a:latin typeface="Wide Latin" panose="020A0A07050505020404" pitchFamily="18" charset="0"/>
            </a:endParaRPr>
          </a:p>
          <a:p>
            <a:pPr algn="ctr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Wide Latin" panose="020A0A07050505020404" pitchFamily="18" charset="0"/>
              </a:rPr>
              <a:t>all</a:t>
            </a:r>
          </a:p>
          <a:p>
            <a:pPr algn="ctr"/>
            <a:r>
              <a:rPr lang="en-US" sz="3600" dirty="0">
                <a:solidFill>
                  <a:srgbClr val="7F00AC"/>
                </a:solidFill>
                <a:latin typeface="Wide Latin" panose="020A0A07050505020404" pitchFamily="18" charset="0"/>
              </a:rPr>
              <a:t>for now.</a:t>
            </a:r>
            <a:endParaRPr lang="en-US" sz="2800" dirty="0">
              <a:solidFill>
                <a:srgbClr val="7F00AC"/>
              </a:solidFill>
              <a:latin typeface="Wide Latin" panose="020A0A070505050204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51" y="604912"/>
            <a:ext cx="3360439" cy="538567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FF518-9AFE-4B04-8978-E81FD74C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64AA-3306-4454-9B47-02F6C8E8DC35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11498-3F30-4471-AA99-B41AEC01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53694-D33A-4D03-876A-2B44E695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63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D8C73-3D2F-4E50-ADCB-94AD84DE5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402E-9B06-4DB5-A273-C9575F14B3F1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23DB0-42F1-45DD-A141-42A7E435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E247D-BE5C-4A85-B44E-EB034127B816}"/>
              </a:ext>
            </a:extLst>
          </p:cNvPr>
          <p:cNvSpPr txBox="1"/>
          <p:nvPr/>
        </p:nvSpPr>
        <p:spPr>
          <a:xfrm>
            <a:off x="843138" y="3414668"/>
            <a:ext cx="4835191" cy="2523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F00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Uttam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Adhikary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BA Hon’s, M A, B Ed, M Ed ]</a:t>
            </a:r>
          </a:p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Headteacher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Mahilara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N. High School</a:t>
            </a:r>
          </a:p>
          <a:p>
            <a:pPr algn="ctr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Gournadi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Barishal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cum Cell-Phone: </a:t>
            </a:r>
            <a:r>
              <a:rPr lang="en-US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uttam01712310595@gmail.com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3256F-A5BD-4A2B-BFDC-B37713D98D66}"/>
              </a:ext>
            </a:extLst>
          </p:cNvPr>
          <p:cNvSpPr txBox="1"/>
          <p:nvPr/>
        </p:nvSpPr>
        <p:spPr>
          <a:xfrm>
            <a:off x="5884136" y="3426823"/>
            <a:ext cx="5474208" cy="255454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Grammar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Classes- 9 &amp;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729BB-8A01-45F3-B5F6-0D94A98738BB}"/>
              </a:ext>
            </a:extLst>
          </p:cNvPr>
          <p:cNvSpPr txBox="1"/>
          <p:nvPr/>
        </p:nvSpPr>
        <p:spPr>
          <a:xfrm>
            <a:off x="6246020" y="1235118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7030A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Identity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CD81E7-07E2-4974-B89D-6FC43586B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20" y="730185"/>
            <a:ext cx="1869661" cy="2266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8C01D9-EF0A-4A69-AE7A-555D10000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23" y="1285461"/>
            <a:ext cx="1655036" cy="21413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4944C8-C307-46FF-8496-28C838C58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136526"/>
            <a:ext cx="12074013" cy="67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5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0926" y="2746954"/>
            <a:ext cx="1080102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ln/>
                <a:solidFill>
                  <a:srgbClr val="7F00AC"/>
                </a:solidFill>
                <a:latin typeface="Elephant" panose="02020904090505020303" pitchFamily="18" charset="0"/>
              </a:rPr>
              <a:t>There is proverb that----------------------------------------------------------.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ln/>
                <a:solidFill>
                  <a:srgbClr val="7F00AC"/>
                </a:solidFill>
                <a:latin typeface="Elephant" panose="02020904090505020303" pitchFamily="18" charset="0"/>
              </a:rPr>
              <a:t>The man who is truthful --------------------------------------------------.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ln/>
                <a:solidFill>
                  <a:srgbClr val="7F00AC"/>
                </a:solidFill>
                <a:latin typeface="Elephant" panose="02020904090505020303" pitchFamily="18" charset="0"/>
              </a:rPr>
              <a:t>Do you say when-------------------------------------------------------------------?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2E784-0FE0-4BDD-BD54-7023906A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A4D9E-CED8-42CB-8EB1-1F6D6BF4423C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636A4-74CC-4D09-943B-5C4E7CD3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C7B2A-27E9-4C2A-B026-01552A4CF4F5}"/>
              </a:ext>
            </a:extLst>
          </p:cNvPr>
          <p:cNvSpPr txBox="1"/>
          <p:nvPr/>
        </p:nvSpPr>
        <p:spPr>
          <a:xfrm>
            <a:off x="714216" y="5036948"/>
            <a:ext cx="1080102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can you  say what is indicated through these sentences?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9FC62-39FC-48BE-ADAF-AF24E2C8BCA1}"/>
              </a:ext>
            </a:extLst>
          </p:cNvPr>
          <p:cNvSpPr txBox="1"/>
          <p:nvPr/>
        </p:nvSpPr>
        <p:spPr>
          <a:xfrm>
            <a:off x="1099087" y="1578234"/>
            <a:ext cx="993570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60F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every sentence wants to give a complete sense.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50263AC-2718-424C-8991-0230D8333F55}"/>
              </a:ext>
            </a:extLst>
          </p:cNvPr>
          <p:cNvSpPr/>
          <p:nvPr/>
        </p:nvSpPr>
        <p:spPr>
          <a:xfrm>
            <a:off x="154983" y="542441"/>
            <a:ext cx="11871702" cy="5734374"/>
          </a:xfrm>
          <a:prstGeom prst="frame">
            <a:avLst>
              <a:gd name="adj1" fmla="val 6279"/>
            </a:avLst>
          </a:prstGeom>
          <a:gradFill flip="none" rotWithShape="1">
            <a:gsLst>
              <a:gs pos="0">
                <a:srgbClr val="FFFF00"/>
              </a:gs>
              <a:gs pos="36000">
                <a:srgbClr val="7F00AC"/>
              </a:gs>
              <a:gs pos="66000">
                <a:srgbClr val="800000"/>
              </a:gs>
              <a:gs pos="100000">
                <a:srgbClr val="00B0F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7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16294"/>
            <a:ext cx="519545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F00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4000" dirty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  <a:latin typeface="Bodoni MT Black" panose="02070A03080606020203" pitchFamily="18" charset="0"/>
              </a:rPr>
              <a:t>Announcement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64E66-FC48-47AF-9748-95372D6E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3CB8-1448-4651-A693-460B71DEBE4E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EF4CF-B77D-4EC8-95AA-4548004A0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E7D9F-0DBC-4ED5-B2CE-7545D7A39655}"/>
              </a:ext>
            </a:extLst>
          </p:cNvPr>
          <p:cNvSpPr txBox="1"/>
          <p:nvPr/>
        </p:nvSpPr>
        <p:spPr>
          <a:xfrm>
            <a:off x="408214" y="1267115"/>
            <a:ext cx="11364686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8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260FCF"/>
                </a:solidFill>
                <a:latin typeface="Bodoni MT Black" panose="02070A03080606020203" pitchFamily="18" charset="0"/>
              </a:rPr>
              <a:t>Today’s Lesson: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Bodoni MT Black" panose="02070A03080606020203" pitchFamily="18" charset="0"/>
              </a:rPr>
              <a:t>Completing Sentence</a:t>
            </a:r>
          </a:p>
          <a:p>
            <a:pPr algn="ctr"/>
            <a:r>
              <a:rPr lang="en-US" sz="5400" dirty="0">
                <a:solidFill>
                  <a:srgbClr val="800000"/>
                </a:solidFill>
                <a:latin typeface="Bodoni MT Black" panose="02070A03080606020203" pitchFamily="18" charset="0"/>
              </a:rPr>
              <a:t>Part- 4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Bodoni MT Black" panose="02070A03080606020203" pitchFamily="18" charset="0"/>
              </a:rPr>
              <a:t>Using: </a:t>
            </a:r>
            <a:r>
              <a:rPr lang="en-US" sz="4000" b="1" dirty="0">
                <a:latin typeface="Elephant" panose="02020904090505020303" pitchFamily="18" charset="0"/>
                <a:cs typeface="Nikosh" panose="02000000000000000000" pitchFamily="2" charset="0"/>
              </a:rPr>
              <a:t>Which/who/ that/what/whom/whose ,where, while</a:t>
            </a:r>
            <a:endParaRPr lang="en-US" sz="4000" dirty="0">
              <a:solidFill>
                <a:srgbClr val="7F00AC"/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n-US" sz="3600" dirty="0">
                <a:solidFill>
                  <a:srgbClr val="0A8501"/>
                </a:solidFill>
                <a:latin typeface="Bodoni MT Black" panose="02070A03080606020203" pitchFamily="18" charset="0"/>
              </a:rPr>
              <a:t>Rules – 9,10,11 of 24</a:t>
            </a:r>
          </a:p>
        </p:txBody>
      </p:sp>
    </p:spTree>
    <p:extLst>
      <p:ext uri="{BB962C8B-B14F-4D97-AF65-F5344CB8AC3E}">
        <p14:creationId xmlns:p14="http://schemas.microsoft.com/office/powerpoint/2010/main" val="274021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258" y="995598"/>
            <a:ext cx="7733653" cy="769441"/>
          </a:xfrm>
          <a:prstGeom prst="rect">
            <a:avLst/>
          </a:prstGeom>
          <a:solidFill>
            <a:srgbClr val="260FCF"/>
          </a:solidFill>
          <a:ln w="57150">
            <a:solidFill>
              <a:srgbClr val="8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Bodoni MT Black" panose="02070A03080606020203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6092" y="2458636"/>
            <a:ext cx="9412240" cy="29854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A850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Lesson,</a:t>
            </a:r>
          </a:p>
          <a:p>
            <a:r>
              <a:rPr 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sentence,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grow the skills of completing sentence,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96A18-EE2C-45B8-ACB6-3503B88F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2AA9-2605-429B-BF0E-0FC0F0690193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121C-EED4-4985-881C-EFA2A0E4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Completing Sentence, Part-4, Using: Which/who/ that/what/whom/whose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836F8-4B71-4257-8CE4-FE933F0B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8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7135" y="1128556"/>
            <a:ext cx="7952509" cy="139527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>
                <a:ln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Presentation-</a:t>
            </a:r>
          </a:p>
        </p:txBody>
      </p:sp>
      <p:sp>
        <p:nvSpPr>
          <p:cNvPr id="7" name="Oval 6"/>
          <p:cNvSpPr/>
          <p:nvPr/>
        </p:nvSpPr>
        <p:spPr>
          <a:xfrm>
            <a:off x="3843580" y="3239146"/>
            <a:ext cx="4773478" cy="1018458"/>
          </a:xfrm>
          <a:prstGeom prst="ellipse">
            <a:avLst/>
          </a:prstGeom>
          <a:solidFill>
            <a:srgbClr val="800080"/>
          </a:solidFill>
          <a:ln w="762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Below: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EED989-8FF0-4A59-A5A0-784EDCE8F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82F4-0105-4A3C-AD97-C18EF64426CC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42F32-CD90-40A1-9037-C20C241D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3FEC5-1719-4B29-A4F7-DAEA6B67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0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F5200-0C69-4BEA-B6A2-FA93DEA6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EA1E-C7AE-47C2-A390-0236BB67DCDE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760B7-C48D-425B-AA5E-2D214A5F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BBDC7-65BA-405C-ABCC-1133002A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Oval Callout 5">
            <a:extLst>
              <a:ext uri="{FF2B5EF4-FFF2-40B4-BE49-F238E27FC236}">
                <a16:creationId xmlns:a16="http://schemas.microsoft.com/office/drawing/2014/main" id="{A7FC3E81-EEB9-44D5-8E41-A89F2DB92681}"/>
              </a:ext>
            </a:extLst>
          </p:cNvPr>
          <p:cNvSpPr/>
          <p:nvPr/>
        </p:nvSpPr>
        <p:spPr>
          <a:xfrm>
            <a:off x="7785417" y="487402"/>
            <a:ext cx="3325091" cy="492864"/>
          </a:xfrm>
          <a:prstGeom prst="wedgeEllipseCallout">
            <a:avLst>
              <a:gd name="adj1" fmla="val -43409"/>
              <a:gd name="adj2" fmla="val 76248"/>
            </a:avLst>
          </a:prstGeom>
          <a:solidFill>
            <a:srgbClr val="FF0000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latin typeface="SutonnyMJ" pitchFamily="2" charset="0"/>
              </a:rPr>
              <a:t>cÖviw</a:t>
            </a:r>
            <a:r>
              <a:rPr lang="en-US" sz="2800" b="1" i="1" dirty="0">
                <a:latin typeface="SutonnyMJ" pitchFamily="2" charset="0"/>
              </a:rPr>
              <a:t>¤¢K </a:t>
            </a:r>
            <a:r>
              <a:rPr lang="en-US" sz="2800" b="1" i="1" dirty="0" err="1">
                <a:latin typeface="SutonnyMJ" pitchFamily="2" charset="0"/>
              </a:rPr>
              <a:t>K_v</a:t>
            </a:r>
            <a:r>
              <a:rPr lang="en-US" sz="2800" b="1" i="1" dirty="0">
                <a:latin typeface="SutonnyMJ" pitchFamily="2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AC0EBC-4472-4755-A7C8-64738687CB68}"/>
              </a:ext>
            </a:extLst>
          </p:cNvPr>
          <p:cNvSpPr txBox="1"/>
          <p:nvPr/>
        </p:nvSpPr>
        <p:spPr>
          <a:xfrm>
            <a:off x="463069" y="1279255"/>
            <a:ext cx="1121619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একটি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>
                <a:solidFill>
                  <a:srgbClr val="1D07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এর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অংশবিশেষ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দেয়া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হয়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।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প্রদত্ত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অংশের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সাথে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সংগতি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রেখে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নিজস্ব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ধারণা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দিয়ে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>
                <a:solidFill>
                  <a:srgbClr val="1D07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টির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পূর্ণ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রূপ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দিতে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হয়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। এ </a:t>
            </a:r>
            <a:r>
              <a:rPr lang="en-US" sz="2400" b="1" dirty="0">
                <a:solidFill>
                  <a:srgbClr val="1D07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গুলো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প্রায়শই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>
                <a:solidFill>
                  <a:srgbClr val="1D07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sentence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হয়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।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সে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জন্য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উক্ত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>
                <a:solidFill>
                  <a:srgbClr val="1D07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এর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>
                <a:solidFill>
                  <a:srgbClr val="1D07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conjunction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এর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প্রতি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বিশেষ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খেয়াল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রাখতে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হবে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।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কারণ</a:t>
            </a:r>
            <a:r>
              <a:rPr lang="en-US" sz="2400" b="1" dirty="0">
                <a:solidFill>
                  <a:srgbClr val="1D07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conjunction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এর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অর্থই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বাক্য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তৈরির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দিক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নির্দেশনা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দিয়ে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থাকে</a:t>
            </a:r>
            <a:r>
              <a:rPr lang="en-US" sz="2400" b="1" dirty="0">
                <a:solidFill>
                  <a:srgbClr val="1D077D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। 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সাধারণত</a:t>
            </a:r>
            <a:r>
              <a:rPr lang="en-US" sz="2400" b="1" dirty="0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নিম্নোক্ত</a:t>
            </a:r>
            <a:r>
              <a:rPr lang="en-US" sz="2400" b="1" dirty="0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conjunction</a:t>
            </a:r>
            <a:r>
              <a:rPr lang="en-US" sz="2400" b="1" dirty="0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গুলো</a:t>
            </a:r>
            <a:r>
              <a:rPr lang="en-US" sz="2400" b="1" dirty="0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completing sentence </a:t>
            </a:r>
            <a:r>
              <a:rPr lang="en-US" sz="2400" b="1" dirty="0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 </a:t>
            </a:r>
            <a:r>
              <a:rPr lang="en-US" sz="2400" b="1" dirty="0" err="1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ব্যবহৃত</a:t>
            </a:r>
            <a:r>
              <a:rPr lang="en-US" sz="2400" b="1" dirty="0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হয়</a:t>
            </a:r>
            <a:r>
              <a:rPr lang="en-US" sz="2400" b="1" dirty="0">
                <a:solidFill>
                  <a:srgbClr val="FF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-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38AD6-EEB8-45B3-867A-801BC36624ED}"/>
              </a:ext>
            </a:extLst>
          </p:cNvPr>
          <p:cNvSpPr txBox="1"/>
          <p:nvPr/>
        </p:nvSpPr>
        <p:spPr>
          <a:xfrm>
            <a:off x="447570" y="4226921"/>
            <a:ext cx="11316724" cy="19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/ As, Because, If, Had, Provide / providing that / provided that, As if / As though, Lest, Though / Although, Which/who/ that/what/whom/whose, Where, When/while, As soon as, No soon had……than, Scarcely had…….when, Until, till, Unless, Still/yet, So that / in order that, So…..that, So many / so much……..that, Wish/fancy, would that</a:t>
            </a: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Nikosh" panose="02000000000000000000" pitchFamily="2" charset="0"/>
              </a:rPr>
              <a:t> .....</a:t>
            </a:r>
            <a:endParaRPr 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2EC8DE-5FD4-465B-9726-C45B38A2E3B9}"/>
              </a:ext>
            </a:extLst>
          </p:cNvPr>
          <p:cNvSpPr txBox="1"/>
          <p:nvPr/>
        </p:nvSpPr>
        <p:spPr>
          <a:xfrm>
            <a:off x="645381" y="3496092"/>
            <a:ext cx="10956388" cy="523220"/>
          </a:xfrm>
          <a:prstGeom prst="rect">
            <a:avLst/>
          </a:prstGeom>
          <a:solidFill>
            <a:srgbClr val="0A850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Conjunctions those are used in Completing Sentences: </a:t>
            </a:r>
          </a:p>
        </p:txBody>
      </p:sp>
    </p:spTree>
    <p:extLst>
      <p:ext uri="{BB962C8B-B14F-4D97-AF65-F5344CB8AC3E}">
        <p14:creationId xmlns:p14="http://schemas.microsoft.com/office/powerpoint/2010/main" val="133365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893A2A-B55A-427D-BF96-5A74A20B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B3DD-2627-47CB-880B-F44B2788C801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BE1A8-FAD6-45E5-8A99-8FEB8DF8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BA707-1E55-4E92-9668-65704ED1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9BA-7523-43B4-8C15-4EDE6B8D7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192B3-52C6-4DAF-A81D-B71C37026B52}"/>
              </a:ext>
            </a:extLst>
          </p:cNvPr>
          <p:cNvSpPr txBox="1"/>
          <p:nvPr/>
        </p:nvSpPr>
        <p:spPr>
          <a:xfrm>
            <a:off x="604021" y="1942400"/>
            <a:ext cx="11004205" cy="4093428"/>
          </a:xfrm>
          <a:prstGeom prst="rect">
            <a:avLst/>
          </a:prstGeom>
          <a:ln>
            <a:solidFill>
              <a:srgbClr val="7F00A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2" spcCol="548640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/ As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– 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যেহেতু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……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সেহেতু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– 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কারণ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– 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যদি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……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তাহলে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–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যদি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……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তাহলে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/ providing that / provided that –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যদি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if / As though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--  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যেন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Lest-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পাছে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ভয়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যদি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/ Although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যদিও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……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তথাপি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Which/who/ that/what/whom/whose/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যিনি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যেটা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যাকে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যার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bn-BD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খানে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/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যেথায়</a:t>
            </a:r>
            <a:r>
              <a:rPr lang="bn-BD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/ কোথায়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When/while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যখন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………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তখন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soon as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মাত্র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……)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sooner had……than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কোন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ঘটনা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হতে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না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হতেই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Scarcely had…….when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কোন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ঘটনা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হতে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না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হতেই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Until, till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যতক্ষণ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না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,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পর্যন্ত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Unless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যদি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না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Still/yet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এমন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কি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তথাপিও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তবুও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that / in order that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যাতে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So…..that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এত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……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many / so much……..that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এত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……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যে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Wish/fancy, would that 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ইচ্ছা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হয়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/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সাধ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হয়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…..</a:t>
            </a:r>
            <a:r>
              <a:rPr lang="en-US" sz="2000" b="1" dirty="0" err="1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যদি</a:t>
            </a:r>
            <a:r>
              <a:rPr lang="en-US" sz="2000" b="1" dirty="0">
                <a:solidFill>
                  <a:srgbClr val="800000"/>
                </a:solidFill>
                <a:latin typeface="SutonnySushreeOMJ" panose="00000400000000000000" pitchFamily="2" charset="0"/>
                <a:cs typeface="SutonnySushreeOMJ" panose="00000400000000000000" pitchFamily="2" charset="0"/>
              </a:rPr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5FE98-A40D-414B-97FC-83D57E155916}"/>
              </a:ext>
            </a:extLst>
          </p:cNvPr>
          <p:cNvSpPr txBox="1"/>
          <p:nvPr/>
        </p:nvSpPr>
        <p:spPr>
          <a:xfrm>
            <a:off x="2526632" y="1067545"/>
            <a:ext cx="7676147" cy="523220"/>
          </a:xfrm>
          <a:prstGeom prst="rect">
            <a:avLst/>
          </a:prstGeom>
          <a:solidFill>
            <a:srgbClr val="260FC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 of these Conjunctions : </a:t>
            </a:r>
          </a:p>
        </p:txBody>
      </p:sp>
    </p:spTree>
    <p:extLst>
      <p:ext uri="{BB962C8B-B14F-4D97-AF65-F5344CB8AC3E}">
        <p14:creationId xmlns:p14="http://schemas.microsoft.com/office/powerpoint/2010/main" val="1230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657" y="568019"/>
            <a:ext cx="8967583" cy="523220"/>
          </a:xfrm>
          <a:prstGeom prst="rect">
            <a:avLst/>
          </a:prstGeom>
          <a:solidFill>
            <a:srgbClr val="800000"/>
          </a:solidFill>
          <a:ln w="38100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/>
            <a:r>
              <a:rPr lang="en-US" sz="2800" b="1" dirty="0">
                <a:latin typeface="Elephant" panose="02020904090505020303" pitchFamily="18" charset="0"/>
                <a:cs typeface="Nikosh" panose="02000000000000000000" pitchFamily="2" charset="0"/>
              </a:rPr>
              <a:t>Which/who/ that/what/whom/whose 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যা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/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যিনি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/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যে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/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যেটা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/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যাকে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/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যার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)</a:t>
            </a:r>
            <a:endParaRPr lang="en-US" sz="28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53" y="1699794"/>
            <a:ext cx="11693247" cy="1569660"/>
          </a:xfrm>
          <a:prstGeom prst="rect">
            <a:avLst/>
          </a:prstGeom>
          <a:ln>
            <a:solidFill>
              <a:srgbClr val="0A850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lost the pen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have presented me.</a:t>
            </a:r>
            <a:r>
              <a:rPr lang="bn-BD" sz="24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 </a:t>
            </a:r>
            <a:r>
              <a:rPr lang="bn-BD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bn-BD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যে কলমটা তুমি আমাকে উপহার দিয়েছিলে সেটা আমি হারিয়ে ফেলেছি।</a:t>
            </a:r>
            <a:endParaRPr lang="en-US" sz="20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Pluck me the flower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looks very beautiful.</a:t>
            </a:r>
            <a:r>
              <a:rPr lang="bn-BD" sz="24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 </a:t>
            </a:r>
            <a:r>
              <a:rPr lang="bn-BD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(যে ফুলটি খুবই সুন্দর সেটিই আমার জন্য ছিড়ে আনো।)</a:t>
            </a:r>
            <a:endParaRPr lang="en-US" sz="24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like to meet the man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 prefer most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BD" sz="20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 </a:t>
            </a:r>
            <a:r>
              <a:rPr lang="bn-BD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(আমি সেই মানুষটির সাথে</a:t>
            </a:r>
            <a:r>
              <a:rPr lang="bn-BD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bn-BD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দেখা করতে চাই যাকে তুমি বেশি পছন্দ করো।</a:t>
            </a:r>
            <a:endParaRPr lang="en-US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who teaches in any institution is a teacher .</a:t>
            </a:r>
            <a:r>
              <a:rPr lang="bn-BD" sz="2400" b="1" dirty="0">
                <a:latin typeface="Times New Roman" panose="02020603050405020304" pitchFamily="18" charset="0"/>
                <a:cs typeface="SutonnySushreeOMJ" panose="00000400000000000000" pitchFamily="2" charset="0"/>
              </a:rPr>
              <a:t> </a:t>
            </a:r>
            <a:r>
              <a:rPr lang="bn-BD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(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যে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ব্যাক্তি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কোন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প্রাতষ্ঠানে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শিক্ষাদান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করেন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তিনিই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হলেন</a:t>
            </a:r>
            <a:r>
              <a:rPr lang="en-US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 </a:t>
            </a:r>
            <a:r>
              <a:rPr lang="en-US" sz="2000" b="1" dirty="0" err="1">
                <a:latin typeface="SutonnySushreeOMJ" panose="00000400000000000000" pitchFamily="2" charset="0"/>
                <a:cs typeface="SutonnySushreeOMJ" panose="00000400000000000000" pitchFamily="2" charset="0"/>
              </a:rPr>
              <a:t>শিক্ষক</a:t>
            </a:r>
            <a:r>
              <a:rPr lang="bn-BD" sz="2000" b="1" dirty="0">
                <a:latin typeface="SutonnySushreeOMJ" panose="00000400000000000000" pitchFamily="2" charset="0"/>
                <a:cs typeface="SutonnySushreeOMJ" panose="00000400000000000000" pitchFamily="2" charset="0"/>
              </a:rPr>
              <a:t>।)</a:t>
            </a:r>
            <a:endParaRPr lang="en-US" sz="2400" b="1" dirty="0">
              <a:latin typeface="SutonnySushreeOMJ" panose="00000400000000000000" pitchFamily="2" charset="0"/>
              <a:cs typeface="SutonnySushreeOMJ" panose="00000400000000000000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193953" y="254562"/>
            <a:ext cx="1524000" cy="1253387"/>
          </a:xfrm>
          <a:prstGeom prst="star32">
            <a:avLst/>
          </a:prstGeom>
          <a:solidFill>
            <a:srgbClr val="8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Elephant" panose="02020904090505020303" pitchFamily="18" charset="0"/>
              </a:rPr>
              <a:t>9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9148911" y="1072264"/>
            <a:ext cx="2479961" cy="477314"/>
          </a:xfrm>
          <a:prstGeom prst="wedgeEllipseCallout">
            <a:avLst>
              <a:gd name="adj1" fmla="val -57474"/>
              <a:gd name="adj2" fmla="val 63167"/>
            </a:avLst>
          </a:prstGeom>
          <a:solidFill>
            <a:srgbClr val="7030A0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Example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AECF2A2-F06C-41F3-AFFF-D7EB7F96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464836"/>
            <a:ext cx="2923903" cy="365125"/>
          </a:xfrm>
        </p:spPr>
        <p:txBody>
          <a:bodyPr/>
          <a:lstStyle/>
          <a:p>
            <a:fld id="{42C67C6C-973B-41F9-BFA0-AE29878028D6}" type="datetime2">
              <a:rPr lang="en-US" smtClean="0"/>
              <a:t>Thursday, 1 October, 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14736FE-B672-48AF-BCC2-A5E7DA62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6707" y="49410"/>
            <a:ext cx="7795647" cy="397161"/>
          </a:xfrm>
        </p:spPr>
        <p:txBody>
          <a:bodyPr/>
          <a:lstStyle/>
          <a:p>
            <a:r>
              <a:rPr lang="en-US"/>
              <a:t>Completing Sentence, Part-4, Using: Which/who/ that/what/whom/whose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63CF4B1-3DB8-4953-A39A-560F7D20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4160" y="6464836"/>
            <a:ext cx="929640" cy="365125"/>
          </a:xfrm>
        </p:spPr>
        <p:txBody>
          <a:bodyPr/>
          <a:lstStyle/>
          <a:p>
            <a:fld id="{C7EEC9BA-7523-43B4-8C15-4EDE6B8D7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72070-06C5-4464-95E8-1351EE6D8013}"/>
              </a:ext>
            </a:extLst>
          </p:cNvPr>
          <p:cNvSpPr txBox="1"/>
          <p:nvPr/>
        </p:nvSpPr>
        <p:spPr>
          <a:xfrm>
            <a:off x="263472" y="3363141"/>
            <a:ext cx="11693247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7F00A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000" b="1" dirty="0" err="1">
                <a:latin typeface="SutonnyMJ" pitchFamily="2" charset="0"/>
              </a:rPr>
              <a:t>D‡jøwLZ</a:t>
            </a:r>
            <a:r>
              <a:rPr lang="en-US" sz="2000" b="1" dirty="0">
                <a:latin typeface="SutonnyMJ" pitchFamily="2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conjunction </a:t>
            </a:r>
            <a:r>
              <a:rPr lang="en-US" sz="2000" b="1" dirty="0">
                <a:latin typeface="SutonnyMJ" pitchFamily="2" charset="0"/>
              </a:rPr>
              <a:t>¸‡</a:t>
            </a:r>
            <a:r>
              <a:rPr lang="en-US" sz="2000" b="1" dirty="0" err="1">
                <a:latin typeface="SutonnyMJ" pitchFamily="2" charset="0"/>
              </a:rPr>
              <a:t>jv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e¨enevi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Kivi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mgq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 </a:t>
            </a:r>
            <a:r>
              <a:rPr lang="en-US" sz="2000" b="1" dirty="0">
                <a:latin typeface="SutonnyMJ" pitchFamily="2" charset="0"/>
              </a:rPr>
              <a:t> Gi </a:t>
            </a:r>
            <a:r>
              <a:rPr lang="en-US" sz="2000" b="1" dirty="0" err="1">
                <a:latin typeface="SutonnyMJ" pitchFamily="2" charset="0"/>
              </a:rPr>
              <a:t>c‡i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emv‡Z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n‡e</a:t>
            </a:r>
            <a:r>
              <a:rPr lang="en-US" sz="2000" b="1" dirty="0">
                <a:latin typeface="SutonnyMJ" pitchFamily="2" charset="0"/>
              </a:rPr>
              <a:t>| </a:t>
            </a:r>
            <a:r>
              <a:rPr lang="en-US" sz="2000" b="1" dirty="0" err="1">
                <a:latin typeface="SutonnyMJ" pitchFamily="2" charset="0"/>
              </a:rPr>
              <a:t>D‡jøL</a:t>
            </a:r>
            <a:r>
              <a:rPr lang="en-US" sz="2000" b="1" dirty="0">
                <a:latin typeface="SutonnyMJ" pitchFamily="2" charset="0"/>
              </a:rPr>
              <a:t>¨ †h,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n‡jv</a:t>
            </a:r>
            <a:r>
              <a:rPr lang="en-US" sz="2000" b="1" dirty="0">
                <a:latin typeface="SutonnyMJ" pitchFamily="2" charset="0"/>
              </a:rPr>
              <a:t> †</a:t>
            </a:r>
            <a:r>
              <a:rPr lang="en-US" sz="2000" b="1" dirty="0" err="1">
                <a:latin typeface="SutonnyMJ" pitchFamily="2" charset="0"/>
              </a:rPr>
              <a:t>mB</a:t>
            </a:r>
            <a:r>
              <a:rPr lang="en-US" sz="2000" b="1" dirty="0">
                <a:latin typeface="SutonnyMJ" pitchFamily="2" charset="0"/>
              </a:rPr>
              <a:t> me e¨w³ </a:t>
            </a:r>
            <a:r>
              <a:rPr lang="en-US" sz="2000" b="1" dirty="0" err="1">
                <a:latin typeface="SutonnyMJ" pitchFamily="2" charset="0"/>
              </a:rPr>
              <a:t>ev</a:t>
            </a:r>
            <a:r>
              <a:rPr lang="en-US" sz="2000" b="1" dirty="0">
                <a:latin typeface="SutonnyMJ" pitchFamily="2" charset="0"/>
              </a:rPr>
              <a:t> e¯‘ </a:t>
            </a:r>
            <a:r>
              <a:rPr lang="en-US" sz="2000" b="1" dirty="0" err="1">
                <a:latin typeface="SutonnyMJ" pitchFamily="2" charset="0"/>
              </a:rPr>
              <a:t>hv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Sentence 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Gi </a:t>
            </a:r>
            <a:r>
              <a:rPr lang="en-US" sz="2000" b="1" dirty="0" err="1">
                <a:latin typeface="SutonnyMJ" pitchFamily="2" charset="0"/>
                <a:cs typeface="Times New Roman" panose="02020603050405020304" pitchFamily="18" charset="0"/>
              </a:rPr>
              <a:t>cÖ_g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Clause(Principal) 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Gi </a:t>
            </a:r>
            <a:r>
              <a:rPr lang="en-US" sz="2000" b="1" dirty="0">
                <a:latin typeface="SutonnyMJ" pitchFamily="2" charset="0"/>
              </a:rPr>
              <a:t> me©‡kl c`  (</a:t>
            </a:r>
            <a:r>
              <a:rPr lang="en-US" sz="2000" b="1" dirty="0" err="1">
                <a:latin typeface="SutonnyMJ" pitchFamily="2" charset="0"/>
              </a:rPr>
              <a:t>hw</a:t>
            </a:r>
            <a:r>
              <a:rPr lang="en-US" sz="2000" b="1" dirty="0">
                <a:latin typeface="SutonnyMJ" pitchFamily="2" charset="0"/>
              </a:rPr>
              <a:t>` †</a:t>
            </a:r>
            <a:r>
              <a:rPr lang="en-US" sz="2000" b="1" dirty="0" err="1">
                <a:latin typeface="SutonnyMJ" pitchFamily="2" charset="0"/>
              </a:rPr>
              <a:t>mwU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Dfq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 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Gi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bv</a:t>
            </a:r>
            <a:r>
              <a:rPr lang="en-US" sz="2000" b="1" dirty="0">
                <a:latin typeface="SutonnyMJ" pitchFamily="2" charset="0"/>
              </a:rPr>
              <a:t> nq)| </a:t>
            </a:r>
            <a:r>
              <a:rPr lang="en-US" sz="2000" b="1" dirty="0" err="1">
                <a:latin typeface="SutonnyMJ" pitchFamily="2" charset="0"/>
              </a:rPr>
              <a:t>Ges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c`wU</a:t>
            </a:r>
            <a:r>
              <a:rPr lang="en-US" sz="2000" b="1" dirty="0">
                <a:latin typeface="SutonnyMJ" pitchFamily="2" charset="0"/>
              </a:rPr>
              <a:t> </a:t>
            </a:r>
            <a:r>
              <a:rPr lang="en-US" sz="2000" b="1" dirty="0" err="1">
                <a:latin typeface="SutonnyMJ" pitchFamily="2" charset="0"/>
              </a:rPr>
              <a:t>ciewZ</a:t>
            </a:r>
            <a:r>
              <a:rPr lang="en-US" sz="2000" b="1" dirty="0">
                <a:latin typeface="SutonnyMJ" pitchFamily="2" charset="0"/>
              </a:rPr>
              <a:t>©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 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Gi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Subject, Object </a:t>
            </a:r>
            <a:r>
              <a:rPr lang="en-US" sz="2000" b="1" dirty="0" err="1">
                <a:latin typeface="SutonnyMJ" pitchFamily="2" charset="0"/>
                <a:cs typeface="Times New Roman" panose="02020603050405020304" pitchFamily="18" charset="0"/>
              </a:rPr>
              <a:t>ev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Complement </a:t>
            </a:r>
            <a:r>
              <a:rPr lang="en-US" sz="2000" b="1" dirty="0" err="1">
                <a:latin typeface="SutonnyMJ" pitchFamily="2" charset="0"/>
                <a:cs typeface="Times New Roman" panose="02020603050405020304" pitchFamily="18" charset="0"/>
              </a:rPr>
              <a:t>wn‡m‡e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utonnyMJ" pitchFamily="2" charset="0"/>
                <a:cs typeface="Times New Roman" panose="02020603050405020304" pitchFamily="18" charset="0"/>
              </a:rPr>
              <a:t>cÖwZwbwaZ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¡ </a:t>
            </a:r>
            <a:r>
              <a:rPr lang="en-US" sz="2000" b="1" dirty="0" err="1">
                <a:latin typeface="SutonnyMJ" pitchFamily="2" charset="0"/>
                <a:cs typeface="Times New Roman" panose="02020603050405020304" pitchFamily="18" charset="0"/>
              </a:rPr>
              <a:t>K‡i</a:t>
            </a:r>
            <a:r>
              <a:rPr lang="en-US" sz="2000" b="1" dirty="0">
                <a:latin typeface="SutonnyMJ" pitchFamily="2" charset="0"/>
                <a:cs typeface="Times New Roman" panose="02020603050405020304" pitchFamily="18" charset="0"/>
              </a:rPr>
              <a:t>| </a:t>
            </a:r>
            <a:r>
              <a:rPr lang="en-US" sz="2000" b="1" dirty="0" err="1">
                <a:latin typeface="SutonnyMJ" pitchFamily="2" charset="0"/>
              </a:rPr>
              <a:t>e¨wZµg</a:t>
            </a:r>
            <a:r>
              <a:rPr lang="en-US" sz="2000" b="1" dirty="0">
                <a:latin typeface="SutonnyMJ" pitchFamily="2" charset="0"/>
              </a:rPr>
              <a:t>-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endParaRPr lang="en-US" sz="2000" b="1" dirty="0">
              <a:latin typeface="SutonnyMJ" pitchFamily="2" charset="0"/>
            </a:endParaRPr>
          </a:p>
        </p:txBody>
      </p:sp>
      <p:sp>
        <p:nvSpPr>
          <p:cNvPr id="17" name="Oval Callout 4">
            <a:extLst>
              <a:ext uri="{FF2B5EF4-FFF2-40B4-BE49-F238E27FC236}">
                <a16:creationId xmlns:a16="http://schemas.microsoft.com/office/drawing/2014/main" id="{D4BF153C-A3F9-4D81-BE38-4E8D502460D9}"/>
              </a:ext>
            </a:extLst>
          </p:cNvPr>
          <p:cNvSpPr/>
          <p:nvPr/>
        </p:nvSpPr>
        <p:spPr>
          <a:xfrm>
            <a:off x="7840826" y="4092003"/>
            <a:ext cx="2964335" cy="612648"/>
          </a:xfrm>
          <a:prstGeom prst="wedgeEllipseCallout">
            <a:avLst>
              <a:gd name="adj1" fmla="val -56619"/>
              <a:gd name="adj2" fmla="val 69214"/>
            </a:avLst>
          </a:prstGeom>
          <a:solidFill>
            <a:srgbClr val="0A8501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Probable Answer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3AD6BA-9082-4D3D-B653-1707C5522F6F}"/>
              </a:ext>
            </a:extLst>
          </p:cNvPr>
          <p:cNvSpPr txBox="1"/>
          <p:nvPr/>
        </p:nvSpPr>
        <p:spPr>
          <a:xfrm>
            <a:off x="1217278" y="4916859"/>
            <a:ext cx="1030416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 whom you know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my uncle.</a:t>
            </a:r>
          </a:p>
          <a:p>
            <a:pPr marL="342900" indent="-342900">
              <a:buAutoNum type="arabicPeriod"/>
            </a:pPr>
            <a:r>
              <a:rPr lang="en-US" sz="2400" b="1" u="sng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wants to know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you </a:t>
            </a: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to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me.</a:t>
            </a:r>
          </a:p>
          <a:p>
            <a:pPr marL="342900" indent="-342900">
              <a:buAutoNum type="arabicPeriod"/>
            </a:pP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keep your promise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7F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circulated by you among the public.</a:t>
            </a:r>
          </a:p>
        </p:txBody>
      </p:sp>
      <p:sp>
        <p:nvSpPr>
          <p:cNvPr id="19" name="Oval Callout 4">
            <a:extLst>
              <a:ext uri="{FF2B5EF4-FFF2-40B4-BE49-F238E27FC236}">
                <a16:creationId xmlns:a16="http://schemas.microsoft.com/office/drawing/2014/main" id="{A1ED36F8-AAD9-4E1A-8DC3-0E6BB4B1ABFC}"/>
              </a:ext>
            </a:extLst>
          </p:cNvPr>
          <p:cNvSpPr/>
          <p:nvPr/>
        </p:nvSpPr>
        <p:spPr>
          <a:xfrm>
            <a:off x="7744695" y="4106049"/>
            <a:ext cx="3242174" cy="612648"/>
          </a:xfrm>
          <a:prstGeom prst="wedgeEllipseCallout">
            <a:avLst>
              <a:gd name="adj1" fmla="val -60416"/>
              <a:gd name="adj2" fmla="val 73807"/>
            </a:avLst>
          </a:prstGeom>
          <a:solidFill>
            <a:srgbClr val="1D077D"/>
          </a:solidFill>
          <a:ln w="381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Bodoni MT Condensed" panose="02070606080606020203" pitchFamily="18" charset="0"/>
              </a:rPr>
              <a:t>For Practice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FB996F-0FDF-4AA5-A016-AD90E2797E3A}"/>
              </a:ext>
            </a:extLst>
          </p:cNvPr>
          <p:cNvSpPr txBox="1"/>
          <p:nvPr/>
        </p:nvSpPr>
        <p:spPr>
          <a:xfrm>
            <a:off x="1163348" y="4898467"/>
            <a:ext cx="1051283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 whom you know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……………………………………..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…………………………that you </a:t>
            </a: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to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me.</a:t>
            </a:r>
          </a:p>
          <a:p>
            <a:pPr marL="342900" indent="-342900">
              <a:buAutoNum type="arabicPeriod"/>
            </a:pP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BD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keep your promise</a:t>
            </a:r>
            <a:r>
              <a:rPr 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10308A4C-9101-435E-8E23-BC8E8961117F}"/>
              </a:ext>
            </a:extLst>
          </p:cNvPr>
          <p:cNvSpPr/>
          <p:nvPr/>
        </p:nvSpPr>
        <p:spPr>
          <a:xfrm>
            <a:off x="8715423" y="6162006"/>
            <a:ext cx="929640" cy="676717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A850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 for Answer</a:t>
            </a:r>
          </a:p>
        </p:txBody>
      </p:sp>
    </p:spTree>
    <p:extLst>
      <p:ext uri="{BB962C8B-B14F-4D97-AF65-F5344CB8AC3E}">
        <p14:creationId xmlns:p14="http://schemas.microsoft.com/office/powerpoint/2010/main" val="115608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 tmFilter="0,0; .5, 0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 tmFilter="0,0; .5, 0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2710</TotalTime>
  <Words>1473</Words>
  <Application>Microsoft Office PowerPoint</Application>
  <PresentationFormat>Widescreen</PresentationFormat>
  <Paragraphs>186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Bauhaus 93</vt:lpstr>
      <vt:lpstr>Bodoni MT Black</vt:lpstr>
      <vt:lpstr>Bodoni MT Condensed</vt:lpstr>
      <vt:lpstr>Calibri</vt:lpstr>
      <vt:lpstr>Calibri Light</vt:lpstr>
      <vt:lpstr>Cooper Black</vt:lpstr>
      <vt:lpstr>Elephant</vt:lpstr>
      <vt:lpstr>FZ BORDERS 7 EX</vt:lpstr>
      <vt:lpstr>Nikosh</vt:lpstr>
      <vt:lpstr>SutonnyMJ</vt:lpstr>
      <vt:lpstr>SutonnySushreeOMJ</vt:lpstr>
      <vt:lpstr>Times New Roman</vt:lpstr>
      <vt:lpstr>Wide Latin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39Q8N72</dc:creator>
  <cp:lastModifiedBy>8801712310595</cp:lastModifiedBy>
  <cp:revision>288</cp:revision>
  <dcterms:created xsi:type="dcterms:W3CDTF">2017-04-24T15:24:47Z</dcterms:created>
  <dcterms:modified xsi:type="dcterms:W3CDTF">2020-10-01T13:37:51Z</dcterms:modified>
</cp:coreProperties>
</file>