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8" r:id="rId2"/>
    <p:sldId id="294" r:id="rId3"/>
    <p:sldId id="264" r:id="rId4"/>
    <p:sldId id="261" r:id="rId5"/>
    <p:sldId id="262" r:id="rId6"/>
    <p:sldId id="268" r:id="rId7"/>
    <p:sldId id="292" r:id="rId8"/>
    <p:sldId id="265" r:id="rId9"/>
    <p:sldId id="290" r:id="rId10"/>
    <p:sldId id="267" r:id="rId11"/>
    <p:sldId id="289" r:id="rId12"/>
    <p:sldId id="280" r:id="rId13"/>
    <p:sldId id="285" r:id="rId14"/>
    <p:sldId id="286" r:id="rId15"/>
    <p:sldId id="297" r:id="rId16"/>
    <p:sldId id="272" r:id="rId17"/>
    <p:sldId id="273" r:id="rId18"/>
    <p:sldId id="299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FF6600"/>
    <a:srgbClr val="CC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16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8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5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0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3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6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7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23"/>
            </a:avLst>
          </a:prstGeom>
          <a:solidFill>
            <a:srgbClr val="002060"/>
          </a:solidFill>
          <a:ln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19800" y="66294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cap="none" spc="0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MUHAMMED AMINUL KARIM   LECTURER</a:t>
            </a:r>
            <a:r>
              <a:rPr lang="en-US" sz="1000" b="1" cap="none" spc="0" baseline="0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PHYSICS</a:t>
            </a:r>
            <a:endParaRPr lang="en-US" sz="1000" b="1" cap="none" spc="0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981722" y="2423408"/>
            <a:ext cx="1758065" cy="216982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solidFill>
                  <a:srgbClr val="00B050"/>
                </a:solidFill>
              </a:rPr>
              <a:t>সব্বাইকে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FF0000"/>
                </a:solidFill>
              </a:rPr>
              <a:t>এক 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002060"/>
                </a:solidFill>
              </a:rPr>
              <a:t>গুচ্ছ </a:t>
            </a:r>
            <a:endParaRPr lang="bn-IN" sz="2700" dirty="0"/>
          </a:p>
          <a:p>
            <a:pPr algn="ctr"/>
            <a:r>
              <a:rPr lang="bn-IN" sz="27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2700" dirty="0"/>
              <a:t> </a:t>
            </a:r>
            <a:r>
              <a:rPr lang="bn-IN" sz="2700" dirty="0">
                <a:solidFill>
                  <a:srgbClr val="00B050"/>
                </a:solidFill>
              </a:rPr>
              <a:t>শুভেচ্ছা 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585" y="2537558"/>
            <a:ext cx="4800599" cy="2466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276585"/>
            <a:ext cx="4194020" cy="63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914400" y="-685800"/>
            <a:ext cx="10826353" cy="238856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6" y="4919063"/>
            <a:ext cx="10629900" cy="224373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184938" y="-304800"/>
            <a:ext cx="574862" cy="61391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-152400"/>
            <a:ext cx="574862" cy="637817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6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9774" y="1206705"/>
            <a:ext cx="519408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সবল এসিড গুলির নাম জেনে নেই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5635" y="2590800"/>
            <a:ext cx="5280965" cy="2554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bn-BD" sz="4000" b="1" baseline="-250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</a:t>
            </a:r>
            <a:r>
              <a:rPr lang="bn-BD" sz="4000" b="1" baseline="-250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সালফিউরিক </a:t>
            </a:r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endParaRPr lang="bn-IN" sz="4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HCl -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হাইড্রোক্লোরিক এসিড </a:t>
            </a:r>
            <a:endParaRPr lang="bn-IN" sz="4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HClO</a:t>
            </a:r>
            <a:r>
              <a:rPr lang="bn-BD" sz="4000" b="1" baseline="-250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পারক্লোরিক এসিড </a:t>
            </a:r>
            <a:endParaRPr lang="bn-IN" sz="4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HNO</a:t>
            </a:r>
            <a:r>
              <a:rPr lang="bn-BD" sz="4000" b="1" baseline="-250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 </a:t>
            </a:r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নাইট্রিক এসিড </a:t>
            </a:r>
            <a:endParaRPr lang="bn-BD" sz="4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inz-apple-cider-vinegar.jpg"/>
          <p:cNvPicPr>
            <a:picLocks noChangeAspect="1"/>
          </p:cNvPicPr>
          <p:nvPr/>
        </p:nvPicPr>
        <p:blipFill>
          <a:blip r:embed="rId2"/>
          <a:srcRect l="28572" r="28571"/>
          <a:stretch>
            <a:fillRect/>
          </a:stretch>
        </p:blipFill>
        <p:spPr>
          <a:xfrm>
            <a:off x="1676400" y="2509837"/>
            <a:ext cx="1371600" cy="2876877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7" name="Rectangle 6"/>
          <p:cNvSpPr/>
          <p:nvPr/>
        </p:nvSpPr>
        <p:spPr>
          <a:xfrm>
            <a:off x="1666875" y="5336871"/>
            <a:ext cx="1600200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ভিনেগার 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1828800"/>
            <a:ext cx="466185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HOOC-COOH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= অক্সালিক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endParaRPr lang="bn-IN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CH</a:t>
            </a:r>
            <a:r>
              <a:rPr lang="bn-BD" sz="28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3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COOH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=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অ্যাসিটিক এসিড 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 descr="oilyskin-750x4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048000"/>
            <a:ext cx="5296829" cy="1828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29514" y="5086677"/>
            <a:ext cx="2971800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প্রসাধনী সামগ্রী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5439" y="991091"/>
            <a:ext cx="5095875" cy="833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দূর্বল এসিডগুলির নাম জেনে নেই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0218" y="974468"/>
            <a:ext cx="52197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              ৬ মিনিট 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8038" y="5421594"/>
            <a:ext cx="450828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 দুইটির মধ্যে পার্থক্য লিখ।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34916" r="15000" b="16480"/>
          <a:stretch/>
        </p:blipFill>
        <p:spPr>
          <a:xfrm>
            <a:off x="990600" y="1760802"/>
            <a:ext cx="3652548" cy="34895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7" name="Group 6"/>
          <p:cNvGrpSpPr/>
          <p:nvPr/>
        </p:nvGrpSpPr>
        <p:grpSpPr>
          <a:xfrm>
            <a:off x="4939251" y="1777803"/>
            <a:ext cx="2895600" cy="3472522"/>
            <a:chOff x="5334000" y="1909465"/>
            <a:chExt cx="3257122" cy="260845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5" t="24400" r="20286"/>
            <a:stretch/>
          </p:blipFill>
          <p:spPr>
            <a:xfrm>
              <a:off x="5334000" y="1909465"/>
              <a:ext cx="3257122" cy="260845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6019710" y="2081810"/>
              <a:ext cx="1524000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ভিনেগার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19600"/>
            <a:ext cx="6316204" cy="762000"/>
          </a:xfrm>
          <a:noFill/>
          <a:ln w="57150">
            <a:noFill/>
          </a:ln>
        </p:spPr>
        <p:txBody>
          <a:bodyPr>
            <a:noAutofit/>
          </a:bodyPr>
          <a:lstStyle/>
          <a:p>
            <a:pPr algn="l"/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Zn + 2HCl = ZnCl</a:t>
            </a:r>
            <a: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+ H</a:t>
            </a:r>
            <a: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b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BD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BD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3200" b="1" baseline="-25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762000"/>
            <a:ext cx="4475391" cy="990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ক্ষারীয় মূলকের সাথে এসিডের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বিক্রিয়া 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0662" y="4648200"/>
            <a:ext cx="6273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Ca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 + H</a:t>
            </a:r>
            <a:r>
              <a:rPr lang="bn-BD" sz="4400" b="1" baseline="-25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2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SO</a:t>
            </a:r>
            <a:r>
              <a:rPr lang="bn-BD" sz="4400" b="1" baseline="-25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4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 = </a:t>
            </a:r>
            <a:r>
              <a:rPr lang="en-US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Ca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SO</a:t>
            </a:r>
            <a:r>
              <a:rPr lang="bn-BD" sz="4400" b="1" baseline="-25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4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 + H</a:t>
            </a:r>
            <a:r>
              <a:rPr lang="bn-BD" sz="4400" b="1" baseline="-25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2</a:t>
            </a:r>
            <a:endParaRPr lang="en-US" sz="1200" dirty="0"/>
          </a:p>
        </p:txBody>
      </p:sp>
      <p:pic>
        <p:nvPicPr>
          <p:cNvPr id="6" name="Picture 5" descr="laboratory-equipment-15569714.jpg"/>
          <p:cNvPicPr>
            <a:picLocks noChangeAspect="1"/>
          </p:cNvPicPr>
          <p:nvPr/>
        </p:nvPicPr>
        <p:blipFill>
          <a:blip r:embed="rId2" cstate="print"/>
          <a:srcRect b="6835"/>
          <a:stretch>
            <a:fillRect/>
          </a:stretch>
        </p:blipFill>
        <p:spPr>
          <a:xfrm>
            <a:off x="3543299" y="1600200"/>
            <a:ext cx="2133600" cy="1649804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854685"/>
            <a:ext cx="4572000" cy="990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ক্ষারীয় লবনের সাথে এসিডের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" y="5334000"/>
            <a:ext cx="7467600" cy="914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Na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2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CO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3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+ 2HCl = 2NaCl +H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2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O +CO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2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/>
            </a:r>
            <a:b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</a:b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hemistry-supplies-10811499.jpg"/>
          <p:cNvPicPr>
            <a:picLocks noChangeAspect="1"/>
          </p:cNvPicPr>
          <p:nvPr/>
        </p:nvPicPr>
        <p:blipFill>
          <a:blip r:embed="rId2"/>
          <a:srcRect l="8426" t="8462" r="14365" b="10000"/>
          <a:stretch>
            <a:fillRect/>
          </a:stretch>
        </p:blipFill>
        <p:spPr>
          <a:xfrm>
            <a:off x="2857500" y="1600200"/>
            <a:ext cx="3200400" cy="3261946"/>
          </a:xfrm>
          <a:prstGeom prst="rect">
            <a:avLst/>
          </a:prstGeo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8" y="2157416"/>
            <a:ext cx="3225618" cy="2867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80247"/>
            <a:ext cx="2286000" cy="2000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5370631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উপেরর যৌগ গুলির ধর্ম লিখ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262" y="1099540"/>
            <a:ext cx="6921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r>
              <a:rPr lang="bn-IN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১০ মিনিট   </a:t>
            </a:r>
            <a:endParaRPr lang="en-US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3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3849676"/>
            <a:ext cx="6781800" cy="2047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লেবুতে কোন এসিড থাকে? </a:t>
            </a:r>
          </a:p>
          <a:p>
            <a:pPr algn="just"/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bn-BD" sz="2800" b="1" baseline="-250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</a:t>
            </a:r>
            <a:r>
              <a:rPr lang="bn-BD" sz="2800" b="1" baseline="-250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 সবল এসিড বলা হয় কেন?</a:t>
            </a:r>
          </a:p>
          <a:p>
            <a:pPr algn="just"/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বীকারের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যৌগটির ধর্মসমূহ লিখ।   </a:t>
            </a:r>
          </a:p>
          <a:p>
            <a:pPr algn="just"/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যৌগদ্বয়কে একত্রে মিশালে কী ঘটবে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লিখ। </a:t>
            </a:r>
            <a:endParaRPr lang="en-US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71700" y="1449530"/>
            <a:ext cx="4800600" cy="1646046"/>
            <a:chOff x="1524000" y="762000"/>
            <a:chExt cx="5310187" cy="2043112"/>
          </a:xfrm>
          <a:noFill/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0200" y="762000"/>
              <a:ext cx="1423987" cy="2043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0" y="914400"/>
              <a:ext cx="1600200" cy="1828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Group 12"/>
            <p:cNvGrpSpPr/>
            <p:nvPr/>
          </p:nvGrpSpPr>
          <p:grpSpPr>
            <a:xfrm>
              <a:off x="1828800" y="1981200"/>
              <a:ext cx="4953000" cy="762000"/>
              <a:chOff x="1828800" y="1981200"/>
              <a:chExt cx="4953000" cy="762000"/>
            </a:xfrm>
            <a:grpFill/>
          </p:grpSpPr>
          <p:sp>
            <p:nvSpPr>
              <p:cNvPr id="5" name="Rectangle 4"/>
              <p:cNvSpPr/>
              <p:nvPr/>
            </p:nvSpPr>
            <p:spPr>
              <a:xfrm>
                <a:off x="1828800" y="1981200"/>
                <a:ext cx="11430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apezoid 8"/>
              <p:cNvSpPr/>
              <p:nvPr/>
            </p:nvSpPr>
            <p:spPr>
              <a:xfrm>
                <a:off x="5486400" y="2057400"/>
                <a:ext cx="1295400" cy="685800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447800" y="3276600"/>
            <a:ext cx="30480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বীকারটিতে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/>
              <a:t>H</a:t>
            </a:r>
            <a:r>
              <a:rPr lang="bn-BD" sz="2400" baseline="-25000" dirty="0" smtClean="0"/>
              <a:t>2</a:t>
            </a:r>
            <a:r>
              <a:rPr lang="bn-BD" sz="2400" dirty="0" smtClean="0"/>
              <a:t>SO</a:t>
            </a:r>
            <a:r>
              <a:rPr lang="bn-BD" sz="2400" baseline="-25000" dirty="0" smtClean="0"/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/>
              <a:t> </a:t>
            </a:r>
            <a:r>
              <a:rPr lang="bn-BD" sz="2800" baseline="-250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276600"/>
            <a:ext cx="33528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কনিক্যাল ফ্লাক্সে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NaOH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8402" y="1878235"/>
            <a:ext cx="1752600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0177" y="1218946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3" y="2434149"/>
            <a:ext cx="1904669" cy="2082463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40" y="2385616"/>
            <a:ext cx="1566964" cy="23622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88" y="2464450"/>
            <a:ext cx="1900235" cy="2283366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8" name="TextBox 7"/>
          <p:cNvSpPr txBox="1"/>
          <p:nvPr/>
        </p:nvSpPr>
        <p:spPr>
          <a:xfrm>
            <a:off x="1579774" y="4915691"/>
            <a:ext cx="579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 থেকে প্রাপ্ত এসিডের তালিকা তৈরি কর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107504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          </a:t>
            </a:r>
            <a:r>
              <a:rPr lang="bn-IN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07" y="1872542"/>
            <a:ext cx="2368153" cy="2703031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5393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17946" y="4919063"/>
            <a:ext cx="10629900" cy="2563292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23812" y="1028699"/>
            <a:ext cx="574862" cy="48199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790865"/>
            <a:ext cx="574862" cy="5434914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67" y="1831637"/>
            <a:ext cx="1502765" cy="320857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50" dirty="0"/>
              <a:t>সব্বাইকে </a:t>
            </a:r>
          </a:p>
          <a:p>
            <a:r>
              <a:rPr lang="bn-IN" sz="405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05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050" dirty="0">
                <a:solidFill>
                  <a:srgbClr val="0070C0"/>
                </a:solidFill>
              </a:rPr>
              <a:t>ধন্যবাদ</a:t>
            </a:r>
            <a:r>
              <a:rPr lang="en-US" sz="100" dirty="0">
                <a:solidFill>
                  <a:srgbClr val="0070C0"/>
                </a:solidFill>
              </a:rPr>
              <a:t>[</a:t>
            </a:r>
            <a:r>
              <a:rPr lang="bn-IN" sz="4050" dirty="0">
                <a:solidFill>
                  <a:srgbClr val="0070C0"/>
                </a:solidFill>
              </a:rPr>
              <a:t> </a:t>
            </a:r>
            <a:r>
              <a:rPr lang="en-US" sz="225" dirty="0">
                <a:solidFill>
                  <a:srgbClr val="0070C0"/>
                </a:solidFill>
              </a:rPr>
              <a:t>[</a:t>
            </a:r>
            <a:r>
              <a:rPr lang="en-US" sz="100" dirty="0">
                <a:solidFill>
                  <a:srgbClr val="0070C0"/>
                </a:solidFill>
              </a:rPr>
              <a:t>]</a:t>
            </a:r>
            <a:endParaRPr lang="en-US" sz="405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1733573"/>
            <a:ext cx="5571898" cy="31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717947" y="-685800"/>
            <a:ext cx="10629900" cy="2615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838200" y="4919063"/>
            <a:ext cx="10750154" cy="2615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0" y="-747713"/>
            <a:ext cx="574862" cy="7620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674875" y="-381000"/>
            <a:ext cx="574862" cy="7467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4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676400"/>
            <a:ext cx="3733800" cy="28127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3345" tIns="51673" rIns="103345" bIns="51673" rtlCol="0">
            <a:spAutoFit/>
          </a:bodyPr>
          <a:lstStyle/>
          <a:p>
            <a:r>
              <a:rPr lang="en-AU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A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</a:t>
            </a:r>
            <a:r>
              <a:rPr lang="en-AU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AU" sz="4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A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AU" sz="4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A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</a:p>
          <a:p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মিনিট।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25382"/>
            <a:ext cx="3464472" cy="4314824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670684" y="4701103"/>
            <a:ext cx="3505200" cy="6858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4786363" y="4642439"/>
            <a:ext cx="3505200" cy="6858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ব্যাটারি 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unnamed-file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6" y="1610863"/>
            <a:ext cx="3375471" cy="304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Lead-Acid-Battery-Maintenance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1524397"/>
            <a:ext cx="3766801" cy="304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1551199" y="881632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ছবিগুলো লক্ষ কর</a:t>
            </a:r>
            <a:endParaRPr lang="en-US" sz="4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2881" y="5296803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এদের মধ্যে কোন সম্পর্ক রয়েছে কী?</a:t>
            </a:r>
            <a:endParaRPr lang="en-US" sz="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68" y="1357441"/>
            <a:ext cx="5943600" cy="4130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343400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এসিড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65486" y="1909965"/>
            <a:ext cx="6248400" cy="3352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পাঠ শেষে তোমরা যা শিখবে-</a:t>
            </a:r>
          </a:p>
          <a:p>
            <a:endParaRPr lang="bn-IN" sz="36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 বলতে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এসিডের 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গাঠনিক সংকেত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 </a:t>
            </a:r>
          </a:p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এসিডের 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ধর্ম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বিশ্লেষণ করতে পারবে।   </a:t>
            </a:r>
            <a:endParaRPr lang="en-US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pamine_HC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366113"/>
            <a:ext cx="3352800" cy="3841124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nitric-acid-small-chemical-bottle-206624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26974"/>
            <a:ext cx="2362200" cy="3429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294713"/>
            <a:ext cx="1143000" cy="46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7112" y="5573523"/>
            <a:ext cx="1219200" cy="46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5581172"/>
            <a:ext cx="1143000" cy="48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Related image"/>
          <p:cNvPicPr>
            <a:picLocks noChangeAspect="1" noChangeArrowheads="1"/>
          </p:cNvPicPr>
          <p:nvPr/>
        </p:nvPicPr>
        <p:blipFill>
          <a:blip r:embed="rId7"/>
          <a:srcRect l="24324" r="21622"/>
          <a:stretch>
            <a:fillRect/>
          </a:stretch>
        </p:blipFill>
        <p:spPr bwMode="auto">
          <a:xfrm>
            <a:off x="3200400" y="1388235"/>
            <a:ext cx="2618009" cy="3819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 rot="16200000">
            <a:off x="-81290" y="2840601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যৌগটির নাম কী বলতে পার ?</a:t>
            </a:r>
            <a:endParaRPr lang="en-US" sz="9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95309" y="1686283"/>
            <a:ext cx="1685926" cy="2078631"/>
          </a:xfrm>
          <a:prstGeom prst="rect">
            <a:avLst/>
          </a:prstGeom>
        </p:spPr>
      </p:pic>
      <p:pic>
        <p:nvPicPr>
          <p:cNvPr id="5" name="Picture 4" descr="nitric_acid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530" y="1649379"/>
            <a:ext cx="1905000" cy="1933539"/>
          </a:xfrm>
          <a:prstGeom prst="rect">
            <a:avLst/>
          </a:prstGeom>
        </p:spPr>
      </p:pic>
      <p:pic>
        <p:nvPicPr>
          <p:cNvPr id="6" name="Picture 5" descr="1086.png"/>
          <p:cNvPicPr>
            <a:picLocks noChangeAspect="1"/>
          </p:cNvPicPr>
          <p:nvPr/>
        </p:nvPicPr>
        <p:blipFill rotWithShape="1">
          <a:blip r:embed="rId4"/>
          <a:srcRect t="17110" b="18890"/>
          <a:stretch/>
        </p:blipFill>
        <p:spPr>
          <a:xfrm>
            <a:off x="2997361" y="3657600"/>
            <a:ext cx="2381250" cy="1524000"/>
          </a:xfrm>
          <a:prstGeom prst="rect">
            <a:avLst/>
          </a:prstGeom>
        </p:spPr>
      </p:pic>
      <p:pic>
        <p:nvPicPr>
          <p:cNvPr id="4" name="Picture 3" descr="HC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018626">
            <a:off x="1070100" y="2628950"/>
            <a:ext cx="1729820" cy="1690506"/>
          </a:xfrm>
          <a:prstGeom prst="rect">
            <a:avLst/>
          </a:prstGeom>
        </p:spPr>
      </p:pic>
      <p:pic>
        <p:nvPicPr>
          <p:cNvPr id="7" name="Picture 6" descr="919.png"/>
          <p:cNvPicPr>
            <a:picLocks noChangeAspect="1"/>
          </p:cNvPicPr>
          <p:nvPr/>
        </p:nvPicPr>
        <p:blipFill rotWithShape="1">
          <a:blip r:embed="rId6"/>
          <a:srcRect l="16667" t="23224" r="10000" b="17500"/>
          <a:stretch/>
        </p:blipFill>
        <p:spPr>
          <a:xfrm>
            <a:off x="6324598" y="3657599"/>
            <a:ext cx="1852863" cy="14977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5181600"/>
            <a:ext cx="308825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হাইড্রোক্লোরিক এসিড</a:t>
            </a:r>
            <a:endParaRPr lang="en-US" sz="1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tructure-of-hydrochloric-acid.jpg"/>
          <p:cNvPicPr>
            <a:picLocks noChangeAspect="1"/>
          </p:cNvPicPr>
          <p:nvPr/>
        </p:nvPicPr>
        <p:blipFill>
          <a:blip r:embed="rId7"/>
          <a:srcRect l="19333" t="28082" r="20667" b="19315"/>
          <a:stretch>
            <a:fillRect/>
          </a:stretch>
        </p:blipFill>
        <p:spPr>
          <a:xfrm>
            <a:off x="1173010" y="3859913"/>
            <a:ext cx="1524000" cy="1295400"/>
          </a:xfrm>
          <a:prstGeom prst="rect">
            <a:avLst/>
          </a:prstGeom>
          <a:effectLst>
            <a:softEdge rad="0"/>
          </a:effectLst>
        </p:spPr>
      </p:pic>
      <p:sp>
        <p:nvSpPr>
          <p:cNvPr id="10" name="Rectangle 9"/>
          <p:cNvSpPr/>
          <p:nvPr/>
        </p:nvSpPr>
        <p:spPr>
          <a:xfrm>
            <a:off x="2743200" y="5334000"/>
            <a:ext cx="4343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সালফিউরিক এসিড</a:t>
            </a:r>
            <a:endParaRPr lang="en-US" sz="1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5257800"/>
            <a:ext cx="1981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নাইট্রিক</a:t>
            </a:r>
            <a:r>
              <a:rPr lang="bn-IN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endParaRPr lang="en-US" sz="1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304800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 </a:t>
            </a:r>
            <a:r>
              <a:rPr lang="bn-IN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বলতে পার </a:t>
            </a:r>
            <a:endParaRPr lang="en-US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21955" y="1214207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গাঠনিক সংকেত </a:t>
            </a:r>
            <a:endParaRPr lang="en-US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-71985" y="-513803"/>
            <a:ext cx="766482" cy="755992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68" y="2168131"/>
            <a:ext cx="662940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3568" y="128561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এসিডের উৎসগুলি জেনে নেই </a:t>
            </a:r>
            <a:endParaRPr lang="en-US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824" y="1371600"/>
            <a:ext cx="1676188" cy="911942"/>
          </a:xfrm>
          <a:noFill/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৫মিনিট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2512" y="5256070"/>
            <a:ext cx="3962400" cy="635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IN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যৌগটির সংজ্ঞা লিখ।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8" r="27419"/>
          <a:stretch/>
        </p:blipFill>
        <p:spPr>
          <a:xfrm>
            <a:off x="2971800" y="1449529"/>
            <a:ext cx="4419600" cy="3782729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3063</TotalTime>
  <Words>854</Words>
  <Application>Microsoft Office PowerPoint</Application>
  <PresentationFormat>On-screen Show (4:3)</PresentationFormat>
  <Paragraphs>490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Franklin Gothic Book</vt:lpstr>
      <vt:lpstr>NikoshBAN</vt:lpstr>
      <vt:lpstr>Times New Roman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৫মিনিট  </vt:lpstr>
      <vt:lpstr>PowerPoint Presentation</vt:lpstr>
      <vt:lpstr>PowerPoint Presentation</vt:lpstr>
      <vt:lpstr>PowerPoint Presentation</vt:lpstr>
      <vt:lpstr>Zn + 2HCl = ZnCl2 + H2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369</cp:revision>
  <dcterms:created xsi:type="dcterms:W3CDTF">2006-08-16T00:00:00Z</dcterms:created>
  <dcterms:modified xsi:type="dcterms:W3CDTF">2020-09-29T17:21:34Z</dcterms:modified>
</cp:coreProperties>
</file>