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8"/>
  </p:notesMasterIdLst>
  <p:sldIdLst>
    <p:sldId id="256" r:id="rId2"/>
    <p:sldId id="271" r:id="rId3"/>
    <p:sldId id="272" r:id="rId4"/>
    <p:sldId id="273" r:id="rId5"/>
    <p:sldId id="277" r:id="rId6"/>
    <p:sldId id="278" r:id="rId7"/>
    <p:sldId id="276" r:id="rId8"/>
    <p:sldId id="275" r:id="rId9"/>
    <p:sldId id="274" r:id="rId10"/>
    <p:sldId id="279" r:id="rId11"/>
    <p:sldId id="284" r:id="rId12"/>
    <p:sldId id="283" r:id="rId13"/>
    <p:sldId id="282" r:id="rId14"/>
    <p:sldId id="281" r:id="rId15"/>
    <p:sldId id="280" r:id="rId16"/>
    <p:sldId id="297" r:id="rId17"/>
    <p:sldId id="296" r:id="rId18"/>
    <p:sldId id="262" r:id="rId19"/>
    <p:sldId id="261" r:id="rId20"/>
    <p:sldId id="298" r:id="rId21"/>
    <p:sldId id="303" r:id="rId22"/>
    <p:sldId id="305" r:id="rId23"/>
    <p:sldId id="306" r:id="rId24"/>
    <p:sldId id="307" r:id="rId25"/>
    <p:sldId id="270" r:id="rId26"/>
    <p:sldId id="260" r:id="rId2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3" autoAdjust="0"/>
  </p:normalViewPr>
  <p:slideViewPr>
    <p:cSldViewPr>
      <p:cViewPr varScale="1">
        <p:scale>
          <a:sx n="58" d="100"/>
          <a:sy n="58" d="100"/>
        </p:scale>
        <p:origin x="1380" y="2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46C2-6277-45AD-BEAB-7C147598C0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0C2C7-5E6A-4945-BE49-F3CC79F5B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0C2C7-5E6A-4945-BE49-F3CC79F5B2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7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54FE-AD97-4BBA-B84E-491F8BD82B4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6FDA1AD2-00FC-4BAF-ABC1-40369244D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54FE-AD97-4BBA-B84E-491F8BD82B4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AD2-00FC-4BAF-ABC1-40369244D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54FE-AD97-4BBA-B84E-491F8BD82B4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AD2-00FC-4BAF-ABC1-40369244D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54FE-AD97-4BBA-B84E-491F8BD82B4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6FDA1AD2-00FC-4BAF-ABC1-40369244D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54FE-AD97-4BBA-B84E-491F8BD82B4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AD2-00FC-4BAF-ABC1-40369244D8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54FE-AD97-4BBA-B84E-491F8BD82B4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AD2-00FC-4BAF-ABC1-40369244D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54FE-AD97-4BBA-B84E-491F8BD82B4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6FDA1AD2-00FC-4BAF-ABC1-40369244D8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54FE-AD97-4BBA-B84E-491F8BD82B4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AD2-00FC-4BAF-ABC1-40369244D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54FE-AD97-4BBA-B84E-491F8BD82B4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AD2-00FC-4BAF-ABC1-40369244D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54FE-AD97-4BBA-B84E-491F8BD82B4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AD2-00FC-4BAF-ABC1-40369244D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54FE-AD97-4BBA-B84E-491F8BD82B4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AD2-00FC-4BAF-ABC1-40369244D83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F654FE-AD97-4BBA-B84E-491F8BD82B4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DA1AD2-00FC-4BAF-ABC1-40369244D8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123"/>
            <a:ext cx="9753600" cy="6787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562600"/>
            <a:ext cx="9753600" cy="1295400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আজকের ক্লাসে সবাইকে স্বাগতম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76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" y="2057400"/>
            <a:ext cx="9448800" cy="34290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</a:rPr>
              <a:t>ছবিগুলোতে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আমরা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কী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দেখতে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পেয়েছি</a:t>
            </a:r>
            <a:r>
              <a:rPr lang="en-US" sz="6000" dirty="0">
                <a:solidFill>
                  <a:srgbClr val="002060"/>
                </a:solidFill>
              </a:rPr>
              <a:t>  ?</a:t>
            </a:r>
          </a:p>
          <a:p>
            <a:pPr algn="ctr"/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381000" y="1143000"/>
            <a:ext cx="8686800" cy="51816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</a:rPr>
              <a:t>শিল্প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কারখানা</a:t>
            </a:r>
            <a:r>
              <a:rPr lang="en-US" sz="6000" dirty="0">
                <a:solidFill>
                  <a:srgbClr val="002060"/>
                </a:solidFill>
              </a:rPr>
              <a:t>, </a:t>
            </a:r>
            <a:br>
              <a:rPr lang="en-US" sz="6000" dirty="0">
                <a:solidFill>
                  <a:srgbClr val="002060"/>
                </a:solidFill>
              </a:rPr>
            </a:br>
            <a:r>
              <a:rPr lang="en-US" sz="6000" dirty="0" err="1">
                <a:solidFill>
                  <a:srgbClr val="002060"/>
                </a:solidFill>
              </a:rPr>
              <a:t>ওয়ার্কশপ</a:t>
            </a:r>
            <a:r>
              <a:rPr lang="en-US" sz="6000" dirty="0">
                <a:solidFill>
                  <a:srgbClr val="002060"/>
                </a:solidFill>
              </a:rPr>
              <a:t>, </a:t>
            </a:r>
            <a:r>
              <a:rPr lang="en-US" sz="6000" dirty="0" err="1">
                <a:solidFill>
                  <a:srgbClr val="7030A0"/>
                </a:solidFill>
              </a:rPr>
              <a:t>ওয়েল্ডিং</a:t>
            </a:r>
            <a:r>
              <a:rPr lang="en-US" sz="6000" dirty="0">
                <a:solidFill>
                  <a:srgbClr val="7030A0"/>
                </a:solidFill>
              </a:rPr>
              <a:t> </a:t>
            </a:r>
            <a:r>
              <a:rPr lang="en-US" sz="6000" dirty="0" err="1">
                <a:solidFill>
                  <a:srgbClr val="7030A0"/>
                </a:solidFill>
              </a:rPr>
              <a:t>এর</a:t>
            </a:r>
            <a:r>
              <a:rPr lang="en-US" sz="6000" dirty="0">
                <a:solidFill>
                  <a:srgbClr val="7030A0"/>
                </a:solidFill>
              </a:rPr>
              <a:t> </a:t>
            </a:r>
            <a:r>
              <a:rPr lang="en-US" sz="6000" dirty="0" err="1">
                <a:solidFill>
                  <a:srgbClr val="7030A0"/>
                </a:solidFill>
              </a:rPr>
              <a:t>কাজ</a:t>
            </a:r>
            <a:r>
              <a:rPr lang="en-US" sz="6000" dirty="0">
                <a:solidFill>
                  <a:srgbClr val="7030A0"/>
                </a:solidFill>
              </a:rPr>
              <a:t>, </a:t>
            </a:r>
            <a:r>
              <a:rPr lang="en-US" sz="6000" dirty="0" err="1">
                <a:solidFill>
                  <a:srgbClr val="7030A0"/>
                </a:solidFill>
              </a:rPr>
              <a:t>ওয়েল্ডার</a:t>
            </a:r>
            <a:r>
              <a:rPr lang="en-US" sz="6000" dirty="0">
                <a:solidFill>
                  <a:srgbClr val="7030A0"/>
                </a:solidFill>
              </a:rPr>
              <a:t>।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2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81000" y="1143000"/>
            <a:ext cx="8686800" cy="5181600"/>
          </a:xfrm>
          <a:prstGeom prst="flowChartTermina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</a:rPr>
              <a:t>শিল্প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কারখানা</a:t>
            </a:r>
            <a:r>
              <a:rPr lang="en-US" sz="6000" dirty="0">
                <a:solidFill>
                  <a:srgbClr val="002060"/>
                </a:solidFill>
              </a:rPr>
              <a:t>, </a:t>
            </a:r>
            <a:br>
              <a:rPr lang="en-US" sz="6000" dirty="0">
                <a:solidFill>
                  <a:srgbClr val="002060"/>
                </a:solidFill>
              </a:rPr>
            </a:br>
            <a:r>
              <a:rPr lang="en-US" sz="6000" dirty="0" err="1">
                <a:solidFill>
                  <a:srgbClr val="002060"/>
                </a:solidFill>
              </a:rPr>
              <a:t>ওয়ার্কশপ</a:t>
            </a:r>
            <a:r>
              <a:rPr lang="en-US" sz="6000" dirty="0">
                <a:solidFill>
                  <a:srgbClr val="002060"/>
                </a:solidFill>
              </a:rPr>
              <a:t> এ </a:t>
            </a:r>
            <a:r>
              <a:rPr lang="en-US" sz="6000" dirty="0" err="1">
                <a:solidFill>
                  <a:srgbClr val="002060"/>
                </a:solidFill>
              </a:rPr>
              <a:t>কাজ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করতে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সর্ব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প্রথম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কী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প্রয়োজন</a:t>
            </a:r>
            <a:r>
              <a:rPr lang="en-US" sz="60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14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76200" y="2667000"/>
            <a:ext cx="9738678" cy="1484025"/>
            <a:chOff x="-76200" y="4229725"/>
            <a:chExt cx="9738678" cy="1484025"/>
          </a:xfrm>
        </p:grpSpPr>
        <p:sp>
          <p:nvSpPr>
            <p:cNvPr id="8" name="Rectangle 7"/>
            <p:cNvSpPr/>
            <p:nvPr/>
          </p:nvSpPr>
          <p:spPr>
            <a:xfrm>
              <a:off x="76200" y="4267200"/>
              <a:ext cx="958627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800" b="1" i="1" cap="none" spc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>
                      <a:lumMod val="75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ব্যক্তিগত</a:t>
              </a:r>
              <a:r>
                <a:rPr lang="en-US" sz="8800" b="1" i="1" cap="none" spc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>
                      <a:lumMod val="75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8800" b="1" i="1" cap="none" spc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>
                      <a:lumMod val="75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নিরাপত্তা</a:t>
              </a:r>
              <a:endParaRPr lang="en-US" sz="88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76200" y="4229725"/>
              <a:ext cx="958627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800" b="1" i="1" cap="none" spc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ব্যক্তিগত</a:t>
              </a:r>
              <a:r>
                <a:rPr lang="en-US" sz="8800" b="1" i="1" cap="none" spc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8800" b="1" i="1" cap="none" spc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নিরাপত্তা</a:t>
              </a:r>
              <a:endParaRPr lang="en-US" sz="88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6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elding Safety Equipment Manufacturer &amp; Exporters from Mumba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5314"/>
            <a:ext cx="9753600" cy="79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1524000"/>
            <a:ext cx="9601200" cy="227511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bg1"/>
                </a:solidFill>
              </a:rPr>
              <a:t>ত্তয়েল্ডি</a:t>
            </a:r>
            <a:r>
              <a:rPr lang="en-US" sz="6600" b="1" dirty="0">
                <a:solidFill>
                  <a:schemeClr val="bg1"/>
                </a:solidFill>
              </a:rPr>
              <a:t>–এ </a:t>
            </a:r>
            <a:r>
              <a:rPr lang="en-US" sz="6600" b="1" dirty="0" err="1">
                <a:solidFill>
                  <a:schemeClr val="bg1"/>
                </a:solidFill>
              </a:rPr>
              <a:t>ব্যক্তিগত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নিরাপদ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সরঞ্জামাদি</a:t>
            </a:r>
            <a:r>
              <a:rPr lang="en-US" sz="6600" b="1" dirty="0">
                <a:solidFill>
                  <a:schemeClr val="bg1"/>
                </a:solidFill>
              </a:rPr>
              <a:t>। </a:t>
            </a:r>
          </a:p>
        </p:txBody>
      </p:sp>
      <p:sp>
        <p:nvSpPr>
          <p:cNvPr id="5" name="Bevel 4"/>
          <p:cNvSpPr/>
          <p:nvPr/>
        </p:nvSpPr>
        <p:spPr>
          <a:xfrm>
            <a:off x="0" y="43543"/>
            <a:ext cx="5943600" cy="1371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/>
              <a:t>আজকের</a:t>
            </a:r>
            <a:r>
              <a:rPr lang="en-US" sz="6000" dirty="0"/>
              <a:t> </a:t>
            </a:r>
            <a:r>
              <a:rPr lang="en-US" sz="6000" dirty="0" err="1"/>
              <a:t>পাঠ</a:t>
            </a: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27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209800"/>
            <a:ext cx="93726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নিচের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6000" b="1" dirty="0" err="1">
                <a:solidFill>
                  <a:schemeClr val="tx1"/>
                </a:solidFill>
              </a:rPr>
              <a:t>ছবিগুলো</a:t>
            </a:r>
            <a:r>
              <a:rPr lang="en-US" sz="6000" b="1" dirty="0">
                <a:solidFill>
                  <a:schemeClr val="tx1"/>
                </a:solidFill>
              </a:rPr>
              <a:t>  </a:t>
            </a:r>
            <a:r>
              <a:rPr lang="en-US" sz="6000" b="1" dirty="0" err="1">
                <a:solidFill>
                  <a:schemeClr val="tx1"/>
                </a:solidFill>
              </a:rPr>
              <a:t>লক্ষ</a:t>
            </a:r>
            <a:r>
              <a:rPr lang="en-US" sz="6000" b="1" dirty="0">
                <a:solidFill>
                  <a:schemeClr val="tx1"/>
                </a:solidFill>
              </a:rPr>
              <a:t>‍ </a:t>
            </a:r>
            <a:r>
              <a:rPr lang="en-US" sz="6000" b="1" dirty="0" err="1">
                <a:solidFill>
                  <a:schemeClr val="tx1"/>
                </a:solidFill>
              </a:rPr>
              <a:t>কর</a:t>
            </a:r>
            <a:r>
              <a:rPr lang="en-US" sz="6000" b="1" dirty="0">
                <a:solidFill>
                  <a:schemeClr val="tx1"/>
                </a:solidFill>
              </a:rPr>
              <a:t>‍‍‍‍‍‍‌‌‌‌‌‌‌‌‌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elding Safety | Welding, Custom welding helmets, Welding glo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76"/>
            <a:ext cx="9906000" cy="66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75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Welding Safety Tips, Precautions And Rules - Welding Helmet P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9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379095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51267"/>
            <a:ext cx="2971800" cy="668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52400"/>
            <a:ext cx="28575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17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4800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998"/>
            <a:ext cx="4267200" cy="3515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42672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0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" y="1034142"/>
            <a:ext cx="397565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962400" y="2888324"/>
            <a:ext cx="5854148" cy="24456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effectLst/>
                <a:latin typeface="SutonnyMJ" pitchFamily="2" charset="0"/>
              </a:rPr>
              <a:t>মোঃ</a:t>
            </a:r>
            <a:r>
              <a:rPr lang="en-US" sz="4000" dirty="0">
                <a:effectLst/>
                <a:latin typeface="SutonnyMJ" pitchFamily="2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</a:rPr>
              <a:t>মাহাবুব</a:t>
            </a:r>
            <a:r>
              <a:rPr lang="en-US" sz="4000" dirty="0">
                <a:effectLst/>
                <a:latin typeface="SutonnyMJ" pitchFamily="2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</a:rPr>
              <a:t>আলম</a:t>
            </a:r>
            <a:r>
              <a:rPr lang="en-US" sz="4000" dirty="0">
                <a:effectLst/>
                <a:latin typeface="SutonnyMJ" pitchFamily="2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</a:rPr>
              <a:t>মাসুম</a:t>
            </a:r>
            <a:r>
              <a:rPr lang="en-US" sz="4000" dirty="0">
                <a:effectLst/>
                <a:latin typeface="SutonnyMJ" pitchFamily="2" charset="0"/>
              </a:rPr>
              <a:t> </a:t>
            </a:r>
          </a:p>
          <a:p>
            <a:pPr algn="ctr"/>
            <a:r>
              <a:rPr lang="en-US" sz="4000" dirty="0" err="1">
                <a:effectLst/>
                <a:latin typeface="SutonnyMJ" pitchFamily="2" charset="0"/>
              </a:rPr>
              <a:t>সিনিয়র</a:t>
            </a:r>
            <a:r>
              <a:rPr lang="en-US" sz="4000" dirty="0">
                <a:effectLst/>
                <a:latin typeface="SutonnyMJ" pitchFamily="2" charset="0"/>
              </a:rPr>
              <a:t>  </a:t>
            </a:r>
            <a:r>
              <a:rPr lang="en-US" sz="4000" dirty="0" err="1">
                <a:effectLst/>
                <a:latin typeface="SutonnyMJ" pitchFamily="2" charset="0"/>
              </a:rPr>
              <a:t>ইন্সট্রাক্টর</a:t>
            </a:r>
            <a:r>
              <a:rPr lang="en-US" sz="4000" dirty="0">
                <a:effectLst/>
                <a:latin typeface="SutonnyMJ" pitchFamily="2" charset="0"/>
              </a:rPr>
              <a:t> </a:t>
            </a:r>
          </a:p>
          <a:p>
            <a:pPr algn="ctr"/>
            <a:r>
              <a:rPr lang="en-US" sz="4000" dirty="0" err="1">
                <a:effectLst/>
                <a:latin typeface="SutonnyMJ" pitchFamily="2" charset="0"/>
              </a:rPr>
              <a:t>কারিগরি</a:t>
            </a:r>
            <a:r>
              <a:rPr lang="en-US" sz="4000" dirty="0">
                <a:effectLst/>
                <a:latin typeface="SutonnyMJ" pitchFamily="2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</a:rPr>
              <a:t>প্রশিক্ষণ</a:t>
            </a:r>
            <a:r>
              <a:rPr lang="en-US" sz="4000" dirty="0">
                <a:effectLst/>
                <a:latin typeface="SutonnyMJ" pitchFamily="2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</a:rPr>
              <a:t>কেন্দ্র</a:t>
            </a:r>
            <a:endParaRPr lang="en-US" sz="4000" dirty="0">
              <a:effectLst/>
              <a:latin typeface="SutonnyMJ" pitchFamily="2" charset="0"/>
            </a:endParaRPr>
          </a:p>
          <a:p>
            <a:pPr algn="ctr"/>
            <a:r>
              <a:rPr lang="en-US" sz="4000" dirty="0" err="1">
                <a:effectLst/>
                <a:latin typeface="SutonnyMJ" pitchFamily="2" charset="0"/>
              </a:rPr>
              <a:t>রাজাপুর</a:t>
            </a:r>
            <a:r>
              <a:rPr lang="en-US" sz="4000" dirty="0">
                <a:effectLst/>
                <a:latin typeface="SutonnyMJ" pitchFamily="2" charset="0"/>
              </a:rPr>
              <a:t>, </a:t>
            </a:r>
            <a:r>
              <a:rPr lang="en-US" sz="4000" dirty="0" err="1">
                <a:effectLst/>
                <a:latin typeface="SutonnyMJ" pitchFamily="2" charset="0"/>
              </a:rPr>
              <a:t>পাবনা</a:t>
            </a:r>
            <a:r>
              <a:rPr lang="en-US" sz="4000" dirty="0">
                <a:effectLst/>
                <a:latin typeface="SutonnyMJ" pitchFamily="2" charset="0"/>
              </a:rPr>
              <a:t>।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54420" y="1034142"/>
            <a:ext cx="5851580" cy="1603387"/>
            <a:chOff x="4054420" y="1034142"/>
            <a:chExt cx="5851580" cy="1603387"/>
          </a:xfrm>
        </p:grpSpPr>
        <p:sp>
          <p:nvSpPr>
            <p:cNvPr id="3" name="Pentagon 2"/>
            <p:cNvSpPr/>
            <p:nvPr/>
          </p:nvSpPr>
          <p:spPr>
            <a:xfrm rot="10800000">
              <a:off x="4054420" y="1046831"/>
              <a:ext cx="5851580" cy="1315367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034142"/>
              <a:ext cx="5562600" cy="1603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417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>
            <a:off x="1752600" y="76200"/>
            <a:ext cx="7315200" cy="1143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</a:rPr>
              <a:t>দলীয়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কাজ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1981200"/>
            <a:ext cx="2895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দল</a:t>
            </a:r>
            <a:r>
              <a:rPr lang="en-US" sz="4000" dirty="0"/>
              <a:t> </a:t>
            </a:r>
            <a:r>
              <a:rPr lang="en-US" sz="4000" dirty="0" err="1"/>
              <a:t>নং</a:t>
            </a:r>
            <a:r>
              <a:rPr lang="en-US" sz="4000" dirty="0"/>
              <a:t> - ০১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3200400" y="1524000"/>
            <a:ext cx="6553200" cy="2133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১০ </a:t>
            </a:r>
            <a:r>
              <a:rPr lang="en-US" sz="4000" dirty="0" err="1">
                <a:solidFill>
                  <a:schemeClr val="bg1"/>
                </a:solidFill>
              </a:rPr>
              <a:t>টি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আর্ক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ত্তয়েল্ডিং</a:t>
            </a:r>
            <a:r>
              <a:rPr lang="en-US" sz="4000" dirty="0">
                <a:solidFill>
                  <a:schemeClr val="bg1"/>
                </a:solidFill>
              </a:rPr>
              <a:t> -এ  </a:t>
            </a:r>
            <a:r>
              <a:rPr lang="en-US" sz="4000" dirty="0" err="1">
                <a:solidFill>
                  <a:schemeClr val="bg1"/>
                </a:solidFill>
              </a:rPr>
              <a:t>ব্যবহৃত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ব্যক্তিগত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নিরাপদ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সরঞ্জামাদির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নাম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লিখ</a:t>
            </a:r>
            <a:r>
              <a:rPr lang="en-US" sz="4000" dirty="0">
                <a:solidFill>
                  <a:schemeClr val="bg1"/>
                </a:solidFill>
              </a:rPr>
              <a:t>।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3200400" y="4191000"/>
            <a:ext cx="6553200" cy="2286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১০ </a:t>
            </a:r>
            <a:r>
              <a:rPr lang="en-US" sz="4000" dirty="0" err="1">
                <a:solidFill>
                  <a:srgbClr val="FFFF00"/>
                </a:solidFill>
              </a:rPr>
              <a:t>টি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গ্যাস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ত্তয়েল্ডিং</a:t>
            </a:r>
            <a:r>
              <a:rPr lang="en-US" sz="4000" dirty="0">
                <a:solidFill>
                  <a:srgbClr val="FFFF00"/>
                </a:solidFill>
              </a:rPr>
              <a:t> -এ  </a:t>
            </a:r>
            <a:r>
              <a:rPr lang="en-US" sz="4000" dirty="0" err="1">
                <a:solidFill>
                  <a:srgbClr val="FFFF00"/>
                </a:solidFill>
              </a:rPr>
              <a:t>ব্যবহৃত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ব্যক্তিগত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নিরাপদ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সরঞ্জামাদির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নাম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লিখ</a:t>
            </a:r>
            <a:r>
              <a:rPr lang="en-US" sz="4000" dirty="0">
                <a:solidFill>
                  <a:srgbClr val="FFFF00"/>
                </a:solidFill>
              </a:rPr>
              <a:t>।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0" y="4724400"/>
            <a:ext cx="29718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</a:rPr>
              <a:t>দল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নং</a:t>
            </a:r>
            <a:r>
              <a:rPr lang="en-US" sz="4000" dirty="0">
                <a:solidFill>
                  <a:srgbClr val="FFFF00"/>
                </a:solidFill>
              </a:rPr>
              <a:t> - ০২</a:t>
            </a:r>
          </a:p>
        </p:txBody>
      </p:sp>
    </p:spTree>
    <p:extLst>
      <p:ext uri="{BB962C8B-B14F-4D97-AF65-F5344CB8AC3E}">
        <p14:creationId xmlns:p14="http://schemas.microsoft.com/office/powerpoint/2010/main" val="80086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8077200" cy="5791199"/>
          </a:xfrm>
          <a:prstGeom prst="rect">
            <a:avLst/>
          </a:prstGeom>
        </p:spPr>
      </p:pic>
      <p:sp>
        <p:nvSpPr>
          <p:cNvPr id="9" name="Flowchart: Off-page Connector 8"/>
          <p:cNvSpPr/>
          <p:nvPr/>
        </p:nvSpPr>
        <p:spPr>
          <a:xfrm>
            <a:off x="1066800" y="152400"/>
            <a:ext cx="8077200" cy="1143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নিচের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6000" b="1" dirty="0" err="1">
                <a:solidFill>
                  <a:schemeClr val="tx1"/>
                </a:solidFill>
              </a:rPr>
              <a:t>ছবিটি</a:t>
            </a:r>
            <a:r>
              <a:rPr lang="en-US" sz="6000" b="1" dirty="0">
                <a:solidFill>
                  <a:schemeClr val="tx1"/>
                </a:solidFill>
              </a:rPr>
              <a:t>  </a:t>
            </a:r>
            <a:r>
              <a:rPr lang="en-US" sz="6000" b="1" dirty="0" err="1">
                <a:solidFill>
                  <a:schemeClr val="tx1"/>
                </a:solidFill>
              </a:rPr>
              <a:t>লক্ষ</a:t>
            </a:r>
            <a:r>
              <a:rPr lang="en-US" sz="6000" b="1" dirty="0">
                <a:solidFill>
                  <a:schemeClr val="tx1"/>
                </a:solidFill>
              </a:rPr>
              <a:t>‍ </a:t>
            </a:r>
            <a:r>
              <a:rPr lang="en-US" sz="6000" b="1" dirty="0" err="1">
                <a:solidFill>
                  <a:schemeClr val="tx1"/>
                </a:solidFill>
              </a:rPr>
              <a:t>কর</a:t>
            </a:r>
            <a:r>
              <a:rPr lang="en-US" sz="6000" b="1" dirty="0">
                <a:solidFill>
                  <a:schemeClr val="tx1"/>
                </a:solidFill>
              </a:rPr>
              <a:t>‍‍‍‍‍‍‌‌‌‌‌‌‌‌‌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/>
        </p:nvSpPr>
        <p:spPr>
          <a:xfrm>
            <a:off x="685800" y="304800"/>
            <a:ext cx="8458200" cy="1143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একক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কাজ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8254" y="1752600"/>
            <a:ext cx="9677400" cy="495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১।  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নিরাপদ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সরঞ্জামাদি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বলতে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কী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বুঝ</a:t>
            </a:r>
            <a:r>
              <a:rPr lang="en-US" sz="4000" dirty="0">
                <a:solidFill>
                  <a:schemeClr val="bg1"/>
                </a:solidFill>
              </a:rPr>
              <a:t> ?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২।  </a:t>
            </a:r>
            <a:r>
              <a:rPr lang="en-US" sz="4000" dirty="0" err="1">
                <a:solidFill>
                  <a:schemeClr val="bg1"/>
                </a:solidFill>
              </a:rPr>
              <a:t>চিত্রটি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অংকন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করে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চিহ্নিত</a:t>
            </a:r>
            <a:r>
              <a:rPr lang="en-US" sz="4000" dirty="0">
                <a:solidFill>
                  <a:schemeClr val="bg1"/>
                </a:solidFill>
              </a:rPr>
              <a:t> ৬টি 	</a:t>
            </a:r>
            <a:r>
              <a:rPr lang="en-US" sz="4000" dirty="0" err="1">
                <a:solidFill>
                  <a:schemeClr val="bg1"/>
                </a:solidFill>
              </a:rPr>
              <a:t>সরঞ্জামাদির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নাম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লিখ</a:t>
            </a:r>
            <a:r>
              <a:rPr lang="en-US" sz="4000" dirty="0">
                <a:solidFill>
                  <a:schemeClr val="bg1"/>
                </a:solidFill>
              </a:rPr>
              <a:t> ।</a:t>
            </a:r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78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-1"/>
            <a:ext cx="4876800" cy="28956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তোমার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ওয়েল্ডিং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অ্যান্ড</a:t>
            </a:r>
            <a:r>
              <a:rPr lang="en-US" sz="3600" b="1" dirty="0">
                <a:solidFill>
                  <a:srgbClr val="002060"/>
                </a:solidFill>
              </a:rPr>
              <a:t> ফেব্রিকেশন-১ </a:t>
            </a:r>
            <a:r>
              <a:rPr lang="en-US" sz="3600" b="1" dirty="0" err="1">
                <a:solidFill>
                  <a:srgbClr val="002060"/>
                </a:solidFill>
              </a:rPr>
              <a:t>বই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এর</a:t>
            </a:r>
            <a:r>
              <a:rPr lang="en-US" sz="3600" b="1" dirty="0">
                <a:solidFill>
                  <a:srgbClr val="002060"/>
                </a:solidFill>
              </a:rPr>
              <a:t> ৪১ </a:t>
            </a:r>
            <a:r>
              <a:rPr lang="en-US" sz="3600" b="1" dirty="0" err="1">
                <a:solidFill>
                  <a:srgbClr val="002060"/>
                </a:solidFill>
              </a:rPr>
              <a:t>পৃষ্ঠা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খুলে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পড়</a:t>
            </a:r>
            <a:r>
              <a:rPr lang="en-US" sz="3600" b="1" dirty="0">
                <a:solidFill>
                  <a:srgbClr val="002060"/>
                </a:solidFill>
              </a:rPr>
              <a:t>।  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সময়ঃ</a:t>
            </a:r>
            <a:r>
              <a:rPr lang="en-US" sz="2800" b="1" dirty="0">
                <a:solidFill>
                  <a:srgbClr val="002060"/>
                </a:solidFill>
              </a:rPr>
              <a:t> ৫ </a:t>
            </a:r>
            <a:r>
              <a:rPr lang="en-US" sz="2800" b="1" dirty="0" err="1">
                <a:solidFill>
                  <a:srgbClr val="002060"/>
                </a:solidFill>
              </a:rPr>
              <a:t>মিনিট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57" y="0"/>
            <a:ext cx="4615543" cy="339911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2400" y="3733801"/>
            <a:ext cx="4876800" cy="3048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বুঝতে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অসুবিধা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হলে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সহপাঠীর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সাথে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আলোচনা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কর</a:t>
            </a:r>
            <a:r>
              <a:rPr lang="en-US" sz="3600" b="1" dirty="0">
                <a:solidFill>
                  <a:schemeClr val="tx1"/>
                </a:solidFill>
              </a:rPr>
              <a:t>। </a:t>
            </a:r>
            <a:r>
              <a:rPr lang="en-US" sz="3600" b="1" dirty="0" err="1">
                <a:solidFill>
                  <a:schemeClr val="tx1"/>
                </a:solidFill>
              </a:rPr>
              <a:t>প্রয়োজনে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আমাকে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জিজ্ঞাসা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কর</a:t>
            </a:r>
            <a:r>
              <a:rPr lang="en-US" sz="3600" b="1" dirty="0">
                <a:solidFill>
                  <a:schemeClr val="tx1"/>
                </a:solidFill>
              </a:rPr>
              <a:t>।</a:t>
            </a:r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3399115"/>
            <a:ext cx="4648201" cy="34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4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3467100" y="990600"/>
            <a:ext cx="3962400" cy="9144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</a:rPr>
              <a:t>মূল্যায়ন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2209800"/>
            <a:ext cx="556260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প্রশ্নগুলোর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উত্তর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খাতায়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লিখ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1219200" y="2286000"/>
            <a:ext cx="8458200" cy="4419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১।  </a:t>
            </a:r>
            <a:r>
              <a:rPr lang="en-US" sz="4400" dirty="0" err="1">
                <a:solidFill>
                  <a:schemeClr val="tx1"/>
                </a:solidFill>
              </a:rPr>
              <a:t>সেফটি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সু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ব্যাবহার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না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করলে</a:t>
            </a:r>
            <a:r>
              <a:rPr lang="en-US" sz="4400" dirty="0">
                <a:solidFill>
                  <a:schemeClr val="tx1"/>
                </a:solidFill>
              </a:rPr>
              <a:t> 	</a:t>
            </a:r>
            <a:r>
              <a:rPr lang="en-US" sz="4400" dirty="0" err="1">
                <a:solidFill>
                  <a:schemeClr val="tx1"/>
                </a:solidFill>
              </a:rPr>
              <a:t>কী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ক্ষতি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হতে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পারে</a:t>
            </a:r>
            <a:r>
              <a:rPr lang="en-US" sz="4400" dirty="0">
                <a:solidFill>
                  <a:schemeClr val="tx1"/>
                </a:solidFill>
              </a:rPr>
              <a:t>?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২। 	</a:t>
            </a:r>
            <a:r>
              <a:rPr lang="en-US" sz="4400" dirty="0" err="1">
                <a:solidFill>
                  <a:schemeClr val="tx1"/>
                </a:solidFill>
              </a:rPr>
              <a:t>এয়ার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মাফলার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ব্যবহারের</a:t>
            </a:r>
            <a:r>
              <a:rPr lang="en-US" sz="4400" dirty="0">
                <a:solidFill>
                  <a:schemeClr val="tx1"/>
                </a:solidFill>
              </a:rPr>
              <a:t> 	</a:t>
            </a:r>
            <a:r>
              <a:rPr lang="en-US" sz="4400" dirty="0" err="1">
                <a:solidFill>
                  <a:schemeClr val="tx1"/>
                </a:solidFill>
              </a:rPr>
              <a:t>প্রয়োজনীয়তা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উল্লেখ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কর</a:t>
            </a:r>
            <a:r>
              <a:rPr lang="en-US" sz="4400" dirty="0">
                <a:solidFill>
                  <a:schemeClr val="tx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36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315" y="1219200"/>
            <a:ext cx="4365170" cy="313333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19400" y="152400"/>
            <a:ext cx="4191000" cy="1272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9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96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6700" y="4953000"/>
            <a:ext cx="8762999" cy="1272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4385189"/>
            <a:ext cx="857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</a:rPr>
              <a:t>	</a:t>
            </a:r>
            <a:r>
              <a:rPr lang="en-US" sz="3200" b="1" dirty="0" err="1">
                <a:solidFill>
                  <a:srgbClr val="7030A0"/>
                </a:solidFill>
              </a:rPr>
              <a:t>আর্ক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ত্তয়েল্ডিং</a:t>
            </a:r>
            <a:r>
              <a:rPr lang="en-US" sz="3200" b="1" dirty="0">
                <a:solidFill>
                  <a:srgbClr val="7030A0"/>
                </a:solidFill>
              </a:rPr>
              <a:t>–</a:t>
            </a:r>
            <a:r>
              <a:rPr lang="en-US" sz="3200" b="1" dirty="0" err="1">
                <a:solidFill>
                  <a:srgbClr val="7030A0"/>
                </a:solidFill>
              </a:rPr>
              <a:t>এর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সময়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ব্যবহৃত</a:t>
            </a:r>
            <a:r>
              <a:rPr lang="en-US" sz="3200" b="1" dirty="0">
                <a:solidFill>
                  <a:srgbClr val="7030A0"/>
                </a:solidFill>
              </a:rPr>
              <a:t> 	</a:t>
            </a:r>
            <a:r>
              <a:rPr lang="en-US" sz="3200" b="1" dirty="0" err="1">
                <a:solidFill>
                  <a:srgbClr val="7030A0"/>
                </a:solidFill>
              </a:rPr>
              <a:t>ব্যক্তিগত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নিরাপদ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সরঞ্জামাদির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ব্যবহার</a:t>
            </a:r>
            <a:r>
              <a:rPr lang="en-US" sz="3200" b="1" dirty="0">
                <a:solidFill>
                  <a:srgbClr val="7030A0"/>
                </a:solidFill>
              </a:rPr>
              <a:t> 	</a:t>
            </a:r>
            <a:r>
              <a:rPr lang="en-US" sz="3200" b="1" dirty="0" err="1">
                <a:solidFill>
                  <a:srgbClr val="7030A0"/>
                </a:solidFill>
              </a:rPr>
              <a:t>উল্লেখ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কর</a:t>
            </a:r>
            <a:r>
              <a:rPr lang="en-US" sz="3200" b="1" dirty="0">
                <a:solidFill>
                  <a:srgbClr val="7030A0"/>
                </a:solidFill>
              </a:rPr>
              <a:t>।</a:t>
            </a:r>
            <a:endParaRPr lang="en-US" sz="3200" b="1" dirty="0"/>
          </a:p>
        </p:txBody>
      </p:sp>
      <p:sp>
        <p:nvSpPr>
          <p:cNvPr id="2" name="Right Arrow 1"/>
          <p:cNvSpPr/>
          <p:nvPr/>
        </p:nvSpPr>
        <p:spPr>
          <a:xfrm>
            <a:off x="152400" y="4343400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dré Rieu     Edelweiss[2]">
            <a:hlinkClick r:id="" action="ppaction://media"/>
            <a:extLst>
              <a:ext uri="{FF2B5EF4-FFF2-40B4-BE49-F238E27FC236}">
                <a16:creationId xmlns:a16="http://schemas.microsoft.com/office/drawing/2014/main" id="{6F546B22-422E-479C-BEB5-5E4E97738C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0464"/>
            <a:ext cx="9845928" cy="7443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2667000"/>
            <a:ext cx="86487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dirty="0" err="1">
                <a:solidFill>
                  <a:schemeClr val="accent3"/>
                </a:solidFill>
                <a:latin typeface="ArhialkhanMJ" pitchFamily="2" charset="0"/>
              </a:rPr>
              <a:t>ধন্যবাদ</a:t>
            </a:r>
            <a:r>
              <a:rPr lang="en-US" sz="11500" dirty="0">
                <a:latin typeface="ArhialkhanMJ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2362200"/>
            <a:ext cx="7543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hialkhanMJ" pitchFamily="2" charset="0"/>
              </a:rPr>
              <a:t>ধন্যবাদ</a:t>
            </a:r>
            <a:endParaRPr lang="en-US" sz="1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1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10000"/>
            <a:ext cx="3828271" cy="2884714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228600" y="1676400"/>
            <a:ext cx="7848600" cy="4572000"/>
          </a:xfrm>
          <a:prstGeom prst="foldedCorner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7030A0"/>
                </a:solidFill>
              </a:rPr>
              <a:t>শ্রেণিঃ</a:t>
            </a:r>
            <a:r>
              <a:rPr lang="en-US" sz="3600" dirty="0">
                <a:solidFill>
                  <a:srgbClr val="7030A0"/>
                </a:solidFill>
              </a:rPr>
              <a:t> 	</a:t>
            </a:r>
            <a:r>
              <a:rPr lang="en-US" sz="3600" dirty="0" err="1">
                <a:solidFill>
                  <a:srgbClr val="7030A0"/>
                </a:solidFill>
              </a:rPr>
              <a:t>নবম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</a:p>
          <a:p>
            <a:r>
              <a:rPr lang="en-US" sz="3600" dirty="0" err="1">
                <a:solidFill>
                  <a:srgbClr val="7030A0"/>
                </a:solidFill>
              </a:rPr>
              <a:t>বিষয়ঃ</a:t>
            </a:r>
            <a:r>
              <a:rPr lang="en-US" sz="3600" dirty="0">
                <a:solidFill>
                  <a:srgbClr val="7030A0"/>
                </a:solidFill>
              </a:rPr>
              <a:t> 	</a:t>
            </a:r>
            <a:r>
              <a:rPr lang="en-US" sz="3600" dirty="0" err="1">
                <a:solidFill>
                  <a:srgbClr val="7030A0"/>
                </a:solidFill>
              </a:rPr>
              <a:t>ওয়েল্ডিং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অ্যান্ড</a:t>
            </a:r>
            <a:r>
              <a:rPr lang="en-US" sz="3600" dirty="0">
                <a:solidFill>
                  <a:srgbClr val="7030A0"/>
                </a:solidFill>
              </a:rPr>
              <a:t> ফেব্রিকেশন-১</a:t>
            </a:r>
          </a:p>
          <a:p>
            <a:r>
              <a:rPr lang="en-US" sz="3600" dirty="0" err="1">
                <a:solidFill>
                  <a:srgbClr val="7030A0"/>
                </a:solidFill>
              </a:rPr>
              <a:t>অধ্যায়ঃ</a:t>
            </a:r>
            <a:r>
              <a:rPr lang="en-US" sz="3600" dirty="0">
                <a:solidFill>
                  <a:srgbClr val="7030A0"/>
                </a:solidFill>
              </a:rPr>
              <a:t> 	০৪</a:t>
            </a:r>
          </a:p>
          <a:p>
            <a:r>
              <a:rPr lang="en-US" sz="3600" dirty="0" err="1">
                <a:solidFill>
                  <a:srgbClr val="7030A0"/>
                </a:solidFill>
              </a:rPr>
              <a:t>পাঠ্যাংশঃ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আর্ক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ত্তয়েল্ডিং</a:t>
            </a:r>
            <a:r>
              <a:rPr lang="en-US" sz="3600" dirty="0">
                <a:solidFill>
                  <a:srgbClr val="7030A0"/>
                </a:solidFill>
              </a:rPr>
              <a:t>–এ </a:t>
            </a:r>
            <a:r>
              <a:rPr lang="en-US" sz="3600" dirty="0" err="1">
                <a:solidFill>
                  <a:srgbClr val="7030A0"/>
                </a:solidFill>
              </a:rPr>
              <a:t>ব্যাক্তিগত</a:t>
            </a:r>
            <a:r>
              <a:rPr lang="en-US" sz="3600" dirty="0">
                <a:solidFill>
                  <a:srgbClr val="7030A0"/>
                </a:solidFill>
              </a:rPr>
              <a:t> 			</a:t>
            </a:r>
            <a:r>
              <a:rPr lang="en-US" sz="3600" dirty="0" err="1">
                <a:solidFill>
                  <a:srgbClr val="7030A0"/>
                </a:solidFill>
              </a:rPr>
              <a:t>নিরাপদ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সরঞ্জামাদি</a:t>
            </a:r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 err="1">
                <a:solidFill>
                  <a:srgbClr val="7030A0"/>
                </a:solidFill>
              </a:rPr>
              <a:t>সময়ঃ</a:t>
            </a:r>
            <a:r>
              <a:rPr lang="en-US" sz="3600" dirty="0">
                <a:solidFill>
                  <a:srgbClr val="7030A0"/>
                </a:solidFill>
              </a:rPr>
              <a:t> 	৪৫ </a:t>
            </a:r>
            <a:r>
              <a:rPr lang="en-US" sz="3600" dirty="0" err="1">
                <a:solidFill>
                  <a:srgbClr val="7030A0"/>
                </a:solidFill>
              </a:rPr>
              <a:t>মিনিট</a:t>
            </a:r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 err="1">
                <a:solidFill>
                  <a:srgbClr val="7030A0"/>
                </a:solidFill>
              </a:rPr>
              <a:t>তারিখঃ</a:t>
            </a:r>
            <a:r>
              <a:rPr lang="en-US" sz="3600" dirty="0">
                <a:solidFill>
                  <a:srgbClr val="7030A0"/>
                </a:solidFill>
              </a:rPr>
              <a:t> 	০১.০৩.২০২০খ্রিঃ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-21771" y="43543"/>
            <a:ext cx="5334000" cy="129540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/>
              <a:t>পাঠ</a:t>
            </a:r>
            <a:r>
              <a:rPr lang="en-US" sz="6000" dirty="0"/>
              <a:t> </a:t>
            </a:r>
            <a:r>
              <a:rPr lang="en-US" sz="6000" dirty="0" err="1"/>
              <a:t>পরিচিতি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1396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79798" y="1872465"/>
            <a:ext cx="9829800" cy="4876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7030A0"/>
                </a:solidFill>
              </a:rPr>
              <a:t>	</a:t>
            </a:r>
          </a:p>
          <a:p>
            <a:r>
              <a:rPr lang="en-US" sz="4400" dirty="0">
                <a:solidFill>
                  <a:srgbClr val="7030A0"/>
                </a:solidFill>
              </a:rPr>
              <a:t>	</a:t>
            </a:r>
          </a:p>
          <a:p>
            <a:r>
              <a:rPr lang="en-US" sz="4400" dirty="0">
                <a:solidFill>
                  <a:srgbClr val="7030A0"/>
                </a:solidFill>
              </a:rPr>
              <a:t>	</a:t>
            </a:r>
            <a:r>
              <a:rPr lang="en-US" sz="4400" dirty="0" err="1">
                <a:solidFill>
                  <a:srgbClr val="7030A0"/>
                </a:solidFill>
              </a:rPr>
              <a:t>ব্যাক্তিগত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নিরাপদ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সরঞ্জামাদি</a:t>
            </a:r>
            <a:r>
              <a:rPr lang="en-US" sz="4400" dirty="0">
                <a:solidFill>
                  <a:srgbClr val="7030A0"/>
                </a:solidFill>
              </a:rPr>
              <a:t> 	</a:t>
            </a:r>
            <a:r>
              <a:rPr lang="en-US" sz="4400" dirty="0" err="1">
                <a:solidFill>
                  <a:srgbClr val="7030A0"/>
                </a:solidFill>
              </a:rPr>
              <a:t>চিহ্নিত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করতে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পারবে</a:t>
            </a:r>
            <a:r>
              <a:rPr lang="en-US" sz="4400" dirty="0">
                <a:solidFill>
                  <a:srgbClr val="7030A0"/>
                </a:solidFill>
              </a:rPr>
              <a:t> ।</a:t>
            </a:r>
          </a:p>
          <a:p>
            <a:endParaRPr lang="en-US" sz="1200" dirty="0">
              <a:solidFill>
                <a:srgbClr val="7030A0"/>
              </a:solidFill>
            </a:endParaRPr>
          </a:p>
          <a:p>
            <a:r>
              <a:rPr lang="en-US" sz="4400" dirty="0">
                <a:solidFill>
                  <a:srgbClr val="7030A0"/>
                </a:solidFill>
              </a:rPr>
              <a:t>	</a:t>
            </a:r>
            <a:r>
              <a:rPr lang="en-US" sz="4400" dirty="0" err="1">
                <a:solidFill>
                  <a:srgbClr val="7030A0"/>
                </a:solidFill>
              </a:rPr>
              <a:t>নিরাপদ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সরঞ্জামাদি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বর্ণনা</a:t>
            </a:r>
            <a:endParaRPr lang="en-US" sz="4400" dirty="0">
              <a:solidFill>
                <a:srgbClr val="7030A0"/>
              </a:solidFill>
            </a:endParaRPr>
          </a:p>
          <a:p>
            <a:r>
              <a:rPr lang="en-US" sz="4400" dirty="0">
                <a:solidFill>
                  <a:srgbClr val="7030A0"/>
                </a:solidFill>
              </a:rPr>
              <a:t> 	</a:t>
            </a:r>
            <a:r>
              <a:rPr lang="en-US" sz="4400" dirty="0" err="1">
                <a:solidFill>
                  <a:srgbClr val="7030A0"/>
                </a:solidFill>
              </a:rPr>
              <a:t>করতে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পারবে</a:t>
            </a:r>
            <a:r>
              <a:rPr lang="en-US" sz="4400" dirty="0">
                <a:solidFill>
                  <a:srgbClr val="7030A0"/>
                </a:solidFill>
              </a:rPr>
              <a:t> ।</a:t>
            </a:r>
            <a:endParaRPr lang="en-US" sz="4400" dirty="0"/>
          </a:p>
        </p:txBody>
      </p:sp>
      <p:sp>
        <p:nvSpPr>
          <p:cNvPr id="6" name="Flowchart: Terminator 5"/>
          <p:cNvSpPr/>
          <p:nvPr/>
        </p:nvSpPr>
        <p:spPr>
          <a:xfrm>
            <a:off x="2465798" y="272265"/>
            <a:ext cx="5257800" cy="1600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/>
              <a:t>শিখনফল</a:t>
            </a:r>
            <a:endParaRPr lang="en-US" sz="6000" dirty="0"/>
          </a:p>
        </p:txBody>
      </p:sp>
      <p:sp>
        <p:nvSpPr>
          <p:cNvPr id="7" name="Right Arrow 6"/>
          <p:cNvSpPr/>
          <p:nvPr/>
        </p:nvSpPr>
        <p:spPr>
          <a:xfrm>
            <a:off x="762000" y="3733800"/>
            <a:ext cx="838200" cy="457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62000" y="5334000"/>
            <a:ext cx="838200" cy="457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66800" y="2504112"/>
            <a:ext cx="6934200" cy="723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এই</a:t>
            </a:r>
            <a:r>
              <a:rPr lang="en-US" sz="4000" dirty="0"/>
              <a:t> </a:t>
            </a:r>
            <a:r>
              <a:rPr lang="en-US" sz="4000" dirty="0" err="1"/>
              <a:t>পাঠ</a:t>
            </a:r>
            <a:r>
              <a:rPr lang="en-US" sz="4000" dirty="0"/>
              <a:t> </a:t>
            </a:r>
            <a:r>
              <a:rPr lang="en-US" sz="4000" dirty="0" err="1"/>
              <a:t>শেষে</a:t>
            </a:r>
            <a:r>
              <a:rPr lang="en-US" sz="4000" dirty="0"/>
              <a:t>  </a:t>
            </a:r>
            <a:r>
              <a:rPr lang="en-US" sz="4000" dirty="0" err="1"/>
              <a:t>শিক্ষার্থীরা</a:t>
            </a:r>
            <a:r>
              <a:rPr lang="en-US" sz="4000" dirty="0"/>
              <a:t>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3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52400" y="0"/>
            <a:ext cx="2971800" cy="2057400"/>
          </a:xfrm>
          <a:prstGeom prst="flowChartTerminator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এসো</a:t>
            </a:r>
            <a:r>
              <a:rPr lang="en-US" sz="4000" dirty="0"/>
              <a:t>, </a:t>
            </a:r>
            <a:r>
              <a:rPr lang="en-US" sz="4000" dirty="0" err="1"/>
              <a:t>আমরা</a:t>
            </a:r>
            <a:r>
              <a:rPr lang="en-US" sz="4000" dirty="0"/>
              <a:t> </a:t>
            </a:r>
            <a:r>
              <a:rPr lang="en-US" sz="4000" dirty="0" err="1"/>
              <a:t>কিছু</a:t>
            </a:r>
            <a:r>
              <a:rPr lang="en-US" sz="4000" dirty="0"/>
              <a:t> </a:t>
            </a:r>
            <a:r>
              <a:rPr lang="en-US" sz="4000" dirty="0" err="1"/>
              <a:t>ছবি</a:t>
            </a:r>
            <a:r>
              <a:rPr lang="en-US" sz="4000" dirty="0"/>
              <a:t> </a:t>
            </a:r>
            <a:r>
              <a:rPr lang="en-US" sz="4000" dirty="0" err="1"/>
              <a:t>দেখি</a:t>
            </a:r>
            <a:r>
              <a:rPr lang="en-US" sz="4000" dirty="0"/>
              <a:t>।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Bangladesh textile and apparel industry needs to focus more 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6781799" cy="56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9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dustrial fan work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906001" cy="68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653"/>
            <a:ext cx="9906001" cy="69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rman-French Academy for the Industry of the Future founded b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982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elding Jackets and Clothing Selection Guide | Engineering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"/>
            <a:ext cx="7239000" cy="673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1434</TotalTime>
  <Words>268</Words>
  <Application>Microsoft Office PowerPoint</Application>
  <PresentationFormat>A4 Paper (210x297 mm)</PresentationFormat>
  <Paragraphs>52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ArhialkhanMJ</vt:lpstr>
      <vt:lpstr>Calibri</vt:lpstr>
      <vt:lpstr>Franklin Gothic Book</vt:lpstr>
      <vt:lpstr>Franklin Gothic Medium</vt:lpstr>
      <vt:lpstr>SutonnyMJ</vt:lpstr>
      <vt:lpstr>Wingdings 2</vt:lpstr>
      <vt:lpstr>Wingdings 3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Welding Trade</dc:creator>
  <cp:lastModifiedBy>User</cp:lastModifiedBy>
  <cp:revision>128</cp:revision>
  <dcterms:created xsi:type="dcterms:W3CDTF">2016-05-09T18:01:53Z</dcterms:created>
  <dcterms:modified xsi:type="dcterms:W3CDTF">2020-10-09T23:52:31Z</dcterms:modified>
</cp:coreProperties>
</file>