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01" r:id="rId2"/>
    <p:sldId id="302" r:id="rId3"/>
    <p:sldId id="258" r:id="rId4"/>
    <p:sldId id="259" r:id="rId5"/>
    <p:sldId id="260" r:id="rId6"/>
    <p:sldId id="261" r:id="rId7"/>
    <p:sldId id="262" r:id="rId8"/>
    <p:sldId id="281" r:id="rId9"/>
    <p:sldId id="264" r:id="rId10"/>
    <p:sldId id="265" r:id="rId11"/>
    <p:sldId id="267" r:id="rId12"/>
    <p:sldId id="279" r:id="rId13"/>
    <p:sldId id="271" r:id="rId14"/>
    <p:sldId id="276" r:id="rId15"/>
    <p:sldId id="299" r:id="rId16"/>
    <p:sldId id="277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33B5A"/>
    <a:srgbClr val="D73217"/>
    <a:srgbClr val="1DE35A"/>
    <a:srgbClr val="DFF12F"/>
    <a:srgbClr val="D6DA46"/>
    <a:srgbClr val="C2290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365C225-63B7-4812-8B24-43FA08BC7E38}" type="datetimeFigureOut">
              <a:rPr lang="en-US"/>
              <a:pPr>
                <a:defRPr/>
              </a:pPr>
              <a:t>10/9/2020</a:t>
            </a:fld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C1DC987-AEEB-4086-9BF3-9B8EF4BBB3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81404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514CC-244C-4F25-A6DC-505678F13C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07CA5-0962-4DF4-B515-201B5ADAB3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A0FB35-800C-4039-967C-635D3075FB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48CD5-B6B0-4C1B-8D89-B9970D6AFD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26515-F8F8-4FD8-86D1-41B5BD518D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72EAA-65A8-4EDD-BE13-E4BC0AEEF9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0D98A-4054-4CD9-B8D5-1CF268AF60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F380A-A032-44AE-BF6C-31D82E2C9E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1E113-E7B2-4CBA-9EAC-A7E47B8948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CB888-676C-430A-B167-E27D0C1262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1CC26-4C6A-4706-A994-DBF1C1B9C5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CF09ED3-0497-4708-84DF-7A313F3E1F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1219200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 স্বাগতম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D:\20200930_0812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00200"/>
            <a:ext cx="9144000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403860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as-IN" sz="3600" dirty="0" smtClean="0"/>
              <a:t>চলি পলিমাটি কোমলে আমার চলার চিহ্ন</a:t>
            </a:r>
            <a:r>
              <a:rPr lang="bn-BD" sz="3600" dirty="0" smtClean="0"/>
              <a:t> </a:t>
            </a:r>
            <a:r>
              <a:rPr lang="as-IN" sz="3600" dirty="0" smtClean="0"/>
              <a:t>ফেলে</a:t>
            </a:r>
            <a:r>
              <a:rPr lang="bn-BD" sz="3600" dirty="0" smtClean="0"/>
              <a:t> 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0" y="266700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as-IN" sz="3600" dirty="0"/>
              <a:t>আমি বাংলার আলপথ দিয়ে, হাজার বছর চলি।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505200" cy="2057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0"/>
            <a:ext cx="3352800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E3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676400" y="5473005"/>
            <a:ext cx="5410200" cy="1384995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as-IN" sz="2000" dirty="0"/>
              <a:t>আমি তো এসেছি চর্যাপদের অক্ষরগুলো থেকে</a:t>
            </a:r>
            <a:br>
              <a:rPr lang="as-IN" sz="2000" dirty="0"/>
            </a:br>
            <a:r>
              <a:rPr lang="as-IN" sz="2000" dirty="0"/>
              <a:t>আমি তো এসেছি সওদাগরের ডিঙার বহর থেকে।</a:t>
            </a:r>
            <a:br>
              <a:rPr lang="as-IN" sz="2000" dirty="0"/>
            </a:br>
            <a:r>
              <a:rPr lang="as-IN" sz="2000" dirty="0"/>
              <a:t>আমি তো এসেছি কৈবর্তের বিদ্রোহী গ্রাম থেকে</a:t>
            </a:r>
            <a:br>
              <a:rPr lang="as-IN" sz="2000" dirty="0"/>
            </a:br>
            <a:r>
              <a:rPr lang="as-IN" sz="2000" dirty="0"/>
              <a:t>আমি তো এসেছি পালযুগ নামে চিত্রকলার থেকে</a:t>
            </a:r>
            <a:r>
              <a:rPr lang="as-IN" sz="2400" dirty="0"/>
              <a:t>।</a:t>
            </a:r>
          </a:p>
        </p:txBody>
      </p:sp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0" y="1752601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s-IN" sz="2800" dirty="0"/>
              <a:t>তেরশত</a:t>
            </a:r>
            <a:r>
              <a:rPr lang="as-IN" sz="3200" dirty="0"/>
              <a:t> নদী শুধায় আমাকে, কোথা থেকে তুমি এলে ?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0"/>
            <a:ext cx="3124200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781300" cy="16478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8900" y="0"/>
            <a:ext cx="2705100" cy="16859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0800" y="2438400"/>
            <a:ext cx="3657600" cy="2667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2800" y="5088911"/>
            <a:ext cx="1981200" cy="17690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52399" y="5029200"/>
            <a:ext cx="1828799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1371600" y="3429000"/>
            <a:ext cx="7162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as-IN" sz="2400" dirty="0"/>
              <a:t>এসেছি বাঙালি পাহাড়পুরের বৌদ্ধবিহার থেকে</a:t>
            </a:r>
            <a:br>
              <a:rPr lang="as-IN" sz="2400" dirty="0"/>
            </a:br>
            <a:r>
              <a:rPr lang="as-IN" sz="2400" dirty="0"/>
              <a:t>এসেছি বাঙালি জোড়বাংলার মন্দির বেদি থেকে</a:t>
            </a:r>
            <a:r>
              <a:rPr lang="as-IN" sz="2400" dirty="0" smtClean="0"/>
              <a:t>।</a:t>
            </a:r>
            <a:endParaRPr lang="as-IN" sz="2400" dirty="0"/>
          </a:p>
        </p:txBody>
      </p:sp>
      <p:sp>
        <p:nvSpPr>
          <p:cNvPr id="3" name="Rectangle 2"/>
          <p:cNvSpPr/>
          <p:nvPr/>
        </p:nvSpPr>
        <p:spPr>
          <a:xfrm>
            <a:off x="1295400" y="4572000"/>
            <a:ext cx="6705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400" dirty="0"/>
              <a:t>এসেছি বাঙালি বরেন্দ্রভূমে সোনা মসজিদ থেকে</a:t>
            </a:r>
            <a:br>
              <a:rPr lang="as-IN" sz="2400" dirty="0"/>
            </a:br>
            <a:r>
              <a:rPr lang="as-IN" sz="2400" dirty="0"/>
              <a:t>এসেছি বাঙালি আউল-বাউল মাটির দেউল থেকে।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14" t="6963"/>
          <a:stretch/>
        </p:blipFill>
        <p:spPr>
          <a:xfrm>
            <a:off x="1066800" y="132220"/>
            <a:ext cx="2514601" cy="22886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72025" y="160795"/>
            <a:ext cx="2590800" cy="2260042"/>
          </a:xfrm>
          <a:prstGeom prst="rect">
            <a:avLst/>
          </a:prstGeom>
        </p:spPr>
      </p:pic>
      <p:sp>
        <p:nvSpPr>
          <p:cNvPr id="7" name="AutoShape 2" descr="Image result for সোনা মসজিদ এর ছবি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33399" y="304800"/>
            <a:ext cx="7772400" cy="83099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s-IN" sz="2400" dirty="0"/>
              <a:t>আমি তো এসেছি সার্বভৌম বারোভূঁইয়ার থেকে</a:t>
            </a:r>
            <a:br>
              <a:rPr lang="as-IN" sz="2400" dirty="0"/>
            </a:br>
            <a:r>
              <a:rPr lang="as-IN" sz="2400" dirty="0"/>
              <a:t>আমি তো এসেছি ‘কমলার দীঘি’ ‘মহুয়ার পালা’ থেকে</a:t>
            </a:r>
            <a:r>
              <a:rPr lang="as-IN" sz="2400" dirty="0" smtClean="0"/>
              <a:t>।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0600" y="3657600"/>
            <a:ext cx="6858000" cy="830997"/>
          </a:xfrm>
          <a:prstGeom prst="rect">
            <a:avLst/>
          </a:prstGeom>
          <a:solidFill>
            <a:srgbClr val="DFF12F"/>
          </a:solidFill>
        </p:spPr>
        <p:txBody>
          <a:bodyPr wrap="square">
            <a:spAutoFit/>
          </a:bodyPr>
          <a:lstStyle/>
          <a:p>
            <a:pPr algn="ctr"/>
            <a:r>
              <a:rPr lang="as-IN" sz="2400" dirty="0"/>
              <a:t>আমি তো এসেছি তিতুমীর আর হাজী শরীয়ত থেকে</a:t>
            </a:r>
            <a:r>
              <a:rPr lang="as-IN" sz="3200" dirty="0"/>
              <a:t/>
            </a:r>
            <a:br>
              <a:rPr lang="as-IN" sz="3200" dirty="0"/>
            </a:br>
            <a:r>
              <a:rPr lang="as-IN" sz="2400" dirty="0"/>
              <a:t>আমি তো এসেছি গীতাঞ্জলি ও অগ্নিবীণার থেকে।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600" y="1295400"/>
            <a:ext cx="3048000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295400"/>
            <a:ext cx="2324100" cy="228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4648200"/>
            <a:ext cx="4343400" cy="19450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E3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85800" y="5715000"/>
            <a:ext cx="7772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এসেছি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বাঙালি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রাষ্ট্রভাষার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রাজপথ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এসেছি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বাঙালি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মুজিবুর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143000" y="2362200"/>
            <a:ext cx="7010400" cy="954107"/>
          </a:xfrm>
          <a:prstGeom prst="rect">
            <a:avLst/>
          </a:prstGeom>
          <a:solidFill>
            <a:srgbClr val="DFF12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এসেছি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বাঙালি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ক্ষুদিরাম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সূর্য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সেনের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এসেছি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বাঙালি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জয়নুল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অবন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ঠাকুর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6288"/>
          <a:stretch/>
        </p:blipFill>
        <p:spPr>
          <a:xfrm>
            <a:off x="1752600" y="0"/>
            <a:ext cx="2124075" cy="22715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0"/>
            <a:ext cx="2438400" cy="22382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3429000"/>
            <a:ext cx="3162300" cy="2133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3429000"/>
            <a:ext cx="3124200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33B5A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1905000"/>
            <a:ext cx="7467600" cy="4495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33600" y="228600"/>
            <a:ext cx="4876800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নীরব পাঠ </a:t>
            </a:r>
            <a:endParaRPr lang="en-US" sz="5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905000" y="1066800"/>
            <a:ext cx="5473700" cy="1035050"/>
          </a:xfrm>
          <a:prstGeom prst="rect">
            <a:avLst/>
          </a:prstGeom>
          <a:solidFill>
            <a:srgbClr val="993366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bn-BD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57200" y="2971800"/>
            <a:ext cx="7772400" cy="132343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কৈবর্ত</a:t>
            </a:r>
            <a:r>
              <a:rPr lang="en-US" sz="40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বিদ্রোহ</a:t>
            </a:r>
            <a:r>
              <a:rPr lang="en-US" sz="40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কখন</a:t>
            </a:r>
            <a:r>
              <a:rPr lang="en-US" sz="40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সংঘঠিত</a:t>
            </a:r>
            <a:r>
              <a:rPr lang="en-US" sz="40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হয়েছিল</a:t>
            </a:r>
            <a:endParaRPr lang="en-US" sz="40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 bwMode="auto">
          <a:xfrm>
            <a:off x="2057400" y="762000"/>
            <a:ext cx="4800600" cy="936625"/>
          </a:xfrm>
          <a:prstGeom prst="rect">
            <a:avLst/>
          </a:prstGeom>
          <a:solidFill>
            <a:srgbClr val="800080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bn-BD" sz="440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4400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04800" y="2895600"/>
            <a:ext cx="8153400" cy="64633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বারো</a:t>
            </a:r>
            <a:r>
              <a:rPr lang="en-US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ভূইয়া</a:t>
            </a:r>
            <a:r>
              <a:rPr lang="en-US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জা</a:t>
            </a:r>
            <a:r>
              <a:rPr lang="en-US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bn-BD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?  </a:t>
            </a:r>
            <a:endParaRPr lang="en-US" sz="32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298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>
            <a:spLocks noChangeArrowheads="1"/>
          </p:cNvSpPr>
          <p:nvPr/>
        </p:nvSpPr>
        <p:spPr bwMode="auto">
          <a:xfrm>
            <a:off x="2667000" y="457200"/>
            <a:ext cx="3810000" cy="762000"/>
          </a:xfrm>
          <a:prstGeom prst="roundRect">
            <a:avLst>
              <a:gd name="adj" fmla="val 16667"/>
            </a:avLst>
          </a:prstGeom>
          <a:solidFill>
            <a:srgbClr val="993366"/>
          </a:solidFill>
          <a:ln w="9525" algn="ctr">
            <a:solidFill>
              <a:srgbClr val="F9F9F9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bn-BD" sz="4400" b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4400" b="1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09600" y="1752600"/>
            <a:ext cx="7467600" cy="452431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১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চর্যাপদ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২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বারো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ভূইয়াদের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৩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দেউল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মহুয়ার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৫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ক্ষুদিরাম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ডিঙ্গার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বহর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৭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হাড়পুর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বৌদ্ধ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বিহার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	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>
            <a:spLocks noChangeArrowheads="1"/>
          </p:cNvSpPr>
          <p:nvPr/>
        </p:nvSpPr>
        <p:spPr bwMode="auto">
          <a:xfrm>
            <a:off x="1831975" y="460375"/>
            <a:ext cx="5102225" cy="796925"/>
          </a:xfrm>
          <a:prstGeom prst="roundRect">
            <a:avLst>
              <a:gd name="adj" fmla="val 16667"/>
            </a:avLst>
          </a:prstGeom>
          <a:solidFill>
            <a:srgbClr val="993366"/>
          </a:solidFill>
          <a:ln w="28575" algn="ctr">
            <a:solidFill>
              <a:schemeClr val="tx1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</a:p>
        </p:txBody>
      </p:sp>
      <p:sp>
        <p:nvSpPr>
          <p:cNvPr id="3" name="Rectangle 2"/>
          <p:cNvSpPr/>
          <p:nvPr/>
        </p:nvSpPr>
        <p:spPr>
          <a:xfrm>
            <a:off x="1143000" y="2362200"/>
            <a:ext cx="7086600" cy="2590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n w="22225">
                  <a:solidFill>
                    <a:srgbClr val="D73217"/>
                  </a:solidFill>
                  <a:prstDash val="solid"/>
                </a:ln>
                <a:solidFill>
                  <a:schemeClr val="tx1"/>
                </a:solidFill>
              </a:rPr>
              <a:t>তোমার</a:t>
            </a:r>
            <a:r>
              <a:rPr lang="en-US" sz="4000" dirty="0" smtClean="0">
                <a:ln w="22225">
                  <a:solidFill>
                    <a:srgbClr val="D73217"/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ln w="22225">
                  <a:solidFill>
                    <a:srgbClr val="D73217"/>
                  </a:solidFill>
                  <a:prstDash val="solid"/>
                </a:ln>
                <a:solidFill>
                  <a:schemeClr val="tx1"/>
                </a:solidFill>
              </a:rPr>
              <a:t>দেখা</a:t>
            </a:r>
            <a:r>
              <a:rPr lang="en-US" sz="4000" dirty="0" smtClean="0">
                <a:ln w="22225">
                  <a:solidFill>
                    <a:srgbClr val="D73217"/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ln w="22225">
                  <a:solidFill>
                    <a:srgbClr val="D73217"/>
                  </a:solidFill>
                  <a:prstDash val="solid"/>
                </a:ln>
                <a:solidFill>
                  <a:schemeClr val="tx1"/>
                </a:solidFill>
              </a:rPr>
              <a:t>একটি</a:t>
            </a:r>
            <a:r>
              <a:rPr lang="en-US" sz="4000" dirty="0" smtClean="0">
                <a:ln w="22225">
                  <a:solidFill>
                    <a:srgbClr val="D73217"/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ln w="22225">
                  <a:solidFill>
                    <a:srgbClr val="D73217"/>
                  </a:solidFill>
                  <a:prstDash val="solid"/>
                </a:ln>
                <a:solidFill>
                  <a:schemeClr val="tx1"/>
                </a:solidFill>
              </a:rPr>
              <a:t>ঐতিহাসিক</a:t>
            </a:r>
            <a:r>
              <a:rPr lang="en-US" sz="4000" dirty="0" smtClean="0">
                <a:ln w="22225">
                  <a:solidFill>
                    <a:srgbClr val="D73217"/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bn-BD" sz="4000" dirty="0" smtClean="0">
                <a:ln w="22225">
                  <a:solidFill>
                    <a:srgbClr val="D73217"/>
                  </a:solidFill>
                  <a:prstDash val="solid"/>
                </a:ln>
                <a:solidFill>
                  <a:schemeClr val="tx1"/>
                </a:solidFill>
              </a:rPr>
              <a:t>স্থান</a:t>
            </a:r>
            <a:r>
              <a:rPr lang="bn-BD" sz="4000" dirty="0" smtClean="0">
                <a:ln w="22225">
                  <a:solidFill>
                    <a:srgbClr val="D73217"/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ln w="22225">
                  <a:solidFill>
                    <a:srgbClr val="D73217"/>
                  </a:solidFill>
                  <a:prstDash val="solid"/>
                </a:ln>
                <a:solidFill>
                  <a:schemeClr val="tx1"/>
                </a:solidFill>
              </a:rPr>
              <a:t>এর</a:t>
            </a:r>
            <a:r>
              <a:rPr lang="en-US" sz="4000" dirty="0" smtClean="0">
                <a:ln w="22225">
                  <a:solidFill>
                    <a:srgbClr val="D73217"/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ln w="22225">
                  <a:solidFill>
                    <a:srgbClr val="D73217"/>
                  </a:solidFill>
                  <a:prstDash val="solid"/>
                </a:ln>
                <a:solidFill>
                  <a:schemeClr val="tx1"/>
                </a:solidFill>
              </a:rPr>
              <a:t>পরিচয়</a:t>
            </a:r>
            <a:r>
              <a:rPr lang="en-US" sz="4000" dirty="0" smtClean="0">
                <a:ln w="22225">
                  <a:solidFill>
                    <a:srgbClr val="D73217"/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ln w="22225">
                  <a:solidFill>
                    <a:srgbClr val="D73217"/>
                  </a:solidFill>
                  <a:prstDash val="solid"/>
                </a:ln>
                <a:solidFill>
                  <a:schemeClr val="tx1"/>
                </a:solidFill>
              </a:rPr>
              <a:t>দাও</a:t>
            </a:r>
            <a:r>
              <a:rPr lang="en-US" sz="4000" dirty="0" smtClean="0">
                <a:ln w="22225">
                  <a:solidFill>
                    <a:srgbClr val="D73217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। </a:t>
            </a:r>
            <a:endParaRPr lang="en-US" sz="4000" dirty="0">
              <a:ln w="22225">
                <a:solidFill>
                  <a:srgbClr val="D73217"/>
                </a:solidFill>
                <a:prstDash val="solid"/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381000"/>
            <a:ext cx="45720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i="1" u="sng" dirty="0" err="1" smtClean="0">
                <a:solidFill>
                  <a:schemeClr val="tx1"/>
                </a:solidFill>
              </a:rPr>
              <a:t>পরিচিতি</a:t>
            </a:r>
            <a:r>
              <a:rPr lang="en-US" sz="6600" b="1" i="1" u="sng" dirty="0" smtClean="0">
                <a:solidFill>
                  <a:schemeClr val="tx1"/>
                </a:solidFill>
              </a:rPr>
              <a:t> </a:t>
            </a:r>
            <a:endParaRPr lang="en-US" sz="6600" b="1" i="1" u="sng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0" y="2286000"/>
            <a:ext cx="7010400" cy="3200400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</a:rPr>
              <a:t>তাহমিনা পারভীন 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</a:rPr>
              <a:t>                          সহকারী শিক্ষক   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</a:rPr>
              <a:t>ভারারুল হারান মামুদ ইসলামিয়া দাখিল মাদ্রাসা, গাজীপুর ।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3000" y="228600"/>
            <a:ext cx="6629400" cy="99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tx1"/>
                </a:solidFill>
              </a:rPr>
              <a:t>ধন্যবাদ </a:t>
            </a:r>
            <a:endParaRPr lang="en-US" sz="6600" dirty="0">
              <a:solidFill>
                <a:schemeClr val="tx1"/>
              </a:solidFill>
            </a:endParaRPr>
          </a:p>
        </p:txBody>
      </p:sp>
      <p:pic>
        <p:nvPicPr>
          <p:cNvPr id="1026" name="Picture 2" descr="D:\20200906_193802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E3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152400"/>
            <a:ext cx="5257800" cy="1241425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914400" y="1905000"/>
            <a:ext cx="74676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দশম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বাংলা ১ম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পত্র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ঃ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(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)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৫০মি</a:t>
            </a: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1828800"/>
            <a:ext cx="2619375" cy="1743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67087" y="1804988"/>
            <a:ext cx="2628900" cy="17430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96012" y="1804988"/>
            <a:ext cx="2781300" cy="16478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0050" y="4038600"/>
            <a:ext cx="2724150" cy="1676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48049" y="3838575"/>
            <a:ext cx="2466975" cy="18478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67448" y="3838574"/>
            <a:ext cx="2686050" cy="18764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47800" y="561974"/>
            <a:ext cx="5105400" cy="962025"/>
          </a:xfrm>
          <a:prstGeom prst="rect">
            <a:avLst/>
          </a:prstGeom>
          <a:solidFill>
            <a:srgbClr val="F33B5A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/>
              <a:t>ছবিগুলো</a:t>
            </a:r>
            <a:r>
              <a:rPr lang="en-US" sz="4800" dirty="0" smtClean="0"/>
              <a:t> </a:t>
            </a:r>
            <a:r>
              <a:rPr lang="en-US" sz="4800" dirty="0" err="1" smtClean="0"/>
              <a:t>দেখ</a:t>
            </a:r>
            <a:r>
              <a:rPr lang="en-US" sz="4800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52600" y="762000"/>
            <a:ext cx="5791200" cy="16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3000" y="2971800"/>
            <a:ext cx="7391400" cy="1981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</a:rPr>
              <a:t>আমার</a:t>
            </a:r>
            <a:r>
              <a:rPr lang="en-US" sz="5400" dirty="0" smtClean="0">
                <a:solidFill>
                  <a:schemeClr val="tx1"/>
                </a:solidFill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</a:rPr>
              <a:t>পরিচয়</a:t>
            </a:r>
            <a:endParaRPr lang="en-US" sz="5400" dirty="0" smtClean="0">
              <a:solidFill>
                <a:schemeClr val="tx1"/>
              </a:solidFill>
            </a:endParaRPr>
          </a:p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                 </a:t>
            </a:r>
            <a:r>
              <a:rPr lang="bn-BD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সৈয়দ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শামসুল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হক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endParaRPr lang="en-US" sz="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/>
            <a:endParaRPr lang="bn-BD" sz="2800">
              <a:latin typeface="NikoshBAN" pitchFamily="2" charset="0"/>
              <a:cs typeface="NikoshBAN" pitchFamily="2" charset="0"/>
            </a:endParaRPr>
          </a:p>
          <a:p>
            <a:pPr marL="342900" indent="-342900"/>
            <a:endParaRPr lang="bn-BD" sz="3600">
              <a:latin typeface="NikoshBAN" pitchFamily="2" charset="0"/>
              <a:cs typeface="NikoshBAN" pitchFamily="2" charset="0"/>
            </a:endParaRPr>
          </a:p>
          <a:p>
            <a:pPr marL="342900" indent="-342900"/>
            <a:endParaRPr lang="en-US">
              <a:cs typeface="Vrinda" pitchFamily="2" charset="0"/>
            </a:endParaRPr>
          </a:p>
        </p:txBody>
      </p:sp>
      <p:sp>
        <p:nvSpPr>
          <p:cNvPr id="6" name="Title 1"/>
          <p:cNvSpPr>
            <a:spLocks/>
          </p:cNvSpPr>
          <p:nvPr/>
        </p:nvSpPr>
        <p:spPr bwMode="auto">
          <a:xfrm>
            <a:off x="685800" y="228600"/>
            <a:ext cx="7315200" cy="838200"/>
          </a:xfrm>
          <a:prstGeom prst="ribbon">
            <a:avLst>
              <a:gd name="adj1" fmla="val 16667"/>
              <a:gd name="adj2" fmla="val 50000"/>
            </a:avLst>
          </a:prstGeom>
          <a:solidFill>
            <a:srgbClr val="33CCCC"/>
          </a:solidFill>
          <a:ln w="9525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শিখনফলঃ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09600" y="2438400"/>
            <a:ext cx="8229600" cy="353943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342900" indent="-342900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১।লে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/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২।কবিতাটি সুন্দর ভাবে বলতে পারবে ।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/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pPr marL="342900" indent="-342900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গ্রাম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পরিচয়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সম্পর্কে বলতে পারবে ।</a:t>
            </a:r>
          </a:p>
          <a:p>
            <a:pPr marL="342900" indent="-342900"/>
            <a:endParaRPr lang="bn-BD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57200" y="1219200"/>
            <a:ext cx="70104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পাঠ শেষে শিক্ষার্থীরা-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1600200" y="0"/>
            <a:ext cx="6248400" cy="707522"/>
          </a:xfrm>
          <a:solidFill>
            <a:srgbClr val="92D050"/>
          </a:solidFill>
          <a:ln w="76200">
            <a:solidFill>
              <a:srgbClr val="D73217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n-BD" sz="6000" kern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 পরিচিতি</a:t>
            </a:r>
            <a:endParaRPr lang="en-US" sz="60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nip Diagonal Corner Rectangle 5"/>
          <p:cNvSpPr>
            <a:spLocks noChangeArrowheads="1"/>
          </p:cNvSpPr>
          <p:nvPr/>
        </p:nvSpPr>
        <p:spPr bwMode="auto">
          <a:xfrm>
            <a:off x="5446712" y="2971800"/>
            <a:ext cx="3697288" cy="2209800"/>
          </a:xfrm>
          <a:custGeom>
            <a:avLst/>
            <a:gdLst>
              <a:gd name="T0" fmla="*/ 3697534 w 3697534"/>
              <a:gd name="T1" fmla="*/ 570932 h 1141863"/>
              <a:gd name="T2" fmla="*/ 1848767 w 3697534"/>
              <a:gd name="T3" fmla="*/ 1141863 h 1141863"/>
              <a:gd name="T4" fmla="*/ 0 w 3697534"/>
              <a:gd name="T5" fmla="*/ 570932 h 1141863"/>
              <a:gd name="T6" fmla="*/ 1848767 w 3697534"/>
              <a:gd name="T7" fmla="*/ 0 h 114186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95157 w 3697534"/>
              <a:gd name="T13" fmla="*/ 95157 h 1141863"/>
              <a:gd name="T14" fmla="*/ 3602377 w 3697534"/>
              <a:gd name="T15" fmla="*/ 1046706 h 11418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97534" h="1141863">
                <a:moveTo>
                  <a:pt x="0" y="0"/>
                </a:moveTo>
                <a:lnTo>
                  <a:pt x="3507220" y="0"/>
                </a:lnTo>
                <a:lnTo>
                  <a:pt x="3697534" y="190314"/>
                </a:lnTo>
                <a:lnTo>
                  <a:pt x="3697534" y="1141863"/>
                </a:lnTo>
                <a:lnTo>
                  <a:pt x="190314" y="1141863"/>
                </a:lnTo>
                <a:lnTo>
                  <a:pt x="0" y="951549"/>
                </a:lnTo>
                <a:lnTo>
                  <a:pt x="0" y="0"/>
                </a:lnTo>
                <a:close/>
              </a:path>
            </a:pathLst>
          </a:custGeom>
          <a:noFill/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একদা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রাজ্যে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শীত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বিকেল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গোলাপ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আনন্দের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মৃত্যু,সীমান্তের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সিংহাসন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Snip Diagonal Corner Rectangle 10"/>
          <p:cNvSpPr>
            <a:spLocks noChangeArrowheads="1"/>
          </p:cNvSpPr>
          <p:nvPr/>
        </p:nvSpPr>
        <p:spPr bwMode="auto">
          <a:xfrm>
            <a:off x="5334000" y="1143000"/>
            <a:ext cx="3810000" cy="914400"/>
          </a:xfrm>
          <a:custGeom>
            <a:avLst/>
            <a:gdLst>
              <a:gd name="T0" fmla="*/ 3697534 w 3697534"/>
              <a:gd name="T1" fmla="*/ 419100 h 838200"/>
              <a:gd name="T2" fmla="*/ 1848767 w 3697534"/>
              <a:gd name="T3" fmla="*/ 838200 h 838200"/>
              <a:gd name="T4" fmla="*/ 0 w 3697534"/>
              <a:gd name="T5" fmla="*/ 419100 h 838200"/>
              <a:gd name="T6" fmla="*/ 1848767 w 3697534"/>
              <a:gd name="T7" fmla="*/ 0 h 8382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69851 w 3697534"/>
              <a:gd name="T13" fmla="*/ 69851 h 838200"/>
              <a:gd name="T14" fmla="*/ 3627683 w 3697534"/>
              <a:gd name="T15" fmla="*/ 768349 h 838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97534" h="838200">
                <a:moveTo>
                  <a:pt x="0" y="0"/>
                </a:moveTo>
                <a:lnTo>
                  <a:pt x="3557831" y="0"/>
                </a:lnTo>
                <a:lnTo>
                  <a:pt x="3697534" y="139703"/>
                </a:lnTo>
                <a:lnTo>
                  <a:pt x="3697534" y="838200"/>
                </a:lnTo>
                <a:lnTo>
                  <a:pt x="139703" y="838200"/>
                </a:lnTo>
                <a:lnTo>
                  <a:pt x="0" y="698497"/>
                </a:lnTo>
                <a:lnTo>
                  <a:pt x="0" y="0"/>
                </a:lnTo>
                <a:close/>
              </a:path>
            </a:pathLst>
          </a:custGeom>
          <a:noFill/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জন্মঃ 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২৭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ডিসেম্বর</a:t>
            </a:r>
            <a:endParaRPr lang="bn-BD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১৯৩৫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খ্রিঃকুড়িগ্রামে 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762000"/>
            <a:ext cx="2619375" cy="220027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667000" y="2971800"/>
            <a:ext cx="2590800" cy="1066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</a:rPr>
              <a:t>সৈয়দ শামসুল হক 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1000" y="5105400"/>
            <a:ext cx="83820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solidFill>
                  <a:schemeClr val="accent2"/>
                </a:solidFill>
              </a:rPr>
              <a:t>বাংলা একাডেমী পুরস্কার, আদমজি সাহিত্য পুরস্কার , নাসিরউদ্দিন স্বর্ণপদক , জাতীয় চলচ্চিত্র পুরস্কার এবং একুশে পদক   </a:t>
            </a:r>
            <a:endParaRPr lang="en-US" sz="2000" b="1" dirty="0">
              <a:solidFill>
                <a:schemeClr val="accent2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3200400"/>
            <a:ext cx="28194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মৃত্যুঃ ২৭ সেপ্টেম্বর ২০১৬খ্রিঃ    </a:t>
            </a:r>
            <a:endParaRPr lang="en-US" sz="3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381000"/>
            <a:ext cx="3429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পরিচয়</a:t>
            </a:r>
            <a:endParaRPr lang="en-US" sz="540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3200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সৈয়দ</a:t>
            </a:r>
            <a:r>
              <a:rPr lang="en-US" sz="32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শামসুল</a:t>
            </a:r>
            <a:r>
              <a:rPr lang="en-US" sz="32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হক</a:t>
            </a:r>
            <a:endParaRPr lang="en-US" sz="3200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3810000" y="990600"/>
            <a:ext cx="5334000" cy="5139869"/>
          </a:xfrm>
          <a:prstGeom prst="rect">
            <a:avLst/>
          </a:prstGeom>
          <a:solidFill>
            <a:srgbClr val="1DE35A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as-IN" sz="2000" dirty="0"/>
              <a:t/>
            </a:r>
            <a:br>
              <a:rPr lang="as-IN" sz="2000" dirty="0"/>
            </a:br>
            <a:r>
              <a:rPr lang="as-IN" dirty="0"/>
              <a:t>আমি জন্মেছি বাংলায়</a:t>
            </a:r>
            <a:br>
              <a:rPr lang="as-IN" dirty="0"/>
            </a:br>
            <a:r>
              <a:rPr lang="as-IN" dirty="0"/>
              <a:t>আমি বাংলায় কথা বলি।</a:t>
            </a:r>
            <a:br>
              <a:rPr lang="as-IN" dirty="0"/>
            </a:br>
            <a:r>
              <a:rPr lang="as-IN" dirty="0"/>
              <a:t>আমি বাংলার আলপথ দিয়ে, হাজার বছর চলি।</a:t>
            </a:r>
            <a:br>
              <a:rPr lang="as-IN" dirty="0"/>
            </a:br>
            <a:r>
              <a:rPr lang="as-IN" dirty="0"/>
              <a:t>চলি পলিমাটি কোমলে আমার চলার চিহ্ন ফেলে।</a:t>
            </a:r>
            <a:br>
              <a:rPr lang="as-IN" dirty="0"/>
            </a:br>
            <a:r>
              <a:rPr lang="as-IN" dirty="0"/>
              <a:t>তেরশত নদী শুধায় আমাকে, কোথা থেকে তুমি এলে ?</a:t>
            </a:r>
          </a:p>
          <a:p>
            <a:r>
              <a:rPr lang="as-IN" dirty="0"/>
              <a:t>আমি তো এসেছি চর্যাপদের অক্ষরগুলো থেকে</a:t>
            </a:r>
            <a:br>
              <a:rPr lang="as-IN" dirty="0"/>
            </a:br>
            <a:r>
              <a:rPr lang="as-IN" dirty="0"/>
              <a:t>আমি তো এসেছি সওদাগরের ডিঙার বহর থেকে।</a:t>
            </a:r>
            <a:br>
              <a:rPr lang="as-IN" dirty="0"/>
            </a:br>
            <a:r>
              <a:rPr lang="as-IN" dirty="0"/>
              <a:t>আমি তো এসেছি কৈবর্তের বিদ্রোহী গ্রাম থেকে</a:t>
            </a:r>
            <a:br>
              <a:rPr lang="as-IN" dirty="0"/>
            </a:br>
            <a:r>
              <a:rPr lang="as-IN" dirty="0"/>
              <a:t>আমি তো এসেছি পালযুগ নামে চিত্রকলার থেকে।</a:t>
            </a:r>
          </a:p>
          <a:p>
            <a:r>
              <a:rPr lang="as-IN" dirty="0"/>
              <a:t>এসেছি বাঙালি পাহাড়পুরের বৌদ্ধবিহার থেকে</a:t>
            </a:r>
            <a:br>
              <a:rPr lang="as-IN" dirty="0"/>
            </a:br>
            <a:r>
              <a:rPr lang="as-IN" dirty="0"/>
              <a:t>এসেছি বাঙালি জোড়বাংলার মন্দির বেদি থেকে।</a:t>
            </a:r>
            <a:br>
              <a:rPr lang="as-IN" dirty="0"/>
            </a:br>
            <a:r>
              <a:rPr lang="as-IN" dirty="0"/>
              <a:t>এসেছি বাঙালি বরেন্দ্রভূমে সোনা মসজিদ থেকে</a:t>
            </a:r>
            <a:br>
              <a:rPr lang="as-IN" dirty="0"/>
            </a:br>
            <a:r>
              <a:rPr lang="as-IN" dirty="0"/>
              <a:t>এসেছি বাঙালি আউল-বাউল মাটির দেউল থেকে।</a:t>
            </a:r>
          </a:p>
          <a:p>
            <a:r>
              <a:rPr lang="as-IN" dirty="0"/>
              <a:t>আমি তো এসেছি সার্বভৌম বারোভূঁইয়ার থেকে</a:t>
            </a:r>
            <a:br>
              <a:rPr lang="as-IN" dirty="0"/>
            </a:br>
            <a:r>
              <a:rPr lang="as-IN" dirty="0"/>
              <a:t>আমি তো এসেছি ‘কমলার দীঘি’ ‘মহুয়ার পালা’ থেকে।</a:t>
            </a:r>
            <a:br>
              <a:rPr lang="as-IN" dirty="0"/>
            </a:br>
            <a:r>
              <a:rPr lang="as-IN" dirty="0"/>
              <a:t>আমি তো এসেছি তিতুমীর আর হাজী শরীয়ত থেকে</a:t>
            </a:r>
            <a:br>
              <a:rPr lang="as-IN" dirty="0"/>
            </a:br>
            <a:r>
              <a:rPr lang="as-IN" dirty="0"/>
              <a:t>আমি তো এসেছি গীতাঞ্জলি ও </a:t>
            </a:r>
            <a:r>
              <a:rPr lang="as-IN" sz="2000" dirty="0"/>
              <a:t>অগ্নিবীণার থেকে</a:t>
            </a:r>
            <a:r>
              <a:rPr lang="as-IN" sz="2000" dirty="0" smtClean="0"/>
              <a:t>।</a:t>
            </a:r>
            <a:endParaRPr lang="as-IN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1676400"/>
            <a:ext cx="2538412" cy="22669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4191000"/>
            <a:ext cx="2971800" cy="21715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124200" y="5791200"/>
            <a:ext cx="47640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as-IN" sz="3600" dirty="0"/>
              <a:t>আমি বাংলায় কথা বলি।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060" name="Rounded Rectangle 2"/>
          <p:cNvSpPr>
            <a:spLocks noChangeArrowheads="1"/>
          </p:cNvSpPr>
          <p:nvPr/>
        </p:nvSpPr>
        <p:spPr bwMode="auto">
          <a:xfrm>
            <a:off x="0" y="0"/>
            <a:ext cx="2590800" cy="12192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bn-BD" sz="4000">
                <a:latin typeface="NikoshBAN" pitchFamily="2" charset="0"/>
                <a:cs typeface="NikoshBAN" pitchFamily="2" charset="0"/>
              </a:rPr>
              <a:t>পাঠ বিশ্লেষণ:</a:t>
            </a:r>
            <a:r>
              <a:rPr lang="bn-BD" sz="240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3048000" y="5029200"/>
            <a:ext cx="5638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as-IN" sz="3600" dirty="0"/>
              <a:t>আমি জন্মেছি বাংলায়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,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381000"/>
            <a:ext cx="3505200" cy="21569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676400"/>
            <a:ext cx="2314575" cy="19567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9400" y="2590800"/>
            <a:ext cx="3371850" cy="1886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899</TotalTime>
  <Words>310</Words>
  <Application>Microsoft Office PowerPoint</Application>
  <PresentationFormat>On-screen Show (4:3)</PresentationFormat>
  <Paragraphs>70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Default Design</vt:lpstr>
      <vt:lpstr>সবাইকে স্বাগতম</vt:lpstr>
      <vt:lpstr>Slide 2</vt:lpstr>
      <vt:lpstr>Slide 3</vt:lpstr>
      <vt:lpstr>Slide 4</vt:lpstr>
      <vt:lpstr>Slide 5</vt:lpstr>
      <vt:lpstr>Slide 6</vt:lpstr>
      <vt:lpstr>কবি পরিচিতি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HARUNSIR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HARUNSIR</dc:creator>
  <cp:lastModifiedBy>DELL</cp:lastModifiedBy>
  <cp:revision>170</cp:revision>
  <dcterms:created xsi:type="dcterms:W3CDTF">2015-05-05T06:43:27Z</dcterms:created>
  <dcterms:modified xsi:type="dcterms:W3CDTF">2020-10-09T17:54:12Z</dcterms:modified>
</cp:coreProperties>
</file>