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289" r:id="rId3"/>
    <p:sldId id="290" r:id="rId4"/>
    <p:sldId id="291" r:id="rId5"/>
    <p:sldId id="292" r:id="rId6"/>
    <p:sldId id="293" r:id="rId7"/>
    <p:sldId id="261" r:id="rId8"/>
    <p:sldId id="263" r:id="rId9"/>
    <p:sldId id="265" r:id="rId10"/>
    <p:sldId id="294" r:id="rId11"/>
    <p:sldId id="267" r:id="rId12"/>
    <p:sldId id="295" r:id="rId13"/>
    <p:sldId id="269" r:id="rId14"/>
    <p:sldId id="296" r:id="rId15"/>
    <p:sldId id="272" r:id="rId16"/>
    <p:sldId id="274" r:id="rId17"/>
    <p:sldId id="275" r:id="rId18"/>
    <p:sldId id="297" r:id="rId19"/>
    <p:sldId id="276" r:id="rId20"/>
    <p:sldId id="301" r:id="rId21"/>
    <p:sldId id="300" r:id="rId22"/>
    <p:sldId id="298" r:id="rId23"/>
    <p:sldId id="29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2" r:id="rId34"/>
    <p:sldId id="303" r:id="rId35"/>
    <p:sldId id="304" r:id="rId36"/>
    <p:sldId id="368" r:id="rId37"/>
    <p:sldId id="305" r:id="rId38"/>
    <p:sldId id="308" r:id="rId39"/>
    <p:sldId id="309" r:id="rId40"/>
    <p:sldId id="307" r:id="rId41"/>
    <p:sldId id="310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35" r:id="rId51"/>
    <p:sldId id="336" r:id="rId52"/>
    <p:sldId id="337" r:id="rId53"/>
    <p:sldId id="338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3" r:id="rId67"/>
    <p:sldId id="334" r:id="rId68"/>
    <p:sldId id="332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9" r:id="rId79"/>
    <p:sldId id="350" r:id="rId80"/>
    <p:sldId id="351" r:id="rId81"/>
    <p:sldId id="352" r:id="rId82"/>
    <p:sldId id="353" r:id="rId83"/>
    <p:sldId id="355" r:id="rId84"/>
    <p:sldId id="356" r:id="rId85"/>
    <p:sldId id="357" r:id="rId86"/>
    <p:sldId id="358" r:id="rId87"/>
    <p:sldId id="359" r:id="rId88"/>
    <p:sldId id="360" r:id="rId89"/>
    <p:sldId id="363" r:id="rId90"/>
    <p:sldId id="362" r:id="rId91"/>
    <p:sldId id="364" r:id="rId92"/>
    <p:sldId id="369" r:id="rId93"/>
    <p:sldId id="370" r:id="rId94"/>
    <p:sldId id="371" r:id="rId95"/>
    <p:sldId id="365" r:id="rId96"/>
    <p:sldId id="366" r:id="rId97"/>
    <p:sldId id="367" r:id="rId98"/>
  </p:sldIdLst>
  <p:sldSz cx="105156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398" y="-192"/>
      </p:cViewPr>
      <p:guideLst>
        <p:guide orient="horz" pos="2304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C3CA7-84A6-4C96-A6D1-6562951323BB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685800"/>
            <a:ext cx="4930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DA99-F23F-4924-BCF3-516F4D635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3613" y="685800"/>
            <a:ext cx="4930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8DA99-F23F-4924-BCF3-516F4D6357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3613" y="685800"/>
            <a:ext cx="4930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8DA99-F23F-4924-BCF3-516F4D6357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272455"/>
            <a:ext cx="89382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4145280"/>
            <a:ext cx="73609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92949"/>
            <a:ext cx="236601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92949"/>
            <a:ext cx="692277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700694"/>
            <a:ext cx="893826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3100495"/>
            <a:ext cx="893826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464439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706880"/>
            <a:ext cx="464439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37455"/>
            <a:ext cx="464621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319868"/>
            <a:ext cx="4646217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0" y="1637455"/>
            <a:ext cx="464804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0" y="2319868"/>
            <a:ext cx="4648041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1253"/>
            <a:ext cx="3459560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91255"/>
            <a:ext cx="5878513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1530775"/>
            <a:ext cx="3459560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2" y="5120641"/>
            <a:ext cx="630936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2" y="653627"/>
            <a:ext cx="630936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2" y="5725162"/>
            <a:ext cx="630936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706880"/>
            <a:ext cx="946404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780108"/>
            <a:ext cx="245364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CDEB-FC5D-428C-84F0-2B42CF0F5E2D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780108"/>
            <a:ext cx="332994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780108"/>
            <a:ext cx="245364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998C-0800-4AEF-87E4-86194FDA3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chimes.wav" builtIn="1"/>
      </p:stSnd>
    </p:sndAc>
  </p:transition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890" y="304800"/>
            <a:ext cx="10077450" cy="1524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i="1" dirty="0" smtClean="0">
                <a:latin typeface="Nikosh" pitchFamily="2" charset="0"/>
                <a:cs typeface="Nikosh" pitchFamily="2" charset="0"/>
              </a:rPr>
              <a:t>(Chemistry)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6000" b="1" dirty="0" smtClean="0">
                <a:latin typeface="Nikosh" pitchFamily="2" charset="0"/>
                <a:cs typeface="Nikosh" pitchFamily="2" charset="0"/>
              </a:rPr>
            </a:b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3600" b="1" i="1" dirty="0">
                <a:latin typeface="Nikosh" pitchFamily="2" charset="0"/>
                <a:cs typeface="Nikosh" pitchFamily="2" charset="0"/>
              </a:rPr>
              <a:t>S</a:t>
            </a:r>
            <a:r>
              <a:rPr lang="en-US" sz="3600" b="1" i="1" dirty="0" smtClean="0">
                <a:latin typeface="Nikosh" pitchFamily="2" charset="0"/>
                <a:cs typeface="Nikosh" pitchFamily="2" charset="0"/>
              </a:rPr>
              <a:t>afe Use of Laboratory)</a:t>
            </a:r>
            <a:endParaRPr lang="en-US" sz="3600" b="1" i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2667000"/>
            <a:ext cx="9858375" cy="3657600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বিধিঃ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ড্রেস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সেফটি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(Laboratory Principles: Dress, Safety Glass, Mask &amp; Hand Gloves)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পাঠ-১.২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(Safety Techniques for Use of Glassware)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পাঠ-১.৩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(Cleaning Techniques of Laboratory, Equipments &amp; Glassware)</a:t>
            </a:r>
          </a:p>
          <a:p>
            <a:pPr algn="l"/>
            <a:endParaRPr lang="en-US" sz="23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sz="23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521547"/>
            <a:ext cx="9464040" cy="69765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সুবিধার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পাশাপাশি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ঝুকি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অসুবিধাও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নিম্নরূপঃ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295400"/>
            <a:ext cx="4965700" cy="51511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সুবিধাসমূহঃ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অধিকাংশ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	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স্বচ্ছ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গলিয়ে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অধঃক্ষেপন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পর্যবেক্ষণ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	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তুলনামুলক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পুনঃচক্রায়নযোগ্য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295400"/>
            <a:ext cx="4585970" cy="5151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অসুবিধাসমূহঃ</a:t>
            </a:r>
            <a:endParaRPr lang="en-US" b="1" dirty="0" smtClean="0">
              <a:latin typeface="Nikosh" pitchFamily="2" charset="0"/>
              <a:cs typeface="Nikosh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আঘাতে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ভেঙে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HF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গাঢ়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অসাবধানতার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জখম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ভাঙা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বিস্ফোরণজনিত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জখমের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ঝুকি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সাবধানতার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পরিবহন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নাড়াচাড়া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স্বচ্ছ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টুকরা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দৃশ্যমান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ঝুকি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225" y="533400"/>
            <a:ext cx="9347200" cy="6096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5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নিয়মঃ</a:t>
            </a:r>
            <a:endParaRPr lang="en-US" sz="5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(General Rules of Using Glassware)</a:t>
            </a:r>
            <a:endParaRPr lang="en-US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ভাঙা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সুক্ষ্ম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ফাটল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সুচালো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অংশ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পার্শ্ব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নাড়াচাড়া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ভাঙা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গুড়া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অপসারনে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ব্রাশ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ডাস্টপ্যান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টংস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সাঁড়াশি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(Forceps)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টুকরা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আলাদা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কনটেইনারে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বহন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ক্ষারমুক্ত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ডিটারজেন্ট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ভালভাবে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টিউবিং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ঢোকাতে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গ্রিজ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গ্লিসারিন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সেটিংসের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কখোনই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ফিলার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আটকানোর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সাবধানে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বাইরের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ব্যুরেটে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নেওয়া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HF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533400"/>
            <a:ext cx="9464040" cy="6001174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ব্যুরেটে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লবণের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লবণ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বিক্রিয়ায়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	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	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Na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CO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+ 2H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O = 2NaOH + 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CO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/ (H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O+CO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just">
              <a:spcBef>
                <a:spcPts val="0"/>
              </a:spcBef>
              <a:buNone/>
            </a:pP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ব্যুরেটের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SiO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Na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SiO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3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গঠণ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এরফলে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ব্যুরেটের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নিয়ন্ত্রণ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কর্ক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সুক্ষ্ম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ছিদ্র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অচল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	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2NaOH + SiO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= Na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SiO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+ 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O</a:t>
            </a:r>
          </a:p>
          <a:p>
            <a:pPr algn="just">
              <a:spcBef>
                <a:spcPts val="0"/>
              </a:spcBef>
              <a:buNone/>
            </a:pP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কারণেই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ব্যুরেটে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লবণের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সাথেই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রাখলে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0"/>
              </a:spcBef>
              <a:buNone/>
            </a:pP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আটকে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HCl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দ্রবণে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ডুবিয়ে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রাখলে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পুনঃরায়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সচল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	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Na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SiO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+ 2HCl = 2NaCl + 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SiO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Silicic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Acid)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অতএব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ব্যুরেটে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লবণের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0"/>
              </a:spcBef>
              <a:buNone/>
            </a:pP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HF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Na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SiO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3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দ্রবনীয়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H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SiF</a:t>
            </a:r>
            <a:r>
              <a:rPr lang="en-US" sz="4000" baseline="-25000" dirty="0" smtClean="0">
                <a:latin typeface="Nikosh" pitchFamily="2" charset="0"/>
                <a:cs typeface="Nikosh" pitchFamily="2" charset="0"/>
              </a:rPr>
              <a:t>6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ক্ষয়প্রাপ্ত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		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Na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SiO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+8HF=2NaF +H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SiF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+ 3H</a:t>
            </a:r>
            <a:r>
              <a:rPr lang="en-US" sz="3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O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228602"/>
            <a:ext cx="9931400" cy="10667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পাঠ-১.৩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কাচসামগ্রী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2400" b="1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>(Cleaning Techniques of Laboratory, Equipments &amp; Glassware)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1295400"/>
            <a:ext cx="9055100" cy="5486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অবকাঠামো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দ্রব্যাদি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কেমিস্ট্রি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দীর্ঘ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টেবিল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টেবিলে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ব্যবহারযোগ্য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ডেস্ক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সাপ্লাই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বেসিন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বার্ণারের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সাপ্লাই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বিন্যস্ত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আলমারি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আলমারিতে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l">
              <a:spcBef>
                <a:spcPts val="0"/>
              </a:spcBef>
            </a:pP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কৌশলঃ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(Cleaning Techniques of Laboratory)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দরজা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জানালা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নিয়মিত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ফ্লোর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টেবিল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সিংকে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অপ্রয়োজনীয়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ডাস্টবিনে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ল্যাম্প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খাওয়া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টেবিলে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যথাস্থানে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রেখে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পরিবর্তে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CSNH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খোলা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1231053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কৌশলঃ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 smtClean="0">
                <a:latin typeface="Nikosh" pitchFamily="2" charset="0"/>
                <a:cs typeface="Nikosh" pitchFamily="2" charset="0"/>
              </a:rPr>
            </a:br>
            <a:r>
              <a:rPr lang="en-US" sz="3100" dirty="0" smtClean="0">
                <a:latin typeface="Nikosh" pitchFamily="2" charset="0"/>
                <a:cs typeface="Nikosh" pitchFamily="2" charset="0"/>
              </a:rPr>
              <a:t>Cleaning Techniques of Equipments &amp; Glassware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58906"/>
            <a:ext cx="4644390" cy="4065694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কৌশলঃ</a:t>
            </a:r>
            <a:endParaRPr lang="en-US" b="1" dirty="0" smtClean="0"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শুকাতে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আশেপাশে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জিনিসপত্র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অনার্দ্র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ইলেকট্রনিক্স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86000"/>
            <a:ext cx="5334000" cy="40386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কৌশলঃ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ডিটারজেন্টযুক্ত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ব্রাশ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শুকাতে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কাপড়ে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ডিটারজেন্ট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শুকাতে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ট্যাপের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ক্রোমিক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(Conc. K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Cr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7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+ Conc.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রিনস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অতঃপর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ডিটারজেন্ট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ভালভাবে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গ্লাসসামগ্রীকে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অ্যামোনিয়া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225" y="457200"/>
            <a:ext cx="9201150" cy="6324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ধৌতকরণ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(Washing the Used up Glass Apparatus in Lab.)</a:t>
            </a:r>
            <a:endParaRPr lang="en-US" sz="2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algn="l">
              <a:spcBef>
                <a:spcPts val="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অপরিষ্কার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20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দ্রাবক</a:t>
            </a:r>
            <a:r>
              <a:rPr lang="en-US" sz="20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অপসারিত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ট্যাপের</a:t>
            </a:r>
            <a:r>
              <a:rPr lang="en-US" sz="20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0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sz="20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aseline="30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শুষ্ককরণ</a:t>
            </a:r>
            <a:r>
              <a:rPr lang="en-US" sz="20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ধৌতকরনের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নিম্নোক্ত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মিশ্রণের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</a:t>
            </a:r>
            <a:r>
              <a:rPr lang="en-US" sz="24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</a:t>
            </a:r>
            <a:r>
              <a:rPr lang="en-US" sz="24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দ্রবণঃ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10% Na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লঘু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গামলায়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ময়লাযুক্ত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ডুবিয়ে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কিছুক্ষণ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Decon-90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ডিটারজেন্টঃ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ফসফেটমুক্ত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পরিবেশবান্ধব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100%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Biodegradeable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ডিটারজেন্ট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ক্রোমিক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মিশ্রণঃ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গাঢ়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K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Cr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গাঢ়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মিশ্রণকে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ক্রোমিক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ক্রোমিক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বিক্রিয়াকালে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জায়মান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Nacent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অক্সিজেন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[O]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তৈলাক্ত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ময়লাকে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ঐ [O]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জারিত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ক্রোমিক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4.0 g K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Cr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40 ml 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 (Distilled) &amp; 40 ml 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(2M)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K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Cr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+ 4H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= K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 Cr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(SO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+ 4H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 + 3[O]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33600" y="2436812"/>
            <a:ext cx="6934855" cy="1588"/>
            <a:chOff x="1799898" y="3124200"/>
            <a:chExt cx="7236370" cy="158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426668" y="31242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93068" y="31242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038600" y="3124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99898" y="3124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890" y="304800"/>
            <a:ext cx="10077450" cy="1524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i="1" dirty="0" smtClean="0">
                <a:latin typeface="Nikosh" pitchFamily="2" charset="0"/>
                <a:cs typeface="Nikosh" pitchFamily="2" charset="0"/>
              </a:rPr>
              <a:t>(Chemistry)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6000" b="1" dirty="0" smtClean="0">
                <a:latin typeface="Nikosh" pitchFamily="2" charset="0"/>
                <a:cs typeface="Nikosh" pitchFamily="2" charset="0"/>
              </a:rPr>
            </a:b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3600" b="1" i="1" dirty="0">
                <a:latin typeface="Nikosh" pitchFamily="2" charset="0"/>
                <a:cs typeface="Nikosh" pitchFamily="2" charset="0"/>
              </a:rPr>
              <a:t>S</a:t>
            </a:r>
            <a:r>
              <a:rPr lang="en-US" sz="3600" b="1" i="1" dirty="0" smtClean="0">
                <a:latin typeface="Nikosh" pitchFamily="2" charset="0"/>
                <a:cs typeface="Nikosh" pitchFamily="2" charset="0"/>
              </a:rPr>
              <a:t>afe Use of Laboratory)</a:t>
            </a:r>
            <a:endParaRPr lang="en-US" sz="3600" b="1" i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2362200"/>
            <a:ext cx="9525001" cy="44196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পাঠ-১.৪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নিক্তিঃ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(২-ডিজিট ও ৪-ডিজিট)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(Paul-Bunge Balance &amp; Digital (2-digit &amp; 4-digit) Balance) 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পাঠ-১.৫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মেজরিং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সিলিন্ডার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আয়তনমিতিক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(Using Technique &amp; Area of Measuring Cylinder, Burette, Volumetric Flask &amp; Pipette) 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পাঠ-১.৬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ওয়াশ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(Using Technique of Conical Flask, Wash Bottle, Burette &amp; Pipette)</a:t>
            </a:r>
            <a:endParaRPr lang="en-US" sz="23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/>
            <a:endParaRPr lang="en-US" sz="23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228602"/>
            <a:ext cx="9918700" cy="12191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পাঠ-১.৪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নিক্তিঃ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(২-ডিজিট ও ৪-ডিজিট)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24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>(Paul-Bunge Balance &amp; Digital (2-digit &amp; 4-digit) Balance)</a:t>
            </a:r>
            <a:r>
              <a:rPr lang="en-US" sz="2400" i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1600200"/>
            <a:ext cx="9347200" cy="50292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ব্যালেন্সঃ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দশমিকের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চতুর্থ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2800" b="1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(0.01-0.0001 g)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সঠিকভাবে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(1866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জার্মান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প্রকৌশলী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Paul-Bunge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উদ্ভাবিত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ওপরের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তুলাদন্ডকে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100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0 (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100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5 mg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 mg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0 (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রেখে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সমতা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ওপরের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বিমটির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মাঝখানে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0 (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ডানদিকে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25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সার্টোরিয়াস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সিলেবাসেও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ক্ষয়কারক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মোটামুটি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ওজন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রাফ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রাফ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ওজন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(Paul-Bunge Balance)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2979420" cy="482769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গঠনগতভাবে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যথাঃ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স্তম্ভ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কলাম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তুলাদন্ড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পাল্লা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বাহক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aul-Bunge Bala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8225" y="1600200"/>
            <a:ext cx="6499225" cy="51816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9550400" cy="662940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বক্সযুক্ত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বেসঃ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আয়তাকার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গ্রানাইট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পাথর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ইবোনাইট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পাথরের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বক্সের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খাড়াভাবে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বসানো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সামনের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মাঝখানে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পিছনের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সমতলকারী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লেভেলিং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স্ক্রু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স্ক্রু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ঘুরিয়ে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লেভেল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স্পিরিটের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বুদবুদ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মাঝখানে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ডানদিকে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পাল্লা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উঠানো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নামানোর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হ্যান্ডেল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ব্যালেন্সটিকে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স্তম্ভ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কলামঃ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ব্রাস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পিতলের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ফাপা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স্তম্ভটি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খাড়াভাবে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বেদীর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মাঝখানে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দন্ড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ফাপা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কলামের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হ্যান্ডেলের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প্রান্তে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তুলাদন্ড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পাল্লাঃ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অ্যালুমিনিয়াম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পিতলের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চেপ্টাকৃতির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তুলাদন্ডটির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পার্শ্বীয়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পাল্লা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ঝুলানো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স্তম্ভের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সমন্বয়কারী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স্ক্রু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ঘুরিয়ে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তুলাদন্ডের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পয়েন্টারটিকে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স্তম্ভের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স্কেলের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বাহকঃ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 mg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 mg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Pt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Al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লুপ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প্যাচানো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ওজন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বাক্সে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বাহক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শলাকা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তুলাদন্ড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শূন্যদাগে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স্থাপন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সমন্বয়কারী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স্ক্রু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ঘুরিয়ে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তুলাদন্ডের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পয়েন্টারটি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স্কেলে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শূন্যদাগে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সমতাযুক্ত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ব্যবহারযোগ্য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7738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(Laboratory)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1447800"/>
            <a:ext cx="4429125" cy="55626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প্রতিষ্ঠান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প্রতিষ্ঠানে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জায়গা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জায়গা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0"/>
              </a:spcBef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রসায়নের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বিষয়বস্তু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তত্ত্বীয়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ধারণাগুলি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বোঝার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হাতে-কলমে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খোলামেলা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পরিচ্ছন্ন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ঝুকিমুক্ত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সুযোগ-সুবিধাসহ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কেমিস্ট্রি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ফিজিক্স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বায়োলজি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ঝুঁকিপূর্ণ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Laborator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524000"/>
            <a:ext cx="5562600" cy="5181601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457201"/>
            <a:ext cx="8938260" cy="1568027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ধ্রুবক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(Rider Constant)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675" y="1981200"/>
            <a:ext cx="6353175" cy="4648200"/>
          </a:xfrm>
        </p:spPr>
        <p:txBody>
          <a:bodyPr>
            <a:normAutofit fontScale="550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দৈর্ঘ্যের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ওপর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ক্ষুদ্রাংশে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ওজনের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পার্থক্যকে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ধ্রুবক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endParaRPr lang="en-US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 mg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ধ্রুবক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( 5 mg </a:t>
            </a:r>
            <a:r>
              <a:rPr lang="en-US" sz="4000" dirty="0" smtClean="0">
                <a:solidFill>
                  <a:schemeClr val="tx1"/>
                </a:solidFill>
                <a:latin typeface="Nikosh"/>
                <a:cs typeface="Nikosh"/>
              </a:rPr>
              <a:t>× 2 ) / 50 = 0.2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mg = 0.0002 g</a:t>
            </a:r>
          </a:p>
          <a:p>
            <a:pPr marL="457200" indent="-457200" algn="just">
              <a:spcBef>
                <a:spcPts val="0"/>
              </a:spcBef>
            </a:pPr>
            <a:endParaRPr lang="en-US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 mg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100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ধ্রুবক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( 5 mg </a:t>
            </a:r>
            <a:r>
              <a:rPr lang="en-US" sz="4000" dirty="0" smtClean="0">
                <a:solidFill>
                  <a:schemeClr val="tx1"/>
                </a:solidFill>
                <a:latin typeface="Nikosh"/>
                <a:cs typeface="Nikosh"/>
              </a:rPr>
              <a:t>× 2 ) / 100 = 0.1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mg = 0.0001 g</a:t>
            </a:r>
          </a:p>
          <a:p>
            <a:pPr marL="457200" indent="-457200" algn="just">
              <a:spcBef>
                <a:spcPts val="0"/>
              </a:spcBef>
            </a:pPr>
            <a:endParaRPr lang="en-US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 mg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ধ্রুবক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( 10 mg </a:t>
            </a:r>
            <a:r>
              <a:rPr lang="en-US" sz="4000" dirty="0" smtClean="0">
                <a:solidFill>
                  <a:schemeClr val="tx1"/>
                </a:solidFill>
                <a:latin typeface="Nikosh"/>
                <a:cs typeface="Nikosh"/>
              </a:rPr>
              <a:t>× 2 ) / 50 = 0.4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mg = 0.0004 g</a:t>
            </a:r>
          </a:p>
          <a:p>
            <a:pPr marL="457200" indent="-457200" algn="just">
              <a:spcBef>
                <a:spcPts val="0"/>
              </a:spcBef>
            </a:pPr>
            <a:endParaRPr lang="en-US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 mg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বিমে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100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দাগ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রাইডার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ধ্রুবক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( 10 mg </a:t>
            </a:r>
            <a:r>
              <a:rPr lang="en-US" sz="4000" dirty="0" smtClean="0">
                <a:solidFill>
                  <a:schemeClr val="tx1"/>
                </a:solidFill>
                <a:latin typeface="Nikosh"/>
                <a:cs typeface="Nikosh"/>
              </a:rPr>
              <a:t>× 2 ) / 100 = 0.2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mg = 0.0002 g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7738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(Digital Balance)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5575300" cy="5562600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ইলেকট্রনিক্স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একটিমাত্র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পাল্লা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লোডিং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-ডিজিট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ব্যালেন্সঃ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দশমিক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1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(0.01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মাপা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2-ডিজিট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রাফ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2-ডিজিট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সেকেন্ডারি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2-ডিজিট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4-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ডিজিট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ব্যালেন্সঃ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4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দশমিক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1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10000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(0.0001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মাপা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4-ডিজিট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4-ডিজিট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প্রাইমারি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4-ডিজিট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Digital Bala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24550" y="1706564"/>
            <a:ext cx="4286250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অসুবিধা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4732020" cy="482769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পল-বুঙ্গি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সুবিধাঃ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হস্তচালিত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বিদ্যুৎবিহীন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চেয়ে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সস্তা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যন্ত্রাংশের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মেরামত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অসুবিধাঃ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বিশুদ্ধ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তুলনামূলক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বাটখারা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ক্ষয়প্রাপ্ত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বাটাখারার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লাগে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9900" y="1706880"/>
            <a:ext cx="4439920" cy="482769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সুবিধাঃ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সুক্ষ্ম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নির্ভরযোগ্য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অল্প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যন্ত্রাংশের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ডিজিটালি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অসুবিধাঃ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চার্জিং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ওভার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যান্ত্রিক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ব্যয়বহুল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মেরামত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52402"/>
            <a:ext cx="8938260" cy="1066799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প্রাইমারি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সেকেন্ডারি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1295400"/>
            <a:ext cx="9128125" cy="5486400"/>
          </a:xfrm>
        </p:spPr>
        <p:txBody>
          <a:bodyPr>
            <a:normAutofit fontScale="550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প্রাইমারি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algn="l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1.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বিশুদ্ধ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2.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বাতাসের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জলীয়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অক্সিজেনসহ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3.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ওজন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4.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ঘনমাত্রা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দীর্ঘকাল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অপরিবর্তিত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প্রাইমারি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4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সবগুলোই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প্রাইমারি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যেকোন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1টি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অনুপস্থিত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প্রাইমারি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উদাহরণঃ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Na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.2H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O, K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Cr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Na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.2H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O, CaC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প্রভৃতি।</a:t>
            </a:r>
          </a:p>
          <a:p>
            <a:pPr algn="just">
              <a:spcBef>
                <a:spcPts val="0"/>
              </a:spcBef>
            </a:pPr>
            <a:endParaRPr lang="en-US" sz="4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সেকেন্ডারি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algn="l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1.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বিশুদ্ধ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2.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বাতাসের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জলীয়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অক্সিজেনসহ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3.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ওজন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4.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ঘনমাত্রা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দীর্ঘকাল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অপরিবর্তিত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সেকেন্ডারি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4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যেকোন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1টি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বিদ্যমান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সেকেন্ডারি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স্ট্যান্ডার্ড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উদাহরণঃ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NaOH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 KOH, H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HNO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HCl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KMnO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Na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.5H</a:t>
            </a:r>
            <a:r>
              <a:rPr lang="en-US" sz="4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(Burette)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706880"/>
            <a:ext cx="5842000" cy="50749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সমান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ব্যাসবিশিষ্ট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মোটা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কাচনল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খোলা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লাগানো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স্টপ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কর্ক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পতন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নিয়ন্ত্রণ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ব্যুরেটের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25mL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50mL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25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50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ভাগের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1mL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10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1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ক্ষুদ্রতম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ভাগের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0.1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টাইট্রেশনে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জানা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অজানা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ঘনমাত্রার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একটিকে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ফানেলের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ব্যুরেটে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তারপর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স্টপ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কর্ক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নিয়ন্ত্রণ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ঘটানো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টাইট্রেশন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তুল্য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আয়তনকে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মিশানোর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3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7" name="Content Placeholder 6" descr="Buret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6200" y="1706564"/>
            <a:ext cx="3651250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(Pipette)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0" y="1706880"/>
            <a:ext cx="6353175" cy="53035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পরীক্ষাগারে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একপাত্র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নলাকার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মাঝে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বাল্ব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কাচপাত্রকে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(graduated)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খোলা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অপেক্ষাকৃত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মাঝখানে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বাল্ব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চারপাশে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10mL ও 25mL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TD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‘to deliver’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স্থানান্তরের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কখনো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ঝাকুনি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পিপেটের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অগ্রভাগ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স্পর্শ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যথেষ্ট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sucking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rubber sucker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pipette filler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8" name="Content Placeholder 7" descr="Pipet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36491" y="1295400"/>
            <a:ext cx="3394908" cy="5238751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মাপচোঙ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(Measuring Cylinder)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706880"/>
            <a:ext cx="4951095" cy="48463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খোলা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দাগকাটা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মেজারিং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মাপচোঙ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সর্বনিম্ন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1mL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পৃষ্ঠটানের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(surface tension)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কিছুটা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মেজারিং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সর্বনিম্ন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বক্রতল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(lower meniscus)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 descr="Measuring Cylind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1" y="1371600"/>
            <a:ext cx="4877461" cy="5204966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(Measuring Flask)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706880"/>
            <a:ext cx="4951095" cy="48463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গলাযুক্ত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গোলাকার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মেজারিং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ডেস্কের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চ্যাপ্টা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(50cm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100cm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250cm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400cm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500cm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750cm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1dm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মেজারিং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গলাযুক্ত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মাঝামাঝি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ঘিরে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TC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‘to contain’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 descr="Measuring Fla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1757" y="1706564"/>
            <a:ext cx="4071737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(Conical Flask)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4366895" cy="482769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চ্যাপ্টা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অপেক্ষাকৃত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টাইট্রেশন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250mL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ছোট-বড়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(50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100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500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1L)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জার্মান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রসায়নবিদ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এরলেনমায়ার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নামানুসারে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(1860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ডিজাইনকৃত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এরলেনমায়ার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 descr="Conical Flas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8726" y="1676400"/>
            <a:ext cx="4877461" cy="43434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(Wash Bottle)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45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0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বাকানো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ফানেলে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ফোটায়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ফোটায়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1L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 descr="Wash Bott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03851" y="1752601"/>
            <a:ext cx="4585361" cy="4103899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8500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এপ্রন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ল্যাবকোট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(Apron or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Labcoat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680075" cy="548640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একাডেমিক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গবেষণাগারে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পরীক্ষা-নিরীক্ষা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সম্পাদনকালে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আরামদায়ক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সাদা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পোশাক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ল্যাবকোট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ল্যাবকোট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সাদা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কাপড়ের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আরামদায়ক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শরীরের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বিকিরিত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কাপড়ের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আরামদায়ক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অদাহ্য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থ্রি-কোয়ার্টার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ঢিলেঢালা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বাঞ্ছনীয়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ঢোকার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ল্যাবকোট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	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লাভ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ড্রেস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শরীরের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pr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1" y="1447800"/>
            <a:ext cx="4114800" cy="5410201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ফানেল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(Funnel)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ফানেলে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গোলাকার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কোনাকৃতির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মুখবিশিষ্ট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স্থানান্তরে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ছোট-বড়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ফানেল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একপাত্র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ঢালার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ফানেল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Funn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039" y="1771854"/>
            <a:ext cx="4643173" cy="469700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(Beaker)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4512945" cy="482769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প্লাস্টিকের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দাগাঙ্কিত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ঢালার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পাখির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ঠোটের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পাইরেক্স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নির্মিত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অর্ধাংশ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প্লাস্টিকের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কখনো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সাবধান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খোলা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পরিষ্কারযোগ্য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বহুল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BEG-200-003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5594" y="1739106"/>
            <a:ext cx="4564063" cy="47625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(Test Tube)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কাচনল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আবদ্ধ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সংঘটন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মজুদ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পাইরেক্স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নির্মিত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এক-চতুর্থাংশ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আনুমানিক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45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ক্ল্যাম্প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সহপাঠী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খেয়াল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বিয়োজনে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বাম্পিং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ছিটকানো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মুখমন্ডল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 descr="Test tub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039" y="2045508"/>
            <a:ext cx="4643173" cy="4149696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(Porcelain Bowl)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সিরামিকের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সাদা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ছোট-বড়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গাঢ়ীকরণ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রাজঅম্লে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তারজালি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চূর্ণীকরণে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ঢাকনাযুক্ত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ক্রুসিবল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গলানোর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ক্রুসিবলে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সিরামিকের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Porcelain Bow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039" y="1749875"/>
            <a:ext cx="4643173" cy="4650925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পানিগাহ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(Water Bath)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ধারকরূপে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ছোট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ছোট-বড়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সুষমভাবে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উপযোগী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স্টীম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স্টীম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সর্বোচ্চ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99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ডিগ্রী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সেলসিয়াস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Water Bat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039" y="2133601"/>
            <a:ext cx="4643173" cy="3624815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অ্যাসবেস্টস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তারজালি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>Tripod &amp; Asbestos Net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5024120" cy="482769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পাত্রটিকে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অ্যাসবেস্টস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প্রলেপযুক্ত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তারজালি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অ্যাসবেস্টস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প্রলেপ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তারজালির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পৃথক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লম্বা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স্ট্যান্ডের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Tripod &amp; Asbestos N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2482" y="1706564"/>
            <a:ext cx="3469843" cy="492283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লিবিগ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শীতক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(Liebig Condenser)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সম্পাদনের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লিবিগ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শীতক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কাঙ্খিত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ফলাফল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লিবিগ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শীতকের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প্রান্তে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সংগ্রাহক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লিবিগ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শীতকের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ট্যাপের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নির্গমন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প্রান্তকে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ড্রেনের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Liebig Condens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5113" y="1792451"/>
            <a:ext cx="4645025" cy="3998749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906000" cy="1524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i="1" dirty="0" smtClean="0">
                <a:latin typeface="Nikosh" pitchFamily="2" charset="0"/>
                <a:cs typeface="Nikosh" pitchFamily="2" charset="0"/>
              </a:rPr>
              <a:t>(Chemistry)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6000" b="1" dirty="0" smtClean="0">
                <a:latin typeface="Nikosh" pitchFamily="2" charset="0"/>
                <a:cs typeface="Nikosh" pitchFamily="2" charset="0"/>
              </a:rPr>
            </a:b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smtClean="0">
                <a:latin typeface="Nikosh" pitchFamily="2" charset="0"/>
                <a:cs typeface="Nikosh" pitchFamily="2" charset="0"/>
              </a:rPr>
              <a:t>(Safe Use of Laboratory)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1905000"/>
            <a:ext cx="8763000" cy="4800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পাঠ-১.৭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ল্যাম্প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বাটি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পানিগাহে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দেয়ার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28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(Techniques of Heating the Test Tube, Beaker, Round-Bottomed Flask, Porcelain Bowl or Water Bath by Spirit Lamp or Bunsen Burner) </a:t>
            </a:r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পাঠ-১.৮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8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(Using Techniques of Reagent Bottles) </a:t>
            </a:r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পাঠ-১.৯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</a:t>
            </a:r>
            <a:endParaRPr lang="en-US" sz="2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8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(Precautions in Storing and Using Chemicals)</a:t>
            </a:r>
            <a:endParaRPr lang="en-US" sz="2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(Bunsen Burner)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447800"/>
            <a:ext cx="4805045" cy="52273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বিজ্ঞানী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রবার্ট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আবিষ্কৃত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(1855)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গঠনগতভাবে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1.বেস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পার্শ্বনল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ঢোকে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2.পার্শ্ব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ছিদ্রযুক্ত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চক্রাকারে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স্ক্রু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3.ছিদ্রযুক্ত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নিয়ন্ত্রক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চক্রাকারে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ঘুরে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বায়ুস্থিত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অক্সিজেনের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আংশিক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দহনের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1.অনুজ্জ্বল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দীপ্তিহীন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2.উজ্জ্বল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দীপ্তিমান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Content Placeholder 6" descr="Buns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039" y="1447800"/>
            <a:ext cx="4643173" cy="4750841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8"/>
            <a:ext cx="9464040" cy="1078653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(Bunsen Flame)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371600"/>
            <a:ext cx="5316220" cy="5562600"/>
          </a:xfrm>
        </p:spPr>
        <p:txBody>
          <a:bodyPr>
            <a:normAutofit fontScale="77500" lnSpcReduction="20000"/>
          </a:bodyPr>
          <a:lstStyle/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নিয়ন্ত্রকের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দহনে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দীপ্তিহীন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শীষ-কালি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পরীক্ষাগারে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উজ্জ্বল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নিয়ন্ত্রকের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বায়ুছিদ্র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অপর্যাপ্ত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অক্সিজেনের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দহন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উর্দ্ধমুখী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অদগ্ধ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কার্বন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গুড়ায়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প্রতিফলিত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অদগ্ধ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কার্বন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শীষ-কালি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পরীক্ষাগারে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Bunsen Flam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59986" y="1706564"/>
            <a:ext cx="3898390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6201"/>
            <a:ext cx="946404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(Safety Glasses)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715000" cy="609600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একাডেমিক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গবেষণাগারে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পরীক্ষা-নিরীক্ষা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কর্ম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সম্পাদনকালে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রেডিয়েশন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চোখকে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সুরক্ষিত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পরা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সেফটি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চশমার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দুইপাশে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প্লেট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(Shields)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ঢোকার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আগে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সেফটি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এরফলে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- 	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লাভ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3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পায়</a:t>
            </a:r>
            <a:endParaRPr lang="en-US" sz="3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আসা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অতিবেগুনি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রশ্মিসহ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বিকিরণ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যেমন-নিশাদল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আয়োডিন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বেনজিন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কর্পুর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ন্যাপথালিন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3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800" dirty="0"/>
          </a:p>
        </p:txBody>
      </p:sp>
      <p:pic>
        <p:nvPicPr>
          <p:cNvPr id="5" name="Content Placeholder 4" descr="Safety Glass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447800"/>
            <a:ext cx="4054475" cy="5236304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মণ্ডল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(Flame Zone)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6338570" cy="482769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দীপ্তিহীন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মণ্ডল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1.অন্তঃস্থ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মণ্ডলঃ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ভিতরের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নীল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অদগ্ধ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CO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অঞ্চলে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2.বহিঃস্থ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মণ্ডলঃ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বাইরের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চারপাশের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বহিঃস্থ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মণ্ডল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দহনের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অবশিষ্ট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প্রতিফলনের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অক্সিজেন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লবণের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ক্ষারকীয়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1570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0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C.</a:t>
            </a:r>
          </a:p>
        </p:txBody>
      </p:sp>
      <p:pic>
        <p:nvPicPr>
          <p:cNvPr id="5" name="Content Placeholder 4" descr="Bunsen Burn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10401" y="1706564"/>
            <a:ext cx="2920999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ল্যাম্প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(Spirit Lamp)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প্রদীপ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সলিতা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ভিতরে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মিথিলেটেড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জ্বালানি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তাপোৎপাদী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অনুজ্জ্বল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স্বল্প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তাছাড়া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হিসেবেও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ল্যাম্প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Spirit Lam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02642" y="1706564"/>
            <a:ext cx="4529966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292947"/>
            <a:ext cx="9685020" cy="12192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দেয়ার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2400" dirty="0" smtClean="0">
                <a:latin typeface="Nikosh" pitchFamily="2" charset="0"/>
                <a:cs typeface="Nikosh" pitchFamily="2" charset="0"/>
              </a:rPr>
            </a:br>
            <a:r>
              <a:rPr lang="en-US" sz="2400" dirty="0" smtClean="0">
                <a:latin typeface="Nikosh" pitchFamily="2" charset="0"/>
                <a:cs typeface="Nikosh" pitchFamily="2" charset="0"/>
              </a:rPr>
              <a:t>Heating Technique of Test Tube, Beaker &amp; Conical Flask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5681345" cy="5074920"/>
          </a:xfrm>
        </p:spPr>
        <p:txBody>
          <a:bodyPr>
            <a:normAutofit fontScale="92500" lnSpcReduction="20000"/>
          </a:bodyPr>
          <a:lstStyle/>
          <a:p>
            <a:pPr marL="365760" indent="-365760" algn="just">
              <a:spcBef>
                <a:spcPts val="600"/>
              </a:spcBef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এক-চতুর্থাংশ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আনুমানিক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45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0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ক্ল্যাম্প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সহপাঠী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একটানা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কয়েক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সেকেন্ড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600"/>
              </a:spcBef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স্ট্যাণ্ডের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এসবেস্টস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তারজালি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পাইরেক্স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অর্ধেক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তিন-চতুর্থাংশ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Test Tube, Beaker, Conical Fla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9848" y="1706564"/>
            <a:ext cx="3554576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দেয়ার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Heating Technique of Round-bottom Flask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706880"/>
            <a:ext cx="4951095" cy="522732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বিপদজনক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অবস্থাভেদে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HCl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বেলায়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ফ্লাস্টটিকে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এসবেস্টস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তারিজালিসহ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স্ট্যাণ্ডের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স্ট্যাণ্ডের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ক্ল্যাম্প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আটকিয়ে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বনুসেন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নাইট্রোবেনজিনের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বিজারণে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অ্যানিলিন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ফ্লাস্কটিকে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পানিগাহে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(water bath)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100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0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C-এ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স্টীম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এনিলিন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বেলায়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এনিলিন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জটিল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পৃথক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Round-bottom Fla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46039" y="1905000"/>
            <a:ext cx="4643173" cy="38100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বাটিতে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দেয়ার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0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Heating Technique of Porcelain Bowl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706880"/>
            <a:ext cx="4878070" cy="52273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1.বড়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গাঢ়ীকরন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স্ট্যাণ্ডের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এসবেস্টস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তারজালি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সর্বোচ্চ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1500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2.ছোট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ভরভিত্তিক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শুষ্ককরণে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স্ট্যাণ্ডের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আটকানো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ত্রিভুজাকৃতির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রিংয়ের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ছোট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পোর্সেলিন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Ceramic Bow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46039" y="1981201"/>
            <a:ext cx="4643173" cy="3439216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পানিগাহে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দেয়ার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Heating Technique of Water Bath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5389245" cy="4827694"/>
          </a:xfrm>
        </p:spPr>
        <p:txBody>
          <a:bodyPr>
            <a:normAutofit fontScale="92500" lnSpcReduction="20000"/>
          </a:bodyPr>
          <a:lstStyle/>
          <a:p>
            <a:pPr marL="365760" indent="-365760" algn="just">
              <a:spcBef>
                <a:spcPts val="600"/>
              </a:spcBef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ওয়াটার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পানিগাহ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বেলায়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পানিগাহের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পানিগাহের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স্টীম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গোলতলি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ধীরে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ধীরে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600"/>
              </a:spcBef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ডেসিকেটর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ভ্যাকুয়াম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ডেসিকেটর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ডেসিকেটরের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ভিতরে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CaCl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MgSO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P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5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SiO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  <p:pic>
        <p:nvPicPr>
          <p:cNvPr id="5" name="Content Placeholder 4" descr="PaniGa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08426" y="1706564"/>
            <a:ext cx="2918398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শুষ্ককারক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নিরুদক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6000" dirty="0" smtClean="0">
                <a:latin typeface="Nikosh" pitchFamily="2" charset="0"/>
                <a:cs typeface="Nikosh" pitchFamily="2" charset="0"/>
              </a:rPr>
            </a:br>
            <a:r>
              <a:rPr lang="en-US" sz="3100" dirty="0" smtClean="0">
                <a:latin typeface="Nikosh" pitchFamily="2" charset="0"/>
                <a:cs typeface="Nikosh" pitchFamily="2" charset="0"/>
              </a:rPr>
              <a:t>(Drying/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Desicating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&amp; Dehydrating Agent)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706880"/>
            <a:ext cx="9931400" cy="25603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চারপার্শ্বের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জলীয়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বাষ্পকে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শোষণ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আর্দ্রতা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জলীয়বাষ্প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ড্রাইং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ডেসিকেটিং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এজেন্টও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ডেসিকেটরে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Desicator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ড্রাইং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এজেন্টরূপে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সলিড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ড্রাইং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অনার্দ্র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CaCl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KCl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MgSO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সাদা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দানাদার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P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5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(SiO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conc.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</a:p>
          <a:p>
            <a:pPr algn="just"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আর্দ্র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[N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+CO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+6nH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O]   </a:t>
            </a:r>
            <a:r>
              <a:rPr lang="en-US" sz="2600" baseline="30000" dirty="0" smtClean="0">
                <a:latin typeface="Nikosh" pitchFamily="2" charset="0"/>
                <a:cs typeface="Nikosh" pitchFamily="2" charset="0"/>
              </a:rPr>
              <a:t>drying agent	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[N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+CO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]+nCaCl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.6H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</a:t>
            </a:r>
            <a:endParaRPr lang="en-US" sz="2600" baseline="-25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075" y="4419600"/>
            <a:ext cx="9931400" cy="2590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বিক্রিয়করূপে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অণুস্থিত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H &amp; OH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অণুরূপে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শোষণ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নিরুদক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নিরুদক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)+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নিরুদক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অ্যালুমিনা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(Al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অনার্দ্র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KHSO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P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5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নিরুদক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conc.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conc.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PO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	2CH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OH+conc.H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4	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145</a:t>
            </a:r>
            <a:r>
              <a:rPr lang="en-US" sz="2600" baseline="30000" dirty="0" smtClean="0">
                <a:latin typeface="Nikosh" pitchFamily="2" charset="0"/>
                <a:cs typeface="Nikosh" pitchFamily="2" charset="0"/>
              </a:rPr>
              <a:t>0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 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.H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</a:t>
            </a:r>
          </a:p>
          <a:p>
            <a:pPr algn="just"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	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OH+conc. 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(excess)   165</a:t>
            </a:r>
            <a:r>
              <a:rPr lang="en-US" sz="2600" baseline="30000" dirty="0" smtClean="0">
                <a:latin typeface="Nikosh" pitchFamily="2" charset="0"/>
                <a:cs typeface="Nikosh" pitchFamily="2" charset="0"/>
              </a:rPr>
              <a:t>0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    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=CH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 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.H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</a:t>
            </a:r>
          </a:p>
          <a:p>
            <a:pPr algn="just"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	2CH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COOH+P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5	</a:t>
            </a:r>
            <a:r>
              <a:rPr lang="el-GR" sz="2600" dirty="0" smtClean="0">
                <a:latin typeface="Times New Roman"/>
                <a:cs typeface="Times New Roman"/>
              </a:rPr>
              <a:t>Δ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  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CO-O-COCH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+2HPO</a:t>
            </a:r>
            <a:r>
              <a:rPr lang="en-US" sz="2600" baseline="-25000" dirty="0" smtClean="0">
                <a:latin typeface="Nikosh" pitchFamily="2" charset="0"/>
                <a:cs typeface="Nikosh" pitchFamily="2" charset="0"/>
              </a:rPr>
              <a:t>3</a:t>
            </a:r>
            <a:endParaRPr lang="en-US" sz="2600" baseline="-250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5750" y="3810000"/>
            <a:ext cx="13144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89275" y="6248400"/>
            <a:ext cx="2701925" cy="533400"/>
            <a:chOff x="3048000" y="5943600"/>
            <a:chExt cx="28194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343400" y="59436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62484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048000" y="6475412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457202"/>
            <a:ext cx="8938260" cy="13715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 smtClean="0">
                <a:latin typeface="Nikosh" pitchFamily="2" charset="0"/>
                <a:cs typeface="Nikosh" pitchFamily="2" charset="0"/>
              </a:rPr>
              <a:t>পাঠ-১.৮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3600" dirty="0" smtClean="0">
                <a:latin typeface="Nikosh" pitchFamily="2" charset="0"/>
                <a:cs typeface="Nikosh" pitchFamily="2" charset="0"/>
              </a:rPr>
            </a:br>
            <a:r>
              <a:rPr lang="en-US" sz="3600" dirty="0" smtClean="0">
                <a:latin typeface="Nikosh" pitchFamily="2" charset="0"/>
                <a:cs typeface="Nikosh" pitchFamily="2" charset="0"/>
              </a:rPr>
              <a:t>(Using Techniques of Reagent Bottles)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2133600"/>
            <a:ext cx="9639300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বিকারকঃ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পরীক্ষাকালে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যেসব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দ্রবণরূপে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HCl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NaOH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KOH, H</a:t>
            </a:r>
            <a:r>
              <a:rPr lang="en-US" sz="26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26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NH</a:t>
            </a:r>
            <a:r>
              <a:rPr lang="en-US" sz="26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OH, AgNO</a:t>
            </a:r>
            <a:r>
              <a:rPr lang="en-US" sz="26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Na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3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3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বোতলঃ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পরীক্ষাগারে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যেসব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কর্কযুক্ত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সারিবদ্ধভাবে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রিয়েজেন্টকে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ড্রপার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তখন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ড্রপার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লাগানো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অনামিকা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মধ্যমা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আঙ্গুলের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রেখে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ডান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ঢালতে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 algn="l">
              <a:buAutoNum type="arabicPeriod"/>
            </a:pP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457200"/>
            <a:ext cx="9493250" cy="6324600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স্টপার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ভালভাবে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একস্থান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অন্যস্থানে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5.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জায়গা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নিক্তির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অসতর্কতার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ছিটিয়ে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পরিহিত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তরল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গন্ধ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শুঁকা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শ্বাসের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যৌগটির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ফুসফুসে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7.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বিপদজনক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ক্ষয়কারী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conc. 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HNO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NaOH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KOH,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ক্রোমিক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নিরুদক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সংস্পর্শ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নাখ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বাঁচাতে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ড্রেস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8.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বিপদজনক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বিজারক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Na,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NaH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LiAlH</a:t>
            </a:r>
            <a:r>
              <a:rPr lang="en-US" sz="24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প্রবলভাবে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তাপোৎপাদী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বেসিনের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304801"/>
            <a:ext cx="9931400" cy="137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পাঠ-১.৯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সতর্কতা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(Precautions in Storing and Using Chemicals)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175" y="1752600"/>
            <a:ext cx="949325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বিপজ্জনক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সম্বন্ধে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ঐসব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প্যাকেটের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যেসব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সুনির্দিষ্ট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সতর্কীকরণ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১০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আন্তর্জাতিকভাবে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স্বীকৃত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ছাড়াও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বিপজ্জনক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আন্তর্জাতিকভাবে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স্বীকৃত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তেজস্ক্রিয়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রশ্মির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১৯৯২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খ্রিস্টাব্দে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জাতিসংঘের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উদ্যোগে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‘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সম্মেলনের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‘One Chemical One Label – Worldwide’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বিষয়সমূহ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(Classification)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;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উপাত্ত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(Hazard database)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;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বোঝাবার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সার্বজনীন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সাংকেতিক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চিহ্ন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(Hazard Symbol)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শ্রেণিভেদ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(Classification)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সাংকেতিক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(Labeling)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আবশ্যক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কার্যকারিতার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মাথায়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(Packaging)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(Hazard)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Classification,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নির্দেশক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Hazard Symbol Labeling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Packaging-এ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নিয়মের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সমন্বয়কে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CLP regulation 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152400"/>
            <a:ext cx="9464040" cy="8500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মুখোশ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962400"/>
            <a:ext cx="9829800" cy="2971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একাডেমিক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গবেষণাগারে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পরীক্ষা-নিরীক্ষা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সম্পাদনকালে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ফুসফুসকে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সুরক্ষিত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ঢাকনা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মুখোশ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ঢোকার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মুখোশ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	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লাভ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মুখমন্ডল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(CO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HCl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S, 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যেমন-বেনজিন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টলুই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জাইলিন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ক্লোরোফর্ম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শ্বাসনালী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ফুসফুস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Mas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28800" y="914400"/>
            <a:ext cx="6642100" cy="3023188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28602"/>
            <a:ext cx="8938260" cy="9143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নিয়মাবলি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3600" dirty="0" smtClean="0">
                <a:latin typeface="Nikosh" pitchFamily="2" charset="0"/>
                <a:cs typeface="Nikosh" pitchFamily="2" charset="0"/>
              </a:rPr>
              <a:t>General Guidelines of Chemicals Storage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1219200"/>
            <a:ext cx="9639300" cy="5715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নিম্নোক্ত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সার্বজনীনভাবে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অনুসৃত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endParaRPr lang="en-US" sz="215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পাত্রসমূহে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স্থায়ীভাবে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পূর্ণনাম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অ্যালফাবেটিক্যালি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বাঞ্ছনীয়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পরস্পর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অসংগতিসম্পন্ন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পাশাপাশি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বৃহদাকার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পাত্রগুলি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র‌্যাকে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সংরক্ষিত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বিন্যাস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বৃহদাকার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পাত্রগুলি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যেন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লিটারের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দ্রাবকের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পাত্রগুলিকে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ক্যাবিনেটে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পৃথকভাবে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অদাহ্য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পাত্রগুলিকে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ক্যাবিনেটে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নির্মিত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পৃথকভাবে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র‌্যাকে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যথোপযুক্ত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কেমিক্যালস-সহ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কাচপাত্র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মেঝেতে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বেঞ্চের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ফিউম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হুডে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8.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বিশেষভাবে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নির্মিত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কেবিনেটে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তালাবদ্ধ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9.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অসংগতির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গন্ধ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তাপোৎপাদন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মেঝেতে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তরল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নির্গমন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সজাগ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বিস্ফোরক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নিরোধক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রেফ্রিজারেটরে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রক্ষিত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যথাযথভাবে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spcBef>
                <a:spcPts val="0"/>
              </a:spcBef>
            </a:pP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11.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সূর্যালোক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কেমিক্যালসগুলো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5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15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15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304800"/>
            <a:ext cx="893826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MSDS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>(Material Safety Data Sheet)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2133600"/>
            <a:ext cx="8763000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MSDS: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রেকর্ড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খাতায়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মেয়াদ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লিপিবদ্ধ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MSDS (Material Safety Data Sheet)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সুবিন্যস্ত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ভিত্তি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MSDS (Material Safety Data Sheet)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আপডেট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অ্যালফাবেটিক্যালি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ধর্মের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বিজারক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মূলকথা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MSDS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304800"/>
            <a:ext cx="8938260" cy="9906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সতর্কতা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32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Cautious Use of Chemicals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9601200" cy="54102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গবেষক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কর্মচারীদের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প্রতিনিয়তই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অসতর্কতামূলক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দুর্ঘটনা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সতর্কতামূলক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সাধারণভাবে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অনুসৃত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নিম্নরূপঃ</a:t>
            </a: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স্পর্শ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গন্ধ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স্বাদ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চোখ-মুখ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ঠোট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স্পর্শ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ঘনমাত্র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বিশুদ্ধ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স্প্যাচুলা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অব্যবহৃত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বিশুদ্ধ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কোনভাবেই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মূলপাত্রে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বর্জ্যপাত্রে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অর্থের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অপচয়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গলা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মাঝে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শেলফ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ডেস্কে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লঘুকরণে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ঢেলে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ফোটায়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ফোটায়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ঢালতে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টেনে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ফিলার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সাকার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অমোছনীয়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পারমানেন্ট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মার্কার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লেবেলকৃত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উদগীরণের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সম্ভাবনা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ফিউম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হুড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আগুণের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ওয়াশ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প্রমাণ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শেষবার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ধৌত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sz="6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6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4400" dirty="0" smtClean="0">
                <a:latin typeface="Nikosh" pitchFamily="2" charset="0"/>
                <a:cs typeface="Nikosh" pitchFamily="2" charset="0"/>
              </a:rPr>
              <a:t>(Alternative Chemicals)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5080"/>
            <a:ext cx="4644390" cy="339852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b="1" u="sng" dirty="0" err="1" smtClean="0"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28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u="sng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8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u="sng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sz="28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u="sng" dirty="0" err="1" smtClean="0">
                <a:latin typeface="Nikosh" pitchFamily="2" charset="0"/>
                <a:cs typeface="Nikosh" pitchFamily="2" charset="0"/>
              </a:rPr>
              <a:t>উপাদান</a:t>
            </a:r>
            <a:endParaRPr lang="en-US" sz="2000" b="1" u="sng" dirty="0" smtClean="0">
              <a:latin typeface="Nikosh" pitchFamily="2" charset="0"/>
              <a:cs typeface="Nikosh" pitchFamily="2" charset="0"/>
            </a:endParaRP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Chloroform (CHCl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Carbon tetra Chloride (CCl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Benzene (C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Xylene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[C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(CH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]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2-Butanol [CH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CH(OH)CH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]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Lead Chromate (PbCrO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Potassium (K)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545080"/>
            <a:ext cx="4953000" cy="33985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000" b="1" u="sng" dirty="0" err="1" smtClean="0">
                <a:latin typeface="Nikosh" pitchFamily="2" charset="0"/>
                <a:cs typeface="Nikosh" pitchFamily="2" charset="0"/>
              </a:rPr>
              <a:t>পরিবেশবান্ধব</a:t>
            </a:r>
            <a:r>
              <a:rPr lang="en-US" sz="3000" b="1" u="sng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3000" b="1" u="sng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sz="30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u="sng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3000" b="1" u="sng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000" b="1" u="sng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sz="30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u="sng" dirty="0" err="1" smtClean="0">
                <a:latin typeface="Nikosh" pitchFamily="2" charset="0"/>
                <a:cs typeface="Nikosh" pitchFamily="2" charset="0"/>
              </a:rPr>
              <a:t>উপাদান</a:t>
            </a:r>
            <a:endParaRPr lang="en-US" sz="2000" b="1" u="sng" dirty="0" smtClean="0">
              <a:latin typeface="Nikosh" pitchFamily="2" charset="0"/>
              <a:cs typeface="Nikosh" pitchFamily="2" charset="0"/>
            </a:endParaRP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Hexane (C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14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Hexane (C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14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Toluene (C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5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-CH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Toluene (C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5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-CH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1-Butanol (CH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CH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OH)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Potassium Carbonate (K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CO</a:t>
            </a:r>
            <a:r>
              <a:rPr lang="en-US" sz="2000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365760" indent="-365760">
              <a:buAutoNum type="arabicPeriod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Calcium (Ca)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14596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(Toxic)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T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828800"/>
            <a:ext cx="5754370" cy="5029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sz="33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300" b="1" dirty="0" smtClean="0">
                <a:latin typeface="Nikosh" pitchFamily="2" charset="0"/>
                <a:cs typeface="Nikosh" pitchFamily="2" charset="0"/>
              </a:rPr>
              <a:t>(Poison):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Cd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&amp; Cr Salt, BaCl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NaH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NaBH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LiAlH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নিঃশ্বাসে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খেলে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মৃত্যু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প্রবলভাবে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তাপোৎপাদী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সহকারে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বিস্ফোরণসহ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উঠে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কঙ্কালের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খুলির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পিছনে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তালাবদ্ধ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ঘর্ষণমুক্ত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Na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কেরোসিনে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NaH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NaBH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LiAlH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‘inert gas’ (N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Ar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নাকে-মুখে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পরিশোধন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6200" y="1981200"/>
            <a:ext cx="3613612" cy="455295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(Very Toxic)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T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+</a:t>
            </a:r>
            <a:endParaRPr lang="en-US" baseline="30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905000"/>
            <a:ext cx="5915025" cy="51054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sz="33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sz="33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sz="33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শ্রেণির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Hg Salt, HCN &amp; -CN Compound,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নিকোটিন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অন্তর্ভুক্ত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নিঃশ্বাসে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ত্বকের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শোষিত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গলাধঃকরণ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মৃত্যু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ঘটতে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সৃষ্টির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প্রবণতা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(Carcinogenic)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প্রজনন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(Reproductive Potency)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কঙ্কালের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দাতসহ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খুলির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পিছনে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হাড়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ক্রস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তালাবদ্ধ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ৎ।</a:t>
            </a:r>
          </a:p>
          <a:p>
            <a:pPr algn="just"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নাকে-মুখে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শরীরে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ত্বকের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পরীক্ষার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পরীক্ষণ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মিশ্রণের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পরিশোধন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যথাসম্ভব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এড়িয়ে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চলা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ভাল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Content Placeholder 4" descr="T+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6284" y="1905001"/>
            <a:ext cx="3751166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(Flammable)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F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250" y="1706880"/>
            <a:ext cx="5403850" cy="482769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Na,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NaH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NaBH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LiAlH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Zinc-Powder, Aerosol, Petroleum.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এগুলোতে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মৃদু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ঘর্ষণমুক্ত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Na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কেরোসিনে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NaH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NaBH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LiAlH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‘inert gas’ (N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Ar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1970" y="1706564"/>
            <a:ext cx="3739430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(Extremely Flammable)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F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+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5462270" cy="482769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Diethyl Ether, LPG, CNG,  Acetylene Gas, Aerosol, Petroleum.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নিম্ম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কক্ষ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প্রজ্বলন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সান্নিধ্যে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উঠে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তীব্র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F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+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স্ফুলিঙ্গের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F+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1914" y="1706564"/>
            <a:ext cx="3985537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উত্তেজক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(Irritant)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</a:t>
            </a:r>
            <a:r>
              <a:rPr lang="en-US" sz="4900" b="1" dirty="0" smtClean="0">
                <a:latin typeface="Nikosh" pitchFamily="2" charset="0"/>
                <a:cs typeface="Nikosh" pitchFamily="2" charset="0"/>
              </a:rPr>
              <a:t>X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i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উত্তেজক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বিরঞ্জক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সোপ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পাউডার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লঘু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ঘনমাত্রা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সংস্পর্শের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স্থায়িত্ব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মাত্রা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কম-বেশি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শ্বাসতন্ত্রে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‘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irritant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তালাবদ্ধ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 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X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3942" y="1706564"/>
            <a:ext cx="4327367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(Harmful)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</a:t>
            </a:r>
            <a:r>
              <a:rPr lang="en-US" sz="4900" b="1" dirty="0" err="1" smtClean="0">
                <a:latin typeface="Nikosh" pitchFamily="2" charset="0"/>
                <a:cs typeface="Nikosh" pitchFamily="2" charset="0"/>
              </a:rPr>
              <a:t>X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ব্লিচিং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পেইন্টস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ফ্লোর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পলিশ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দ্রাবকে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পেট্রোলে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দ্রবীভূত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এন্টিফ্রিজ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পোকামাকড়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ওষুধ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শ্বাস-প্রশ্বাসে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দীর্ঘ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ফেললে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মারত্মক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‘n’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noxious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তালাবদ্ধ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 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এপ্রন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X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/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152400"/>
            <a:ext cx="9464040" cy="6214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হাতমোজা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(Gloves)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540375" cy="6019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একাডেমিক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ল্যাবরেটরী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গবেষণাগারে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পরীক্ষা-নিরীক্ষা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কর্ম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সম্পাদনকালে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কঠিন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ক্ষয়কারী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হাতকে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সুরক্ষিত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ঢাকনা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দুইহাতে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ঢোকার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আগে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এরফলে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-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লাভ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তাপ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ত্বক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পায়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আসা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ত্বক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টুকরা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ভাঙা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ত্বক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400" dirty="0"/>
          </a:p>
        </p:txBody>
      </p:sp>
      <p:pic>
        <p:nvPicPr>
          <p:cNvPr id="5" name="Content Placeholder 4" descr="Glov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2001" y="1839145"/>
            <a:ext cx="4454524" cy="456242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বিস্ফোরক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(Explosive)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E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2087880"/>
            <a:ext cx="5189220" cy="46939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বিস্ফোরকঃ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অস্থিত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পার-অক্সাইড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NO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TNT, metal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azides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নাইট্রোগ্লিসারিন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পাউডার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বিস্ফোরক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বিস্ফোরণ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নির্জনে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সাবধানে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নাড়াচাড়া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ঘর্ষণ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এড়িয়ে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মিশ্রণের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ধীরে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7400" y="1706564"/>
            <a:ext cx="4210050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ক্ষয়কারী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(Corrosive)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C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54106"/>
            <a:ext cx="5973445" cy="482769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ক্ষয়কারকঃ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ব্লিচিং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সল্যুশন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গাঢ়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যেমন-HCl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HNO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যেমন-NaOH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KOH, NH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OH, Ca(OH)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ড্রেইন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ক্লিনার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severe burn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গাঢ়তার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pH</a:t>
            </a:r>
            <a:r>
              <a:rPr lang="en-US" baseline="30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Corrosive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আলাদাভাবে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NaOH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KOH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Zn, Al,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Sn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Pb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4600" y="2057400"/>
            <a:ext cx="3962399" cy="4476751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Oxydizing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2087880"/>
            <a:ext cx="5494020" cy="46177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জারকঃ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Br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KMnO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4,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K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Cr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7,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FeCl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CuSO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Nitrate Salt,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Hypochloride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Salt, I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K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[Fe(CN)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].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ত্বকের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শ্বাসকষ্ট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পেটে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ডায়রিয়া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[O]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প্রবলভাবে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দহন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বৃত্তের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নিচ্ছিদ্রভাবে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সংস্পর্শে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নাক-মুখে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4249" y="2030413"/>
            <a:ext cx="3994151" cy="4446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(Environmentally Toxic)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5722620" cy="51511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33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দূষকঃ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Cl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NH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তারপিন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কীটনাশক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Lindane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প্রাণী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সিম্বলে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আলাদাভাবে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নদী-নালার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মিশতে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নাক-মুখে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5925" y="1706564"/>
            <a:ext cx="3140075" cy="5151436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তেজস্ক্রিয়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(Radioactive Ray)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Trefoil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আন্তর্জাতিকভাবে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তেজস্ক্রিয়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চিহ্নটিকে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ট্রিফয়েল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বিকিরণ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বোঝানো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দেহকে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বিকলাঙ্গ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পুরু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পোশাক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Trefo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8757" y="1706564"/>
            <a:ext cx="4087519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স্বাস্থ্য-ঝুঁকি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(Health Hazard)</a:t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(Symbol) Human Body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0"/>
            <a:ext cx="5265420" cy="50749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স্বাস্থ্য-ঝুঁকি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সৃষ্টিকারী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শ্বাস-প্রশ্বাস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তন্ত্রের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সংবেদনশীল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জীবণু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সংক্রমন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(mutagenic)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(carcinogenic)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সর্বসাধারণের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চলাচলের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নাক-মুখে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Healt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2756" y="1706564"/>
            <a:ext cx="4055644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সৃষ্টিকারী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(Carcinogenic)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তেজস্ক্রিয়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প্রাণীদেহের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ভেদন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অত্যাধিক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সংরক্ষণঃ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রশ্মি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প্যাকেটে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300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দূরত্বে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জ্যাকেট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পরিধান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নাক-মুখে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ধাতুযুক্ত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Carcinog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6875" y="1524001"/>
            <a:ext cx="4235450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(Organic Hazard)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সংশ্লেষিত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পেট্রোলিয়াম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সংশ্লেষিত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কীটনাশক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বালাইনাশক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সংশ্লেষিত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দ্রাবক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সাবান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ডিটারজেন্ট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উপাদানকে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ফেলা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সংরক্ষনঃ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এসকল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প্লাস্টিকের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কোণায়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সাবধানতাঃ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নাক-মুখে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Bi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039" y="1600200"/>
            <a:ext cx="4643173" cy="4216988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ঝুঁকি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(Electrical Hazard)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যথেষ্ট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সাবধানতা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অবলম্বন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আবশ্যক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কখনো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ছাড়াও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শিল্পে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ভোল্টেজের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কারখানায়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সাবধানতা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অবলম্বন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Electr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49901" y="1706564"/>
            <a:ext cx="4235449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457201"/>
            <a:ext cx="9639300" cy="1568027"/>
          </a:xfrm>
        </p:spPr>
        <p:txBody>
          <a:bodyPr>
            <a:normAutofit fontScale="90000"/>
          </a:bodyPr>
          <a:lstStyle/>
          <a:p>
            <a:r>
              <a:rPr lang="en-US" sz="8800" dirty="0" err="1" smtClean="0"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8800" i="1" dirty="0" smtClean="0">
                <a:latin typeface="Nikosh" pitchFamily="2" charset="0"/>
                <a:cs typeface="Nikosh" pitchFamily="2" charset="0"/>
              </a:rPr>
              <a:t>(Chemistry)</a:t>
            </a:r>
            <a:r>
              <a:rPr lang="en-US" sz="88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8800" dirty="0" smtClean="0">
                <a:latin typeface="Nikosh" pitchFamily="2" charset="0"/>
                <a:cs typeface="Nikosh" pitchFamily="2" charset="0"/>
              </a:rPr>
            </a:b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i="1" dirty="0" smtClean="0">
                <a:latin typeface="Nikosh" pitchFamily="2" charset="0"/>
                <a:cs typeface="Nikosh" pitchFamily="2" charset="0"/>
              </a:rPr>
              <a:t>(Safe Use of Laboratory)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2362200"/>
            <a:ext cx="9493250" cy="4495800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পাঠ-১.১০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পরিত্যাগ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38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(Safe Storing &amp; Disposal of Used Chemicals) </a:t>
            </a:r>
          </a:p>
          <a:p>
            <a:pPr algn="l">
              <a:spcBef>
                <a:spcPts val="0"/>
              </a:spcBef>
            </a:pPr>
            <a:endParaRPr lang="en-US" sz="4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পাঠ-১.১১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ল্যাবরেটরিতে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(Effect of Lab. Chemicals on Environment) </a:t>
            </a:r>
          </a:p>
          <a:p>
            <a:pPr algn="l">
              <a:spcBef>
                <a:spcPts val="0"/>
              </a:spcBef>
            </a:pPr>
            <a:endParaRPr lang="en-US" sz="4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পাঠ-১.১২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ল্যাবরেটরিতে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4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(Minimum Use of Laboratory Chemicals)</a:t>
            </a:r>
            <a:endParaRPr lang="en-US" sz="4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33400"/>
            <a:ext cx="9474200" cy="6400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প্রভাবের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নির্ভর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হ্যান্ড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নাইট্রাইল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Nitrile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গ্লাভসঃ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নাইট্রাইল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সংশ্লেষিত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[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অ্যাক্রাইলো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নাইট্রাইল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(CH</a:t>
            </a:r>
            <a:r>
              <a:rPr lang="en-US" sz="22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=CH-CN) ও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বিউটাডাইনের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(CH</a:t>
            </a:r>
            <a:r>
              <a:rPr lang="en-US" sz="22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=CH-CH=CH</a:t>
            </a:r>
            <a:r>
              <a:rPr lang="en-US" sz="22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কো-পলিমার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]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নাইট্রাইল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নাইট্রাইল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প্রোটিন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থাকায়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এলার্জি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নমনীয়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রোধক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লবণ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দ্রাবক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ডিটারজেন্ট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প্রতিরোধী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জিটেক্স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Zetex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গ্লাভসঃ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ছোটখাট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জ্বলন্ত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জিটেক্স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রিরোলিং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মিলের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শ্রমিকরা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জিটেক্স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উললাইনিং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নাইট্রাইল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আস্তরণযুক্ত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লেদার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ল্যাটেক্স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(Latex) 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গ্লাভসঃ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ল্যাটেক্স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ল্যাটেক্স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রাবারে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প্রোটিন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থাকায়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এলার্জি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ভিনাইল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(Vinyl) 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গ্লাভসঃ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পলিভিনাইল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ক্লোরাইড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পিভিসি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সহজে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পচে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মৃদু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ক্ষয়কারী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বিরক্তিকর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ব্যবহারকালে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নিওপ্রিন</a:t>
            </a:r>
            <a:r>
              <a:rPr lang="en-US" sz="2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(Neoprene) </a:t>
            </a:r>
            <a:r>
              <a:rPr lang="en-US" sz="2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গ্লাভসঃ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নিওপ্রিন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রাবার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পলিক্লোরোপ্রিন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[(-CH</a:t>
            </a:r>
            <a:r>
              <a:rPr lang="en-US" sz="22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CCl=CH-CH</a:t>
            </a:r>
            <a:r>
              <a:rPr lang="en-US" sz="22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-)</a:t>
            </a:r>
            <a:r>
              <a:rPr lang="en-US" sz="22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]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ক্ষয়কারক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তেলজাতীয়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দ্রাবক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নিওপ্রিন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গ্লাভস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শ্রেয়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96774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পাঠ-১.১০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পরিত্যাগ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36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(Safe Storing &amp; Disposal of Used Chemicals)</a:t>
            </a:r>
            <a:r>
              <a:rPr lang="en-US" sz="3200" i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1447800"/>
            <a:ext cx="9639300" cy="5486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পরীক্ষা-নিরীক্ষা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বোতলগুলিকে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যথাস্থানে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MSDS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উপজাত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বর্জ্যসমূহকে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ভিত্তি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পাঁচ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ভাগে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ক্ষয়কারী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pH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2.5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12.5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দাহ্য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দ্রাবকসমূহ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কার্সিনোজেন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হ্যালোজেনযুক্ত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হাইড্রোকার্বন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কীটনাশক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বেনজিন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জাইলিন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সক্রিয়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Na,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NaH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LiAlH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NaBH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সায়ানাইড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অ্যাজাইড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As,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Pb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Hg,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Cd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Cr,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Ba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Ag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গবেষণাগার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কারখানা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বর্জ্যসমূহকে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পাঁচটি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ক্যাটাগরিতে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পরিত্যাগ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রি-সাইকেলিং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পুনঃচক্রায়ন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বার্ণিং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ফেলা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সুনির্দিষ্ট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ড্রেনে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দেয়া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75" y="457200"/>
            <a:ext cx="9699625" cy="6629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গবেষণাগারে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পরিত্যাগে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অবলম্বন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তাৎক্ষণিক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নিষ্কাশন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এসিড-ক্ষার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প্রবাহে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নিষ্কাশিত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Na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চুনের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গুড়া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NaHSO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NaH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LiAlH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Na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MgSO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বিউটানল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মিথানল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ইথানল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যোগে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নিঃশেষ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প্রবাহে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নিষ্কাশন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পরিত্যাজ্য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দ্রাবকগুলিকে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সুবিধামত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ধোঁয়া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দ্রব্যসমূহ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কাপবোর্ডে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পানিযোগে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নিষ্কাশন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খেয়াল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ফসলি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জমি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পুকুর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বিল-ঝিল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নদীতে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দ্রব্যাদি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মিটারের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গর্ত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পুঁতে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বার্ণারের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সাপ্লাই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ট্যাপ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পাত্রগুলো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লেবেলকৃত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সংগৃহীত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ঝুকিপূর্ণ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9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আগেই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বিশোধন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অপসারণ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9525000" cy="11429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পাঠ-১.১১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ল্যাবরেটরিতে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32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(Effect of Lab. Chemicals on Environment)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9906000" cy="5486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জীবের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চারপাশের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সজীব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নির্জীব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উপাদানসমূহের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সমাবেশকে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বর্জ্যসমূহ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কম-বেশি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পরোক্ষভাবে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সহজে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মাত্রাতিরিক্ত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বায়ুমন্ডলের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HCl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HBr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HI, HNO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HNO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NaOH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KOH, NH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OH, Ca(OH)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যৌগঃ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OH, 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OH, CH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COCH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CHCl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Cl, 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(CH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ফেনফথ্যালিন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মিথাইল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অরেঞ্জ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মিথাইল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KMnO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Cr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Na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NaC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CaC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[Fe(CN)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], K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[Fe(CN)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],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নেসলার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টলেন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ফেহলিং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লুকাস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লবণসমূহঃ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Pb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Hg, Ag,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Sb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Sn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Fe, Al, Cr, Zn, Co, Ni, Cu,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Mn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Ca,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Ba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Be,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Sr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K, Na, Mg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হ্যালাইড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নাইট্রেট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সালফেট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বাইসালফেট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কার্বনেট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বাইকার্বনেট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ফসফেট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9677400" cy="6324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457200" indent="-457200" algn="just">
              <a:buAutoNum type="arabicPeriod"/>
            </a:pP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বর্জ্যরূপে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ড্রেনের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নিকটস্থ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জলাশয়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তখন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ঐ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অম্লত্ব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ক্ষারকত্বের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 pH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যথেষ্ট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হ্রাস-বৃদ্ধি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অনুকূল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pH (7.0-8.0)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অনুজীব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ধ্বংস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উর্বরতা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জলাশয়ে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pH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3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জলজ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মাছ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ভারী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যেমন-Pb</a:t>
            </a:r>
            <a:r>
              <a:rPr lang="en-US" sz="38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2+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Hg</a:t>
            </a:r>
            <a:r>
              <a:rPr lang="en-US" sz="38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2+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Cd</a:t>
            </a:r>
            <a:r>
              <a:rPr lang="en-US" sz="38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2+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Cr</a:t>
            </a:r>
            <a:r>
              <a:rPr lang="en-US" sz="3800" baseline="30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3+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মাছের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শোষিত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শৃঙ্খলে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ঢুকে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শৃঙ্খলের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ভারী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চর্বিতে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শোষিত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মারাত্মক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রোগ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স্নায়ুতন্ত্র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প্রজননতন্ত্রে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রোগ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ক্যান্সার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ভারী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ধাতুর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প্রাণিদেহে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এজাইমের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কার্যকারিতা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বিনষ্ট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বিষক্রিয়াও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যৌগের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NO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SO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HCl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গলা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শ্বাসনালি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ফুসফুসে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প্রদাহ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জ্বালাপোড়া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KMnO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K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Cr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CH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COCH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দ্রবীভূত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অক্সিজেন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(DO)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যথেষ্ট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মাছসহ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জলজ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প্রাণি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জুপ্লাংকটনের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বেঁচে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কষ্টকর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পঁচন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উর্বরা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304802"/>
            <a:ext cx="9142730" cy="914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পাঠ-১.১২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ল্যাবরেটরিতে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(Optimum Use of Laboratory Chemicals)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175" y="1600200"/>
            <a:ext cx="9471025" cy="5181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উপজাত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অপ্রয়োজনীয়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বিশোধন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পুরনুদ্ধারের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অনেকাংশে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হ্রাসকরণের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খুবই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সমাদৃত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অন্যতম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উৎসস্থলেই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উৎপাদনের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পদক্ষেপ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দূষণও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বহুলাংশে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সার্বজনীন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স্বীকৃত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ব্যবস্থাপনার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অনুক্রম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উৎসস্থলে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পুনরুদ্ধার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পুনর্ব্যবহার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পুনচক্রায়ন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রিসাইকেলিং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হ্রাসকরণের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বিশোধন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রক্ষায়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অপসারন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l"/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উল্লেখিত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ব্যবস্থাপনার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সর্বাধিক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কাঙ্খিত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উৎসস্থলে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পাশাপাশি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ক্রয়ও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সাশ্রয়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তদুপরি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পুনরুদ্ধার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হ্যাজার্ড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5400" dirty="0" smtClean="0">
                <a:latin typeface="Nikosh" pitchFamily="2" charset="0"/>
                <a:cs typeface="Nikosh" pitchFamily="2" charset="0"/>
              </a:rPr>
            </a:br>
            <a:r>
              <a:rPr lang="en-US" sz="4000" dirty="0" smtClean="0">
                <a:latin typeface="Nikosh" pitchFamily="2" charset="0"/>
                <a:cs typeface="Nikosh" pitchFamily="2" charset="0"/>
              </a:rPr>
              <a:t>(Ways of Optimum Use of Chemicals)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সম্পাদনে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অনুসরনঃ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মিতব্যয়ী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ল্যাম্প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ট্যাপের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মিতব্যয়ী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আয়নবিহীন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যথাসম্ভব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উদ্বায়ী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খেয়াল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হ্রাসকরণের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প্রণয়নঃ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নূন্যতম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কেমিক্যালসভিত্তিক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শুরুর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পূর্বেই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কয়েকজন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গ্রুপে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পুনরুদ্ধারকৃত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দ্রাবক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পুনঃব্যবহারের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175" y="304800"/>
            <a:ext cx="9493250" cy="1676400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8000" i="1" dirty="0" smtClean="0">
                <a:latin typeface="Nikosh" pitchFamily="2" charset="0"/>
                <a:cs typeface="Nikosh" pitchFamily="2" charset="0"/>
              </a:rPr>
              <a:t>(Chemistry)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8000" dirty="0" smtClean="0">
                <a:latin typeface="Nikosh" pitchFamily="2" charset="0"/>
                <a:cs typeface="Nikosh" pitchFamily="2" charset="0"/>
              </a:rPr>
            </a:b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i="1" dirty="0" smtClean="0">
                <a:latin typeface="Nikosh" pitchFamily="2" charset="0"/>
                <a:cs typeface="Nikosh" pitchFamily="2" charset="0"/>
              </a:rPr>
              <a:t>(Safe Use of Laboratory)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2214880"/>
            <a:ext cx="9274175" cy="449072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পাঠ-১.১৩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অ্যানালিটিক্যাল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36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(Semi-micro &amp; Micro Analytical Methods) </a:t>
            </a:r>
          </a:p>
          <a:p>
            <a:pPr algn="l">
              <a:spcBef>
                <a:spcPts val="0"/>
              </a:spcBef>
            </a:pP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পাঠ-১.১৪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36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(Lab. ‍Safety Equipments &amp; Its Using Process) </a:t>
            </a:r>
          </a:p>
          <a:p>
            <a:pPr algn="l">
              <a:spcBef>
                <a:spcPts val="0"/>
              </a:spcBef>
            </a:pP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পাঠ-১.১৫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এইড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বক্সের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3500" b="1" i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(Preliminary Treatment &amp; Using Process of First-aid Box)</a:t>
            </a:r>
            <a:endParaRPr lang="en-US" sz="35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2"/>
            <a:ext cx="9677400" cy="1066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পাঠ-১.১৩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সেমি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অ্যানালিটিক্যাল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40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(Semi-micro &amp; Micro Analytical Methods)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1524000"/>
            <a:ext cx="9566275" cy="5334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গবেষণাগারের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অন্যতম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গুণগত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(Qualitative)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পরিমাণগত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(Quantitative)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(Analysis)।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অজৈব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যৌগের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নমুনার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পরীক্ষাকার্য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নমুনার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ভিত্তি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গুণগত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(Macro Analysis)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(Semi-micro Analysis)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(Micro Analysis)</a:t>
            </a: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নমুনার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যন্ত্রপাতিতেও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সেন্টিগ্রাম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মিলিগ্রাম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এনালাইসিস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/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নমুনার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742950" indent="-742950" algn="l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l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500-2000 mg		10-20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mL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l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50-200 mg		2-4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mL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l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5-20 mg		0.2-1.0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mL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10024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4400" dirty="0" smtClean="0">
                <a:latin typeface="Nikosh" pitchFamily="2" charset="0"/>
                <a:cs typeface="Nikosh" pitchFamily="2" charset="0"/>
              </a:rPr>
              <a:t>Macro &amp; Micro Analytical System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2819400" cy="5410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sz="3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sz="3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পদ্ধতিঃ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10-20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0.5-2.0 g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নমুনা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অপচয়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দূষণ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পরীক্ষাকার্য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সম্পাদন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447800"/>
            <a:ext cx="6934200" cy="52578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3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sz="3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পদ্ধতিঃ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0.2-1.0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5-20 mg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নমুনা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ব্যয়বহুল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উচ্চতর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পর্যায়ের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রসায়নে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(99%)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অনস্বীকার্য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পৃথকীকরণ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পরিমাণগত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গাঠনিক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কাঠামো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নির্ণয়ে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সুক্ষ্ম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সুবেদী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এরূপ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কতিপয়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ক্রোমাটোগ্রাফ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(Ion, Liquid &amp; Gas Chromatographs)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বর্ণালিমাপক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(Mass Spectrophotometer)</a:t>
            </a: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অবলোহিত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বেগুনি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বর্ণালিমাপক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(IR &amp; UV Spectrophotometer)</a:t>
            </a: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নিউক্লিয়ার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চৌম্বকীয়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অনুরণন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বর্ণালিমাপক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(NMR Spectrophotometer)</a:t>
            </a: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5.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পারমাণবিক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শোষণ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বর্ণালিমাপক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(Atomic Absorption Spectrophotometer)</a:t>
            </a:r>
          </a:p>
          <a:p>
            <a:pPr marL="742950" indent="-74295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6. X-ray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ব্যতিচার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(X-ray Diffraction Instruments)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28600"/>
            <a:ext cx="893826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3600" dirty="0" smtClean="0">
                <a:latin typeface="Nikosh" pitchFamily="2" charset="0"/>
                <a:cs typeface="Nikosh" pitchFamily="2" charset="0"/>
              </a:rPr>
              <a:t>Semi-micro Analytical System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9906000" cy="57912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পদ্ধতিঃ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2-4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mL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50-200 mg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ভরের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নমুনা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এনালাইটিক্যাল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তুলনায়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বিকারকসমূহ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সাশ্রয়ী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অনায়াসেই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50%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হ্রাস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ফলাফল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ভৌত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অজৈব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রসায়নের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নিম্নোক্ত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কৌশলসমূহ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টেস্টটিউবঃ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4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8cc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2.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সেন্ট্রিফিউজ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টিউবঃ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অধঃক্ষেপকে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centrifugation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আলাদাকরণের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3cc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ক্রমশ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সরু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তলাবিশিষ্ট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(tapered bottom)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সেন্ট্রিফিউজ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টিউব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just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3.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সেন্ট্রিফিউজ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যন্ত্রঃ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হস্ত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বিদ্যুৎচালিত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সেন্ট্রিফিউজ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কেন্দ্রাতিগ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(centrifugal force)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অধঃক্ষেপকে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ধাপ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আলাদা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বস্তুসহ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একদিকের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বাকেটে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সমওজনের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দিকের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বাকেটে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রেখে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সেন্ট্রিফিউজ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ঘুরানো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কিছুক্ষণ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ঘুরানোর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সম্পূর্ণ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অধঃক্ষেপই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নলের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তলায়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জমা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4.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ড্রপিং</a:t>
            </a:r>
            <a:r>
              <a:rPr lang="en-US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টিউবঃ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 mm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ব্যাসের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20 cm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দীর্ঘ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কাচনলের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অংশকে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নরম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টেনে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সরু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ঠান্ডা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সরু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অংশের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সুবিধামত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ড্রপিং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টিউব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বিন্দুপাতী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নল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228600"/>
            <a:ext cx="9566275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বজায়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কতিপয়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সোনালি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(Golden Rules)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অত্যাবশ্যক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নিয়মানুবর্তিতা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যত্নশীলতা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অধ্যবসায়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পরিশ্রম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সুবিবেচনা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পরিচ্ছন্নতা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স্বচ্ছ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চিৎকার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জোরে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পরিহার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ডেস্ক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পরিচ্ছন্ন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পরিচ্ছন্ন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যথাস্থানে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সাবান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অযথা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ল্যাম্প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জ্বালিয়ে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বইপত্র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ব্যাগ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টেবিলে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ব্যালেন্সের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প্যান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আশপাশ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পরিচ্ছন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দ্রব্যমুক্ত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সম্পূর্ণ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মনোযোগী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তাড়াহুড়া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অন্যমনস্ক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গন্ধ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স্বাদ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নেওয়া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দ্রব্যের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লেবেল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ভালভাবে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বর্জকে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ডাস্টবিনে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গাঢ়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লঘুকরণে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নির্দেশনা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অনুসরণ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ঠান্ডা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ডুবানো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সহপাঠীর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প্রয়োজনীয়তাকে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জুতা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স্যান্ডেল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লম্বা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চুল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বেঁধে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মাথায়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ক্যাপ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দরজা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জানালা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খুলে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চলাচলের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সাবধানতা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অবলম্বন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সর্বোপরি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নির্দেশনা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বিনয়ের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চলতে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ঝুকিপূর্ণ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জায়গা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কাজগুলিও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সুক্ষ্ম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বক্স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সুরক্ষাসামগ্রী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9753600" cy="6553200"/>
          </a:xfrm>
        </p:spPr>
        <p:txBody>
          <a:bodyPr>
            <a:noAutofit/>
          </a:bodyPr>
          <a:lstStyle/>
          <a:p>
            <a:pPr marL="742950" indent="-742950" algn="just">
              <a:spcBef>
                <a:spcPts val="0"/>
              </a:spcBef>
            </a:pPr>
            <a:endParaRPr lang="en-US" sz="21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5.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1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ড্রপারঃ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ড্রপার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তরলকে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পরীক্ষনীয়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স্থানান্তর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6.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1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30mL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60mL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120mL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বিন্দুপাতী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নলযুক্ত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বিন্দুপাতী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সুবিধাজনকভাবে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7.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স্প্যাচুলাঃ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অধঃক্ষেপ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স্থানান্তরের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12cm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লম্বা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ক্ষুদ্রাকৃতির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নিকেলের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স্প্যাচুলা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(spatula)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সুবিধাজনক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8.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1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স্থানান্তরঃ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বিন্দুপাতী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নলের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(dropping tube)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সহজে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স্থানান্তর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9.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পানিগাহঃ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250mL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অর্ধেকের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ফুটিয়ে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পানিগাহ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(water bath)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10.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বাষ্পীভবনঃ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দ্রবণসহ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টেস্টটিউবকে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দ্বীপে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ঘুরিয়ে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পানিগাহের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ফুটন্ত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অর্ধেকটা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ডুবিয়ে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বাষ্পীভবন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(evaporation)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কমানো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অবশেষকে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11. </a:t>
            </a:r>
            <a:r>
              <a:rPr lang="en-US" sz="21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sz="21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1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বিকল্পঃ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অজৈব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লবণের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গুণগত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পরিবর্তে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CH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CSNH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সম্পূর্ণ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অংশ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এ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তাপমাত্রায়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খুব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ধীর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গতিতে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দ্রবণকে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742950" indent="-742950" algn="just">
              <a:spcBef>
                <a:spcPts val="0"/>
              </a:spcBef>
            </a:pP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	CH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CSNH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 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 = CH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CONH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+H</a:t>
            </a:r>
            <a:r>
              <a:rPr lang="en-US" sz="21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947"/>
            <a:ext cx="9906000" cy="1219200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বিশ্লেষণের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3100" dirty="0" smtClean="0">
                <a:latin typeface="Nikosh" pitchFamily="2" charset="0"/>
                <a:cs typeface="Nikosh" pitchFamily="2" charset="0"/>
              </a:rPr>
              <a:t>Comparison Between Macro &amp; Semi-micro Analysis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sz="40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4000" b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9868"/>
            <a:ext cx="5105400" cy="476673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0.5-2.0 g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10-20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মেজরিং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সিলিন্ডার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কিপযন্ত্রে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FeS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dil.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5.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6.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40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4000" b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759" y="2319868"/>
            <a:ext cx="4648041" cy="476673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50-200 mg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2-4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ক্যাপিলারি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CH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CSNH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5.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6.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সেমিমাইক্রো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লাগে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947"/>
            <a:ext cx="9906000" cy="1219200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বিশ্লেষণের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3100" dirty="0" smtClean="0">
                <a:latin typeface="Nikosh" pitchFamily="2" charset="0"/>
                <a:cs typeface="Nikosh" pitchFamily="2" charset="0"/>
              </a:rPr>
              <a:t>Comparison Between Semi-micro &amp; Micro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sz="40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4000" b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2319868"/>
            <a:ext cx="4572000" cy="421470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50-200 mg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2-4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সেমি-মাইক্রো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ক্যাপিলারি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পৃথকীকরণ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পরিমাণগত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গাঠনিক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কাঠামো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5.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sz="40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4000" b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319868"/>
            <a:ext cx="5181600" cy="4214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5-20 mg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2.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0.2-1.0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mL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3.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তরল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মাইক্রো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ক্যাপিলারি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টিউব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4.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অধঃক্ষেপণ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বিয়ার-ল্যাম্বার্ট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সূত্রভিত্তিক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ক্ষমতাসম্পন্ন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ক্রোমাটোগ্রাফি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স্পেকট্রোমেট্রিতে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5.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নগণ্য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নগণ্য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9525000" cy="1219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Nikosh" pitchFamily="2" charset="0"/>
                <a:cs typeface="Nikosh" pitchFamily="2" charset="0"/>
              </a:rPr>
              <a:t>পাঠ-১.১৪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ল্যাবরেটরি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4400" dirty="0" smtClean="0"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Nikosh" pitchFamily="2" charset="0"/>
              </a:rPr>
              <a:t>(Lab. ‍Safety Equipments &amp; Its Using Process)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9144000" cy="4648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ল্যবরেটরিতে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কতিপয়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পালন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পরীক্ষাগারে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প্রায়ই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প্রকৃতির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সিলিন্ডারসহ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ঝুঁকির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সহপাঠীদের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বিষয়টিতেও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দূর্ঘটনা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রোধে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সতর্কতা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করলেও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দুর্ঘটনা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সম্ভাবনা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সম্পূর্ণভাবে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এড়ানো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আবশ্যক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হুড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সিংক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ঝরণা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সেফটি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শাওয়ার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স্টেশন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নির্বাপক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কম্বল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বন্ধকরণ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চাবি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জরুরি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926253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(Fume Hood)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06880"/>
            <a:ext cx="6019800" cy="52273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কেমিস্ট্রি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পরীক্ষা-নিরীক্ষা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দুর্গন্ধযুক্ত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এরূপ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পরীক্ষাগুলি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ভিতর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স্লাইডিং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দরজা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প্রয়োজনমত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উঠানো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নিচে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উপরিভাগে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বায়ুনল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সম্মুখভাগে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শক্তিশালি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হালকা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অপসারন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সক্রিয়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অস্বাস্থ্যকর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ল্যাবরেটরি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অপসারিত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অ্যামোনিয়া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গাঢ়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H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SO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HNO</a:t>
            </a:r>
            <a:r>
              <a:rPr lang="en-US" baseline="-250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HCl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লঘু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ফিউম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হুডের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অফ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Fume Ho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9400" y="1752600"/>
            <a:ext cx="3581400" cy="44958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সিংক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(Sink)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সামগ্রীসহ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সিংক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সামগ্রীর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কবজি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সিংক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ভালভাবে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সিংক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সহায়ক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Sin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5113" y="1905000"/>
            <a:ext cx="4645025" cy="4210629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947"/>
            <a:ext cx="9906000" cy="1219200"/>
          </a:xfrm>
        </p:spPr>
        <p:txBody>
          <a:bodyPr>
            <a:normAutofit fontScale="90000"/>
          </a:bodyPr>
          <a:lstStyle/>
          <a:p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সেফটি</a:t>
            </a:r>
            <a:r>
              <a:rPr lang="en-US" sz="6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শাওয়ার</a:t>
            </a:r>
            <a:r>
              <a:rPr lang="en-US" sz="67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আই</a:t>
            </a:r>
            <a:r>
              <a:rPr lang="en-US" sz="6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ওয়াশ</a:t>
            </a:r>
            <a:r>
              <a:rPr lang="en-US" sz="67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700" dirty="0" err="1" smtClean="0">
                <a:latin typeface="Nikosh" pitchFamily="2" charset="0"/>
                <a:cs typeface="Nikosh" pitchFamily="2" charset="0"/>
              </a:rPr>
              <a:t>স্টেশন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4000" dirty="0" smtClean="0">
                <a:latin typeface="Nikosh" pitchFamily="2" charset="0"/>
                <a:cs typeface="Nikosh" pitchFamily="2" charset="0"/>
              </a:rPr>
              <a:t>(Safety Shower &amp; Eye Wash Station)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কেমিস্ট্রি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শাওয়ার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অংশে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ক্ষয়কারক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শাওয়ার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চশমা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প্রবেশের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সম্ভাবনা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তথাপি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স্টেশনে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মুখমন্ডল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অবশেষে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চক্ষুদ্বয়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টিস্যু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চোখ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ধৌতকরণ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স্টেশনে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ক্ষুদ্র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উর্দ্ধমুখী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Eye Show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5113" y="2064503"/>
            <a:ext cx="4645025" cy="411170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ঝরণা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(Shower)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কেমিস্ট্রি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সুরক্ষা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সরবরাহের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সুবিধাজনক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শরীরের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চামড়ার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পড়লে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ঝরণার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Show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20264" y="1706563"/>
            <a:ext cx="4294723" cy="4827587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নির্বাপক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(Fire Extinguisher)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371600"/>
            <a:ext cx="5722620" cy="54864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নির্বাপক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দেয়ালে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আটকানো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আগে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আবশ্যক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নির্বাপক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লিপিবদ্ধ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বিধিগুলি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অনুসরন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just">
              <a:buAutoNum type="arabicPeriod"/>
            </a:pP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নির্বাপকের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শীর্ষের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পিনটি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খুলে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>
              <a:buAutoNum type="arabicPeriod"/>
            </a:pP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পাশের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নিশানা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>
              <a:buAutoNum type="arabicPeriod"/>
            </a:pP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হাতল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হ্যান্ডেল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চাপ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>
              <a:buAutoNum type="arabicPeriod"/>
            </a:pP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উৎপত্তিস্থলের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ভিতর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একপাশ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আরেক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স্প্রে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None/>
            </a:pPr>
            <a:r>
              <a:rPr lang="en-US" sz="3400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আগুন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নেভানো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অগ্নিদগ্ধ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স্থানটি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নির্বাপক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মানুষকে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স্প্রে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নির্বাপকের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Fire Extinguish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6662" y="1806446"/>
            <a:ext cx="3894138" cy="4975354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773853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কম্বল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4000" dirty="0" smtClean="0">
                <a:latin typeface="Nikosh" pitchFamily="2" charset="0"/>
                <a:cs typeface="Nikosh" pitchFamily="2" charset="0"/>
              </a:rPr>
            </a:br>
            <a:r>
              <a:rPr lang="en-US" sz="2800" dirty="0" smtClean="0">
                <a:latin typeface="Nikosh" pitchFamily="2" charset="0"/>
                <a:cs typeface="Nikosh" pitchFamily="2" charset="0"/>
              </a:rPr>
              <a:t>(Fire Blanket &amp; Fire Alarm)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1"/>
            <a:ext cx="4790997" cy="1905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(Blanket):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নির্বাপকের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পাশেই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দেয়ালে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লেবেলকৃত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বাক্সে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কম্বল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কাপড়-চোপড়ে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আগুন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লেগে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কম্বলটি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গায়ে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আগুন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লাগলেও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কম্বলটি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7" name="Content Placeholder 6" descr="Fire Blank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3352800"/>
            <a:ext cx="3810000" cy="37272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0" y="1295401"/>
            <a:ext cx="4648041" cy="2209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(Alarm):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সংকেত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বেজে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উঠলে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বিল্ডিং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বেরিয়ে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যেতে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সিগন্যাল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কেননা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বিল্ডিংগুলোতে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ধোঁয়া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সনাক্তকারক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সংযুক্ত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b="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8" name="Content Placeholder 7" descr="Fire Alarm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791200" y="3886200"/>
            <a:ext cx="4114800" cy="31242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457202"/>
            <a:ext cx="8938260" cy="990599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Nikosh" pitchFamily="2" charset="0"/>
                <a:ea typeface="+mn-ea"/>
                <a:cs typeface="Nikosh" pitchFamily="2" charset="0"/>
              </a:rPr>
              <a:t>পাঠ-১.২ </a:t>
            </a:r>
            <a:r>
              <a:rPr lang="en-US" sz="4800" dirty="0" err="1" smtClean="0">
                <a:latin typeface="Nikosh" pitchFamily="2" charset="0"/>
                <a:ea typeface="+mn-ea"/>
                <a:cs typeface="Nikosh" pitchFamily="2" charset="0"/>
              </a:rPr>
              <a:t>কাচসামগ্রী</a:t>
            </a:r>
            <a:r>
              <a:rPr lang="en-US" sz="4800" dirty="0" smtClean="0"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ea typeface="+mn-ea"/>
                <a:cs typeface="Nikosh" pitchFamily="2" charset="0"/>
              </a:rPr>
              <a:t>ব্যবহারের</a:t>
            </a:r>
            <a:r>
              <a:rPr lang="en-US" sz="4800" dirty="0" smtClean="0"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ea typeface="+mn-ea"/>
                <a:cs typeface="Nikosh" pitchFamily="2" charset="0"/>
              </a:rPr>
              <a:t>নিরাপদ</a:t>
            </a:r>
            <a:r>
              <a:rPr lang="en-US" sz="4800" dirty="0" smtClean="0"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ea typeface="+mn-ea"/>
                <a:cs typeface="Nikosh" pitchFamily="2" charset="0"/>
              </a:rPr>
              <a:t>কৌশল</a:t>
            </a:r>
            <a:r>
              <a:rPr lang="en-US" sz="4800" dirty="0" smtClean="0">
                <a:latin typeface="Nikosh" pitchFamily="2" charset="0"/>
                <a:ea typeface="+mn-ea"/>
                <a:cs typeface="Nikosh" pitchFamily="2" charset="0"/>
              </a:rPr>
              <a:t/>
            </a:r>
            <a:br>
              <a:rPr lang="en-US" sz="4800" dirty="0" smtClean="0">
                <a:latin typeface="Nikosh" pitchFamily="2" charset="0"/>
                <a:ea typeface="+mn-ea"/>
                <a:cs typeface="Nikosh" pitchFamily="2" charset="0"/>
              </a:rPr>
            </a:br>
            <a:r>
              <a:rPr lang="en-US" sz="3200" dirty="0" smtClean="0">
                <a:latin typeface="Nikosh" pitchFamily="2" charset="0"/>
                <a:cs typeface="Times New Roman" pitchFamily="18" charset="0"/>
              </a:rPr>
              <a:t>(Safety Techniques for Use of Glassware)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9601199" cy="5257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যথাঃ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	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কোমল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800" b="1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(Soft Glassware)	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পাইরেক্স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গ্লাসসামগ্রী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(Pyrex Glassware)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1.কোমল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কাচনল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ওয়াচ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পিপেট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ব্যুরেট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ফানেল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রিয়েজেন্ট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বোতল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লিবিগ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শীতক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বুনসেন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শিখায়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উত্তপ্ত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কিছুটা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অস্বচ্ছ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বাদামী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সোডিয়াম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ক্যালসিয়াম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সিলিকেটের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মিশ্রণ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সফট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2.পাইরেক্স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টেস্টটিউব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কনিকেল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মেজরিং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সিলিন্ডার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মেজরিং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গোলতলী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তাপসহ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দেওয়াসহ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জিংক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অক্সাইড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বেরিয়াম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বোরো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সিলিকেটের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মিশ্রণ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পাইরেক্স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চাবি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5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4400" dirty="0" smtClean="0">
                <a:latin typeface="Nikosh" pitchFamily="2" charset="0"/>
                <a:cs typeface="Nikosh" pitchFamily="2" charset="0"/>
              </a:rPr>
              <a:t>(Gas Key, Telephone &amp; First Aid Box)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954106"/>
            <a:ext cx="4644390" cy="452289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3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চাবিঃ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সচল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চাবি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অবহিত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প্রথমেই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চাবিটি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টেলিফোনঃ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জরুরী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ইন্টারকম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জরুরী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সহায়তার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ল্যাব</a:t>
            </a:r>
            <a:r>
              <a:rPr lang="en-US" sz="3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latin typeface="Nikosh" pitchFamily="2" charset="0"/>
                <a:cs typeface="Nikosh" pitchFamily="2" charset="0"/>
              </a:rPr>
              <a:t>কিটঃ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বিধি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পরবর্তী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বিস্তারিত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Lab. Ki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5113" y="1812897"/>
            <a:ext cx="4645025" cy="4614918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9753600" cy="9144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পাঠ-১.১৫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বক্সের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000" dirty="0" smtClean="0">
                <a:latin typeface="Nikosh" pitchFamily="2" charset="0"/>
                <a:cs typeface="Nikosh" pitchFamily="2" charset="0"/>
              </a:rPr>
            </a:br>
            <a:r>
              <a:rPr lang="en-US" sz="2700" dirty="0" smtClean="0">
                <a:latin typeface="Nikosh" pitchFamily="2" charset="0"/>
                <a:cs typeface="Nikosh" pitchFamily="2" charset="0"/>
              </a:rPr>
              <a:t>(Preliminary Treatment &amp; Using Process of First-aid Box)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8991600" cy="5410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চললে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নিরাপদভাবে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দুর্ঘটনা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সম্ভাবনা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তবুও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অসতর্কতামূলক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উদ্ভুত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বিপদ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সচেতন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দুর্ঘটনার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নিম্নোক্তভাবে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কেউ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আহত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অসুস্থ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পুড়ে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শরীরে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ছিটকে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পরীক্ষাগারে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তড়িতাহত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ধোয়া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ফুসফুসে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এ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দুর্ঘটনাজনিত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আহত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হসপিটালে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ডাক্তারের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পাওয়ার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তাৎক্ষণিক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First Aid Kit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First Aid Box. First Aid Box-এ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নিম্নলিখিত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ওষুধপত্র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বিধিসহ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/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কাপড়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ব্লেড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ফরসেপ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লিউকোটেপ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ওষুধ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ডেটল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rubbing alcohol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70%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iso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propile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alcohol,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ক্রিম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টিংচার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আয়োডিন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ল্যাবরেটরির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দেয়ালে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তাৎক্ষণিকভাবে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বক্সের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sz="4000" dirty="0" smtClean="0">
                <a:latin typeface="Nikosh" pitchFamily="2" charset="0"/>
                <a:cs typeface="Nikosh" pitchFamily="2" charset="0"/>
              </a:rPr>
              <a:t>(Components of First Aid Box)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106506"/>
            <a:ext cx="9464040" cy="452289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কোথাও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দুর্ঘটনার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ঔষধপত্র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রকমের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গঠিত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(Container)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(Medical Equipment)</a:t>
            </a:r>
          </a:p>
          <a:p>
            <a:pPr marL="365760" indent="-365760">
              <a:buAutoNum type="arabicPeriod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ঔষধ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(Medicine)</a:t>
            </a:r>
          </a:p>
          <a:p>
            <a:pPr marL="365760" indent="-365760"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1.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ধারকঃ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সাধারণভাবে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মজবুত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টেকসই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প্লাস্টিকের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খুবই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আকর্ষণীয়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চামড়ার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পকেটযুক্ত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বহনযোগ্য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উপরিভাগে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প্রচ্ছদ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বহনের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সুবিধাজনক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হাতল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92947"/>
            <a:ext cx="9464040" cy="8500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(Medical Equipment)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753600" cy="55626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নিম্নোক্ত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পকেট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মাস্কঃ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ধুলোবালি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জীবাণু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রোধ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পকেট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তুলাঃ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ক্ষতস্থানের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ব্যান্ডেজের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ব্যান্ডেজঃ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ড্রেসিং-এর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নিরাপত্তা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ব্যান্ডেজের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কাপড়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আঠালো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ব্যান্ডেজঃ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আঘাতের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দরুন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রক্তপাত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হাড়ভাঙ্গা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পোড়ার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আঠালো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ড্রেসিং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: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জীবানুমুক্ত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আইপ্যাড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গজপ্যাড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টেপলন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ক্ষতস্থানের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ড্রেসিং-এর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থার্মোমিটারঃ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শরীরের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তাপমাত্রা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পেনলাইটঃ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ভালভাবে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চিমটাঃ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ছুরিঃ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সিরিঞ্জঃ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জীবানুমুক্ত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স্যালাইন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আয়োডিন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পরিষ্কারের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ঔষধ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(Medicine)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877906"/>
            <a:ext cx="9464040" cy="482769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সামান্য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ঔষধ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just">
              <a:buAutoNum type="arabicPeriod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এন্টিসেপটিক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লিকুইডঃ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এন্টিসেপটিক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লিকুইড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ডেটল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স্যাভলন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এন্টিসেপটিক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মলমঃ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এন্টিসেপটিক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মলম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নিওমাইসিন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ব্যাকটোসিন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নিওবেক্সিন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পভিডোন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আয়োডিন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মলম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ব্যথানাশকঃ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ব্যথানাশক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জ্বর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প্রতিষেধক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প্যারাসিটামল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অ্যাসপিরিন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শীতলকারক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জেলঃ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পোড়া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ড্রেসিং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ঠান্ডা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জেল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বার্নল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ক্রিমও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ওরস্যালাইনঃ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ডায়রিয়া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পাতলা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পায়খানা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গরমে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পানিশূন্যতা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দিলে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ওরস্যালাইন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গুলে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খাইয়ে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অন্যান্যঃ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এন্টাসিড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ইনহেলার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এন্টিহিস্টামিন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বমন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প্রতিরোধকারী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ঔষধ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এইড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বক্সে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304801"/>
            <a:ext cx="8938260" cy="6095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আহত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অসুস্থ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প্রদান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9677400" cy="5715000"/>
          </a:xfrm>
        </p:spPr>
        <p:txBody>
          <a:bodyPr>
            <a:normAutofit fontScale="62500" lnSpcReduction="20000"/>
          </a:bodyPr>
          <a:lstStyle/>
          <a:p>
            <a:pPr marL="365760" indent="-365760" algn="just">
              <a:buAutoNum type="arabicPeriod"/>
            </a:pP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(Cuts):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শরীরের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অংশ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চেপে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ভাঙা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টুকরা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কাটা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শক্তভাবে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আটকে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ডাক্তারের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ইথানল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ডেটল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মিশ্রিত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ব্যান্ডেজসহ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টিংচার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আয়োডিন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Font typeface="Arial" pitchFamily="34" charset="0"/>
              <a:buAutoNum type="arabicPeriod"/>
            </a:pP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পুড়ে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(Burns):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গরম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কোথাও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পুড়ে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10-15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ঠান্ডা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পরিবর্তে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পোড়া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কয়েক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ফোটা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স্পিরিট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ইথার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দিলেও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জ্বালা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পুড়লে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মৃদু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পরিষ্কারক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ধৌত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এরপর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ক্রিম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Font typeface="Arial" pitchFamily="34" charset="0"/>
              <a:buAutoNum type="arabicPeriod"/>
            </a:pP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কাপড়ে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(Fire on Cloths):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কাপড়ে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অল্প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নিভিয়ে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কাপড়ে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মেঝেতে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গড়াগড়ি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কম্বল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এমনভাবে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ঢেকে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অক্সিজেন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আগুনের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পৌছাতে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Font typeface="Arial" pitchFamily="34" charset="0"/>
              <a:buAutoNum type="arabicPeriod"/>
            </a:pP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শরীরে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(Chemical Spill on Skin):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চামড়ায়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সেটা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প্রবাহে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5% NaHCO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প্রথমেই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প্রচুর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পরবর্তীতে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5% CH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COOH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প্রশমন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অতঃপর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বার্নল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ক্রিম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লাগানো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20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4% NaHCO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2-3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ফোটা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5% H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BO</a:t>
            </a:r>
            <a:r>
              <a:rPr lang="en-US" sz="3800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8915400" cy="6629400"/>
          </a:xfrm>
        </p:spPr>
        <p:txBody>
          <a:bodyPr>
            <a:normAutofit fontScale="70000" lnSpcReduction="20000"/>
          </a:bodyPr>
          <a:lstStyle/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5.	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(Inhaling Poisonous Vapors):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SO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HCl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Cl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বাষ্প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Br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I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প্রশ্বাসের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বায়ুতে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লঘু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অ্যামোনিয়া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5% NaHCO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 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গার্গল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কুলি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গলদেশের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বিষাক্ততা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মুক্তি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6.	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পেটে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(Chemicals Swallowing):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5%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সাবান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সামান্য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খাওয়াতে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এরপর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3/4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এসিডে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ঠোট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ঝলসে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2% NaHCO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 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ভিনেগার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লেবুর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খাওয়াতে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ভিনেগার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কয়েকবার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গার্গল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3/4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গ্লাস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খাওয়াতে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ক্ষারে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ঠোট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ঝলসে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5% CH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COOH</a:t>
            </a:r>
            <a:r>
              <a:rPr lang="en-US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দ্রবণ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ধুতে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উভয়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দেরি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ডাক্তারের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শরণাপন্ন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7.	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ডেস্কে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(Fire on the Desk):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ডেস্কে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কোনোক্রমে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ল্যাবে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সরবরাহের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সুইচটি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বন্ধ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ফ্লাস্কে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কেমিক্যালসে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উক্ত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পাত্রের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মুখ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ভিজা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তোয়ালে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ঢেকে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কাঠের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জিনিসে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লাগলে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বালি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ছিটিয়ে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আগুন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নেভাতে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অগ্নি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নির্বাপক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60773"/>
            <a:ext cx="8938260" cy="11108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প্রদানের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লক্ষ্যসমূহ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>(Purposes of First Aid)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9372600" cy="5257800"/>
          </a:xfrm>
        </p:spPr>
        <p:txBody>
          <a:bodyPr>
            <a:normAutofit fontScale="70000" lnSpcReduction="20000"/>
          </a:bodyPr>
          <a:lstStyle/>
          <a:p>
            <a:pPr marL="365760" indent="-365760" algn="just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জীবন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(Preserve Life):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মেডিকেল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সহায়তার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লক্ষ্যই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জীবন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নিরোধ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(Prevent More Harm):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অবনতি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বাহ্যিক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ফ্যাক্টর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বিবেচনা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সরিয়ে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কৌশলগুলি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বিপজ্জনক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রক্তপাত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নিরাময়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উন্নীতকরণ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(Promote Recovery):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ফার্স্ট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আনয়ন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অসুস্থতা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আঘাত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নিরাময়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ক্ষতিগ্রস্থ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ব্যান্ডেজ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প্লাস্টার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লাগানো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65760" indent="-365760" algn="just"/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/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প্রশিক্ষণের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 marL="365760" indent="-36576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আঘাত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নিরোধ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নিরাপত্তা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365760" indent="-36576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4778</Words>
  <Application>Microsoft Office PowerPoint</Application>
  <PresentationFormat>Custom</PresentationFormat>
  <Paragraphs>665</Paragraphs>
  <Slides>97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রসায়ন (Chemistry) ল্যাবরেটরীর নিরাপদ ব্যবহার (Safe Use of Laboratory)</vt:lpstr>
      <vt:lpstr>ল্যাবরেটরি(Laboratory)</vt:lpstr>
      <vt:lpstr>এপ্রন বা ল্যাবকোট(Apron or Labcoat)</vt:lpstr>
      <vt:lpstr>নিরাপদ চশমা(Safety Glasses)</vt:lpstr>
      <vt:lpstr>মুখোশ(Mask)</vt:lpstr>
      <vt:lpstr>হাতমোজা(Gloves)</vt:lpstr>
      <vt:lpstr>Slide 7</vt:lpstr>
      <vt:lpstr>Slide 8</vt:lpstr>
      <vt:lpstr>পাঠ-১.২ কাচসামগ্রী ব্যবহারের নিরাপদ কৌশল (Safety Techniques for Use of Glassware)</vt:lpstr>
      <vt:lpstr>গ্লাস সামগ্রী ব্যবহারে সুবিধার পাশাপাশি কিছু ঝুকি এবং অসুবিধাও আছে যা নিম্নরূপঃ</vt:lpstr>
      <vt:lpstr>Slide 11</vt:lpstr>
      <vt:lpstr>Slide 12</vt:lpstr>
      <vt:lpstr>পাঠ-১.৩ ল্যাবরেটরী, যন্ত্রপাতি ও কাচসামগ্রী পরিষ্কার করার কৌশল  (Cleaning Techniques of Laboratory, Equipments &amp; Glassware)</vt:lpstr>
      <vt:lpstr>যন্ত্রপাতি ও গ্লাসসামগ্রী পরিষ্কার রাখার কৌশলঃ Cleaning Techniques of Equipments &amp; Glassware</vt:lpstr>
      <vt:lpstr>Slide 15</vt:lpstr>
      <vt:lpstr>রসায়ন (Chemistry) ল্যাবরেটরীর নিরাপদ ব্যবহার (Safe Use of Laboratory)</vt:lpstr>
      <vt:lpstr>পাঠ-১.৪ রাসায়নিক নিক্তিঃ পল-বুঙ্গি ব্যালেন্স ও ডিজিটাল (২-ডিজিট ও ৪-ডিজিট) ব্যালেন্স  (Paul-Bunge Balance &amp; Digital (2-digit &amp; 4-digit) Balance) </vt:lpstr>
      <vt:lpstr>পল-বুঙ্গি ব্যালেন্স(Paul-Bunge Balance)</vt:lpstr>
      <vt:lpstr>Slide 19</vt:lpstr>
      <vt:lpstr>রাইডার ধ্রুবক(Rider Constant)</vt:lpstr>
      <vt:lpstr>ডিজিটাল ব্যালেন্স(Digital Balance)</vt:lpstr>
      <vt:lpstr>ব্যালেন্সের সুবিধা ও অসুবিধা</vt:lpstr>
      <vt:lpstr>প্রাইমারি ও সেকেন্ডারি স্ট্যান্ডার্ড পদার্থ</vt:lpstr>
      <vt:lpstr>ব্যুরেট (Burette)</vt:lpstr>
      <vt:lpstr>পিপেট (Pipette)</vt:lpstr>
      <vt:lpstr>মাপচোঙ(Measuring Cylinder)</vt:lpstr>
      <vt:lpstr>মাপন ফ্লাস্ক(Measuring Flask)</vt:lpstr>
      <vt:lpstr>কনিকেল ফ্লাস্ক(Conical Flask)</vt:lpstr>
      <vt:lpstr>ওয়াশ বোতল(Wash Bottle)</vt:lpstr>
      <vt:lpstr>ফানেল(Funnel)</vt:lpstr>
      <vt:lpstr>বিকার(Beaker)</vt:lpstr>
      <vt:lpstr>টেস্টটিউব(Test Tube)</vt:lpstr>
      <vt:lpstr>পোর্সেলিন বাটি(Porcelain Bowl)</vt:lpstr>
      <vt:lpstr>পানিগাহ(Water Bath)</vt:lpstr>
      <vt:lpstr>ত্রিপদ স্ট্যান্ড ও অ্যাসবেস্টস তারজালি Tripod &amp; Asbestos Net</vt:lpstr>
      <vt:lpstr>লিবিগ শীতক(Liebig Condenser)</vt:lpstr>
      <vt:lpstr>রসায়ন (Chemistry) ল্যাবরেটরীর নিরাপদ ব্যবহার (Safe Use of Laboratory)</vt:lpstr>
      <vt:lpstr>বুনসেন বার্নার(Bunsen Burner)</vt:lpstr>
      <vt:lpstr>বুনসেন শিখা(Bunsen Flame)</vt:lpstr>
      <vt:lpstr>শিখা মণ্ডল(Flame Zone)</vt:lpstr>
      <vt:lpstr>স্পিরিট ল্যাম্প(Spirit Lamp)</vt:lpstr>
      <vt:lpstr>টেস্টটিউব, বিকার ও কনিকেল ফ্লাস্কে তাপ দেয়ার কৌশল Heating Technique of Test Tube, Beaker &amp; Conical Flask</vt:lpstr>
      <vt:lpstr>গোলতলি ফ্লাস্কে তাপ দেয়ার কৌশল Heating Technique of Round-bottom Flask</vt:lpstr>
      <vt:lpstr>পোর্সেলিন বাটিতে তাপ দেয়ার কৌশল Heating Technique of Porcelain Bowl</vt:lpstr>
      <vt:lpstr>পানিগাহে তাপ দেয়ার কৌশল Heating Technique of Water Bath</vt:lpstr>
      <vt:lpstr>শুষ্ককারক ও নিরুদক পদার্থ (Drying/Desicating &amp; Dehydrating Agent)</vt:lpstr>
      <vt:lpstr>পাঠ-১.৮ রিয়েজেন্ট বোতলের ব্যবহার কৌশল  (Using Techniques of Reagent Bottles) </vt:lpstr>
      <vt:lpstr>Slide 48</vt:lpstr>
      <vt:lpstr>পাঠ-১.৯ রাসায়নিক দ্রব্য সংরক্ষণ ও ব্যবহারে সতর্কতা (Precautions in Storing and Using Chemicals)</vt:lpstr>
      <vt:lpstr>রাসায়নিক দ্রব্য সংরক্ষণের সাধারণ নিয়মাবলি General Guidelines of Chemicals Storage</vt:lpstr>
      <vt:lpstr>MSDS (Material Safety Data Sheet)</vt:lpstr>
      <vt:lpstr>রাসায়নিক দ্রব্য ব্যবহারে সতর্কতা Cautious Use of Chemicals</vt:lpstr>
      <vt:lpstr>বিকল্প রাসায়নিক উপাদান (Alternative Chemicals)</vt:lpstr>
      <vt:lpstr>বিষাক্ত(Toxic) প্রতীক(Symbol) T</vt:lpstr>
      <vt:lpstr>অত্যন্ত বিষাক্ত(Very Toxic) প্রতীক(Symbol) T+</vt:lpstr>
      <vt:lpstr>দাহ্য পদার্থ(Flammable) প্রতীক(Symbol) F</vt:lpstr>
      <vt:lpstr>অত্যন্ত দাহ্য (Extremely Flammable) প্রতীক(Symbol) F+</vt:lpstr>
      <vt:lpstr>উত্তেজক পদার্থ(Irritant) প্রতীক(Symbol) Xi</vt:lpstr>
      <vt:lpstr>ক্ষতিকারক পদার্থ(Harmful) প্রতীক(Symbol) Xn</vt:lpstr>
      <vt:lpstr>বিস্ফোরক(Explosive) প্রতীক(Symbol) E</vt:lpstr>
      <vt:lpstr>ক্ষয়কারী(Corrosive) প্রতীক(Symbol) C</vt:lpstr>
      <vt:lpstr>জারক(Oxydizing) প্রতীক(Symbol) O</vt:lpstr>
      <vt:lpstr>পরিবেশ দূষক(Environmentally Toxic) প্রতীক(Symbol) N</vt:lpstr>
      <vt:lpstr>তেজস্ক্রিয় রশ্মি(Radioactive Ray) প্রতীক(Symbol) Trefoil </vt:lpstr>
      <vt:lpstr>স্বাস্থ্য-ঝুঁকি(Health Hazard) প্রতীক(Symbol) Human Body </vt:lpstr>
      <vt:lpstr>ক্যান্সার সৃষ্টিকারী(Carcinogenic)</vt:lpstr>
      <vt:lpstr>জৈব দূষক(Organic Hazard)</vt:lpstr>
      <vt:lpstr>বৈদ্যুতিক ঝুঁকি(Electrical Hazard)</vt:lpstr>
      <vt:lpstr>রসায়ন(Chemistry) ল্যাবরেটরীর নিরাপদ ব্যবহার (Safe Use of Laboratory)</vt:lpstr>
      <vt:lpstr>পাঠ-১.১০ ব্যবহৃত রাসায়নিক দ্রব্যের নিরাপদ সংরক্ষণ ও পরিত্যাগ  (Safe Storing &amp; Disposal of Used Chemicals) </vt:lpstr>
      <vt:lpstr>Slide 71</vt:lpstr>
      <vt:lpstr>পাঠ-১.১১ পরিবেশের উপর ল্যাবরেটরিতে ব্যবহৃত রাসায়নিক দ্রব্যের প্রভাব  (Effect of Lab. Chemicals on Environment)</vt:lpstr>
      <vt:lpstr>Slide 73</vt:lpstr>
      <vt:lpstr>পাঠ-১.১২ ল্যাবরেটরিতে রাসায়নিক দ্রব্যের পরিমিত ব্যবহার (Optimum Use of Laboratory Chemicals)</vt:lpstr>
      <vt:lpstr>কেমিক্যালস পরিমিত ব্যবহারের উপায় (Ways of Optimum Use of Chemicals)</vt:lpstr>
      <vt:lpstr>রসায়ন(Chemistry) ল্যাবরেটরীর নিরাপদ ব্যবহার (Safe Use of Laboratory)</vt:lpstr>
      <vt:lpstr>পাঠ-১.১৩ সেমি মাইক্রো ও মাইক্রো অ্যানালিটিক্যাল পদ্ধতি  (Semi-micro &amp; Micro Analytical Methods) </vt:lpstr>
      <vt:lpstr>ম্যাক্রো ও মাইক্রো বিশ্লেষণীয় পদ্ধতি Macro &amp; Micro Analytical System</vt:lpstr>
      <vt:lpstr>সেমি-মাইক্রো বিশ্লেষণীয় পদ্ধতি Semi-micro Analytical System</vt:lpstr>
      <vt:lpstr>Slide 80</vt:lpstr>
      <vt:lpstr>ম্যাক্রো ও সেমি-মাইক্রো বিশ্লেষণের তুলনা Comparison Between Macro &amp; Semi-micro Analysis</vt:lpstr>
      <vt:lpstr>সেমি-মাইক্রো ও মাইক্রো বিশ্লেষণের তুলনা Comparison Between Semi-micro &amp; Micro Analysis</vt:lpstr>
      <vt:lpstr>পাঠ-১.১৪ ল্যাবরেটরি নিরাপত্তা সামগ্রী ও ব্যবহার বিধি  (Lab. ‍Safety Equipments &amp; Its Using Process) </vt:lpstr>
      <vt:lpstr>ফিউম হুড (Fume Hood)</vt:lpstr>
      <vt:lpstr>সিংক(Sink)</vt:lpstr>
      <vt:lpstr>সেফটি শাওয়ার ও আই ওয়াশ স্টেশন (Safety Shower &amp; Eye Wash Station)</vt:lpstr>
      <vt:lpstr>ঝরণা (Shower)</vt:lpstr>
      <vt:lpstr>অগ্নি নির্বাপক (Fire Extinguisher)</vt:lpstr>
      <vt:lpstr>অগ্নি কম্বল ও অগ্নি সংকেত  (Fire Blanket &amp; Fire Alarm) </vt:lpstr>
      <vt:lpstr>গ্যাস চাবি, টেলিফোন ও প্রাথমিক চিকিৎসা বক্স (Gas Key, Telephone &amp; First Aid Box)</vt:lpstr>
      <vt:lpstr>পাঠ-১.১৫ প্রাথমিক চিকিৎসা ও ফার্স্ট এইড বক্সের ব্যবহার বিধি (Preliminary Treatment &amp; Using Process of First-aid Box)</vt:lpstr>
      <vt:lpstr>ফার্স্ট এইড বক্সের উপাদান (Components of First Aid Box)</vt:lpstr>
      <vt:lpstr>চিকিৎসা যন্ত্রপাতি(Medical Equipment)</vt:lpstr>
      <vt:lpstr>ঔষধ(Medicine)</vt:lpstr>
      <vt:lpstr>আহত বা অসুস্থ ব্যক্তিকে প্রাথমিক চিকিৎসা প্রদান</vt:lpstr>
      <vt:lpstr>Slide 96</vt:lpstr>
      <vt:lpstr>প্রাথমিক চিকিৎসা প্রদানের লক্ষ্যসমূহ (Purposes of First Aid)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– Safe Use of Laboratory</dc:title>
  <dc:creator>WIN-10</dc:creator>
  <cp:lastModifiedBy>WIN-10</cp:lastModifiedBy>
  <cp:revision>986</cp:revision>
  <dcterms:created xsi:type="dcterms:W3CDTF">2020-08-09T12:06:30Z</dcterms:created>
  <dcterms:modified xsi:type="dcterms:W3CDTF">2020-10-07T03:20:52Z</dcterms:modified>
</cp:coreProperties>
</file>