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4" r:id="rId2"/>
    <p:sldId id="262" r:id="rId3"/>
    <p:sldId id="258" r:id="rId4"/>
    <p:sldId id="263" r:id="rId5"/>
    <p:sldId id="261" r:id="rId6"/>
    <p:sldId id="257" r:id="rId7"/>
    <p:sldId id="259" r:id="rId8"/>
    <p:sldId id="271" r:id="rId9"/>
    <p:sldId id="265" r:id="rId10"/>
    <p:sldId id="272" r:id="rId11"/>
    <p:sldId id="268" r:id="rId12"/>
    <p:sldId id="269" r:id="rId13"/>
    <p:sldId id="270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3399"/>
    <a:srgbClr val="C967A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4162" autoAdjust="0"/>
  </p:normalViewPr>
  <p:slideViewPr>
    <p:cSldViewPr snapToGrid="0">
      <p:cViewPr varScale="1">
        <p:scale>
          <a:sx n="71" d="100"/>
          <a:sy n="71" d="100"/>
        </p:scale>
        <p:origin x="672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3AE090-254F-4627-AAA4-D4177944FB2C}" type="datetimeFigureOut">
              <a:rPr lang="en-US" smtClean="0"/>
              <a:t>10/10/2020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989428-B134-4CDC-A095-4742F15C68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74079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3AE090-254F-4627-AAA4-D4177944FB2C}" type="datetimeFigureOut">
              <a:rPr lang="en-US" smtClean="0"/>
              <a:t>10/10/2020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989428-B134-4CDC-A095-4742F15C68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41593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3AE090-254F-4627-AAA4-D4177944FB2C}" type="datetimeFigureOut">
              <a:rPr lang="en-US" smtClean="0"/>
              <a:t>10/10/2020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989428-B134-4CDC-A095-4742F15C68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23889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3AE090-254F-4627-AAA4-D4177944FB2C}" type="datetimeFigureOut">
              <a:rPr lang="en-US" smtClean="0"/>
              <a:t>10/10/2020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989428-B134-4CDC-A095-4742F15C68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0772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3AE090-254F-4627-AAA4-D4177944FB2C}" type="datetimeFigureOut">
              <a:rPr lang="en-US" smtClean="0"/>
              <a:t>10/10/2020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989428-B134-4CDC-A095-4742F15C68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63223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3AE090-254F-4627-AAA4-D4177944FB2C}" type="datetimeFigureOut">
              <a:rPr lang="en-US" smtClean="0"/>
              <a:t>10/10/2020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989428-B134-4CDC-A095-4742F15C68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28660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3AE090-254F-4627-AAA4-D4177944FB2C}" type="datetimeFigureOut">
              <a:rPr lang="en-US" smtClean="0"/>
              <a:t>10/10/2020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989428-B134-4CDC-A095-4742F15C68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61007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3AE090-254F-4627-AAA4-D4177944FB2C}" type="datetimeFigureOut">
              <a:rPr lang="en-US" smtClean="0"/>
              <a:t>10/10/2020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989428-B134-4CDC-A095-4742F15C68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48180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3AE090-254F-4627-AAA4-D4177944FB2C}" type="datetimeFigureOut">
              <a:rPr lang="en-US" smtClean="0"/>
              <a:t>10/10/2020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989428-B134-4CDC-A095-4742F15C68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10149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3AE090-254F-4627-AAA4-D4177944FB2C}" type="datetimeFigureOut">
              <a:rPr lang="en-US" smtClean="0"/>
              <a:t>10/10/2020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989428-B134-4CDC-A095-4742F15C68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06864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3AE090-254F-4627-AAA4-D4177944FB2C}" type="datetimeFigureOut">
              <a:rPr lang="en-US" smtClean="0"/>
              <a:t>10/10/2020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989428-B134-4CDC-A095-4742F15C68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85917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D3AE090-254F-4627-AAA4-D4177944FB2C}" type="datetimeFigureOut">
              <a:rPr lang="en-US" smtClean="0"/>
              <a:t>10/10/2020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989428-B134-4CDC-A095-4742F15C68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84474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jp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2660" y="215152"/>
            <a:ext cx="9520518" cy="6427693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5383341" y="349623"/>
            <a:ext cx="1765980" cy="769441"/>
          </a:xfrm>
          <a:prstGeom prst="rect">
            <a:avLst/>
          </a:prstGeom>
          <a:solidFill>
            <a:schemeClr val="bg1"/>
          </a:solidFill>
          <a:ln w="76200" cmpd="thickThin">
            <a:solidFill>
              <a:srgbClr val="FF3399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r>
              <a:rPr lang="en-US" sz="44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স্বাগতম</a:t>
            </a:r>
            <a:endParaRPr lang="en-US" sz="4400" b="1" dirty="0">
              <a:ln/>
              <a:solidFill>
                <a:schemeClr val="accent4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650966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/>
        </p:nvSpPr>
        <p:spPr>
          <a:xfrm>
            <a:off x="834016" y="416859"/>
            <a:ext cx="10426889" cy="6079877"/>
          </a:xfrm>
          <a:prstGeom prst="roundRect">
            <a:avLst/>
          </a:prstGeom>
          <a:ln w="57150"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4924633" y="676731"/>
            <a:ext cx="2245659" cy="830997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একক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37"/>
          <a:stretch/>
        </p:blipFill>
        <p:spPr>
          <a:xfrm>
            <a:off x="4613097" y="1959225"/>
            <a:ext cx="2675210" cy="3232436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384944" y="5415542"/>
            <a:ext cx="5325035" cy="707886"/>
          </a:xfrm>
          <a:prstGeom prst="rect">
            <a:avLst/>
          </a:prstGeom>
          <a:solidFill>
            <a:srgbClr val="FF3399"/>
          </a:solidFill>
        </p:spPr>
        <p:txBody>
          <a:bodyPr wrap="square" rtlCol="0">
            <a:spAutoFit/>
          </a:bodyPr>
          <a:lstStyle/>
          <a:p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যৌতুকের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কারণ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সমূহ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উল্লেখ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2579966" y="1315918"/>
            <a:ext cx="6934993" cy="643307"/>
            <a:chOff x="3471862" y="817412"/>
            <a:chExt cx="6934993" cy="442340"/>
          </a:xfrm>
        </p:grpSpPr>
        <p:pic>
          <p:nvPicPr>
            <p:cNvPr id="7" name="Picture 2" descr="nikhitha - My Desktop Nexus"/>
            <p:cNvPicPr>
              <a:picLocks noChangeAspect="1" noChangeArrowheads="1" noCrop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71862" y="817412"/>
              <a:ext cx="3614737" cy="44234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" name="Picture 2" descr="nikhitha - My Desktop Nexus"/>
            <p:cNvPicPr>
              <a:picLocks noChangeAspect="1" noChangeArrowheads="1" noCrop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792118" y="817412"/>
              <a:ext cx="3614737" cy="44234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9196012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590843" y="154745"/>
            <a:ext cx="11057206" cy="6414867"/>
          </a:xfrm>
          <a:prstGeom prst="roundRect">
            <a:avLst/>
          </a:prstGeom>
          <a:ln w="76200" cmpd="thickThin">
            <a:solidFill>
              <a:srgbClr val="FF3399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5177119" y="411462"/>
            <a:ext cx="1573306" cy="769441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ln w="38100">
            <a:solidFill>
              <a:srgbClr val="FF3399"/>
            </a:solidFill>
          </a:ln>
        </p:spPr>
        <p:txBody>
          <a:bodyPr wrap="square" rtlCol="0">
            <a:spAutoFit/>
          </a:bodyPr>
          <a:lstStyle/>
          <a:p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মূল্যায়ন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506071" y="3762402"/>
            <a:ext cx="9130552" cy="2308324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  <a:ln w="76200" cmpd="tri">
            <a:solidFill>
              <a:srgbClr val="FF3399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sz="3600" dirty="0" smtClean="0">
                <a:ln w="0"/>
                <a:solidFill>
                  <a:srgbClr val="FF3399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n w="0"/>
                <a:solidFill>
                  <a:srgbClr val="FF3399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যৌতুক</a:t>
            </a:r>
            <a:r>
              <a:rPr lang="en-US" sz="3600" dirty="0" smtClean="0">
                <a:ln w="0"/>
                <a:solidFill>
                  <a:srgbClr val="FF3399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n w="0"/>
                <a:solidFill>
                  <a:srgbClr val="FF3399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কাকে</a:t>
            </a:r>
            <a:r>
              <a:rPr lang="en-US" sz="3600" dirty="0" smtClean="0">
                <a:ln w="0"/>
                <a:solidFill>
                  <a:srgbClr val="FF3399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n w="0"/>
                <a:solidFill>
                  <a:srgbClr val="FF3399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বলে</a:t>
            </a:r>
            <a:r>
              <a:rPr lang="en-US" sz="3600" dirty="0" smtClean="0">
                <a:ln w="0"/>
                <a:solidFill>
                  <a:srgbClr val="FF3399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sz="3600" dirty="0" smtClean="0">
                <a:ln w="0"/>
                <a:solidFill>
                  <a:srgbClr val="0070C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n w="0"/>
                <a:solidFill>
                  <a:srgbClr val="0070C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যৌতুকের</a:t>
            </a:r>
            <a:r>
              <a:rPr lang="en-US" sz="3600" dirty="0" smtClean="0">
                <a:ln w="0"/>
                <a:solidFill>
                  <a:srgbClr val="0070C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n w="0"/>
                <a:solidFill>
                  <a:srgbClr val="0070C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প্রধান</a:t>
            </a:r>
            <a:r>
              <a:rPr lang="en-US" sz="3600" dirty="0" smtClean="0">
                <a:ln w="0"/>
                <a:solidFill>
                  <a:srgbClr val="0070C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n w="0"/>
                <a:solidFill>
                  <a:srgbClr val="0070C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কারণ</a:t>
            </a:r>
            <a:r>
              <a:rPr lang="en-US" sz="3600" dirty="0" smtClean="0">
                <a:ln w="0"/>
                <a:solidFill>
                  <a:srgbClr val="0070C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n w="0"/>
                <a:solidFill>
                  <a:srgbClr val="0070C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কি</a:t>
            </a:r>
            <a:r>
              <a:rPr lang="en-US" sz="3600" dirty="0" smtClean="0">
                <a:ln w="0"/>
                <a:solidFill>
                  <a:srgbClr val="0070C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?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sz="3600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বিবাহিত</a:t>
            </a:r>
            <a:r>
              <a:rPr lang="en-US" sz="3600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নারির</a:t>
            </a:r>
            <a:r>
              <a:rPr lang="en-US" sz="3600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প্রতি</a:t>
            </a:r>
            <a:r>
              <a:rPr lang="en-US" sz="3600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অত্যাচার</a:t>
            </a:r>
            <a:r>
              <a:rPr lang="en-US" sz="3600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3600" dirty="0" err="1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সহিংসতার</a:t>
            </a:r>
            <a:r>
              <a:rPr lang="en-US" sz="3600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মূল</a:t>
            </a:r>
            <a:r>
              <a:rPr lang="en-US" sz="3600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কারণ</a:t>
            </a:r>
            <a:r>
              <a:rPr lang="en-US" sz="3600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কি</a:t>
            </a:r>
            <a:r>
              <a:rPr lang="en-US" sz="3600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sz="36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এথেন্সে</a:t>
            </a:r>
            <a:r>
              <a:rPr lang="en-US" sz="36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বিয়ের</a:t>
            </a:r>
            <a:r>
              <a:rPr lang="en-US" sz="36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পর</a:t>
            </a:r>
            <a:r>
              <a:rPr lang="en-US" sz="36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কনে</a:t>
            </a:r>
            <a:r>
              <a:rPr lang="en-US" sz="36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স্বামীর</a:t>
            </a:r>
            <a:r>
              <a:rPr lang="en-US" sz="36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ঘরে</a:t>
            </a:r>
            <a:r>
              <a:rPr lang="en-US" sz="36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36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নিয়ে</a:t>
            </a:r>
            <a:r>
              <a:rPr lang="en-US" sz="36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যেত</a:t>
            </a:r>
            <a:r>
              <a:rPr lang="en-US" sz="36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? 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69509" y="1351227"/>
            <a:ext cx="5071080" cy="22408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64353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950759" y="522642"/>
            <a:ext cx="2111188" cy="707886"/>
          </a:xfrm>
          <a:prstGeom prst="rect">
            <a:avLst/>
          </a:prstGeom>
          <a:solidFill>
            <a:srgbClr val="002060"/>
          </a:solidFill>
          <a:ln w="57150">
            <a:solidFill>
              <a:srgbClr val="FF3399"/>
            </a:solidFill>
          </a:ln>
        </p:spPr>
        <p:txBody>
          <a:bodyPr wrap="square" rtlCol="0">
            <a:spAutoFit/>
          </a:bodyPr>
          <a:lstStyle/>
          <a:p>
            <a:r>
              <a:rPr lang="en-US" sz="4000" b="1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বাড়ির</a:t>
            </a:r>
            <a:r>
              <a:rPr lang="en-US" sz="40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r>
              <a:rPr lang="en-US" sz="40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40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426074" y="5096436"/>
            <a:ext cx="7160559" cy="1200329"/>
          </a:xfrm>
          <a:prstGeom prst="rect">
            <a:avLst/>
          </a:prstGeom>
          <a:solidFill>
            <a:srgbClr val="FF3399"/>
          </a:solidFill>
          <a:ln w="76200" cmpd="thickThin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r>
              <a:rPr lang="en-US" sz="3600" b="1" dirty="0" err="1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যৌতুকের</a:t>
            </a:r>
            <a:r>
              <a:rPr lang="en-US" sz="3600" b="1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কারণে</a:t>
            </a:r>
            <a:r>
              <a:rPr lang="en-US" sz="3600" b="1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সমাজে</a:t>
            </a:r>
            <a:r>
              <a:rPr lang="en-US" sz="3600" b="1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3600" b="1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3600" b="1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অপরাধ</a:t>
            </a:r>
            <a:r>
              <a:rPr lang="en-US" sz="3600" b="1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ঘটতে</a:t>
            </a:r>
            <a:r>
              <a:rPr lang="en-US" sz="3600" b="1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পারে</a:t>
            </a:r>
            <a:r>
              <a:rPr lang="en-US" sz="3600" b="1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তার</a:t>
            </a:r>
            <a:r>
              <a:rPr lang="en-US" sz="3600" b="1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একটি</a:t>
            </a:r>
            <a:r>
              <a:rPr lang="en-US" sz="3600" b="1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তালিকা</a:t>
            </a:r>
            <a:r>
              <a:rPr lang="en-US" sz="3600" b="1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তৈরি</a:t>
            </a:r>
            <a:r>
              <a:rPr lang="en-US" sz="3600" b="1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</a:t>
            </a:r>
            <a:r>
              <a:rPr lang="en-US" sz="3600" b="1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। </a:t>
            </a:r>
            <a:endParaRPr lang="en-US" sz="3600" b="1" dirty="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20471" y="1425470"/>
            <a:ext cx="7171764" cy="328108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7311325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1819965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64282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ounded Rectangle 8"/>
          <p:cNvSpPr/>
          <p:nvPr/>
        </p:nvSpPr>
        <p:spPr>
          <a:xfrm>
            <a:off x="1077780" y="430407"/>
            <a:ext cx="10031505" cy="5912268"/>
          </a:xfrm>
          <a:prstGeom prst="roundRect">
            <a:avLst/>
          </a:prstGeom>
          <a:ln w="76200" cmpd="thickThin">
            <a:solidFill>
              <a:srgbClr val="FF3399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9000" y="2284574"/>
            <a:ext cx="2452195" cy="296381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6" name="Rectangle 5"/>
          <p:cNvSpPr/>
          <p:nvPr/>
        </p:nvSpPr>
        <p:spPr>
          <a:xfrm>
            <a:off x="5946293" y="2232379"/>
            <a:ext cx="3975312" cy="2308324"/>
          </a:xfrm>
          <a:prstGeom prst="rect">
            <a:avLst/>
          </a:prstGeom>
          <a:ln w="38100">
            <a:solidFill>
              <a:srgbClr val="009900"/>
            </a:solidFill>
            <a:prstDash val="sysDot"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txBody>
          <a:bodyPr wrap="square">
            <a:spAutoFit/>
          </a:bodyPr>
          <a:lstStyle/>
          <a:p>
            <a:r>
              <a:rPr lang="en-US" sz="36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rgbClr val="FF006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চায়না</a:t>
            </a:r>
            <a:r>
              <a:rPr lang="en-US" sz="4000" dirty="0">
                <a:solidFill>
                  <a:srgbClr val="FF006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rgbClr val="FF006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আক্তার</a:t>
            </a:r>
            <a:endParaRPr lang="en-US" sz="4000" dirty="0">
              <a:solidFill>
                <a:srgbClr val="FF0066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4000" dirty="0">
                <a:solidFill>
                  <a:srgbClr val="FF006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rgbClr val="FF006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সহকারি</a:t>
            </a:r>
            <a:r>
              <a:rPr lang="en-US" sz="4000" dirty="0" smtClean="0">
                <a:solidFill>
                  <a:srgbClr val="FF006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rgbClr val="FF006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শিক্ষক</a:t>
            </a:r>
            <a:endParaRPr lang="en-US" sz="4000" dirty="0">
              <a:solidFill>
                <a:srgbClr val="FF0066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3200" dirty="0" err="1">
                <a:solidFill>
                  <a:srgbClr val="0000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শোলাপ্রতিমা</a:t>
            </a:r>
            <a:r>
              <a:rPr lang="en-US" sz="3200" dirty="0">
                <a:solidFill>
                  <a:srgbClr val="0000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rgbClr val="0000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দাখিল</a:t>
            </a:r>
            <a:r>
              <a:rPr lang="en-US" sz="3200" dirty="0">
                <a:solidFill>
                  <a:srgbClr val="0000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rgbClr val="0000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মাদ্রাসা</a:t>
            </a:r>
            <a:endParaRPr lang="en-US" sz="3200" dirty="0">
              <a:solidFill>
                <a:srgbClr val="0000CC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3200" dirty="0">
                <a:solidFill>
                  <a:srgbClr val="0000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 </a:t>
            </a:r>
            <a:r>
              <a:rPr lang="en-US" sz="3200" dirty="0" err="1">
                <a:solidFill>
                  <a:srgbClr val="0000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সখিপুর</a:t>
            </a:r>
            <a:r>
              <a:rPr lang="en-US" sz="3200" dirty="0">
                <a:solidFill>
                  <a:srgbClr val="0000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200" dirty="0" err="1">
                <a:solidFill>
                  <a:srgbClr val="0000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টাংগাইল</a:t>
            </a:r>
            <a:r>
              <a:rPr lang="en-US" sz="3200" dirty="0">
                <a:solidFill>
                  <a:srgbClr val="0000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endParaRPr lang="en-US" sz="3200" dirty="0">
              <a:solidFill>
                <a:srgbClr val="0000CC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969259" y="846857"/>
            <a:ext cx="1954068" cy="830997"/>
          </a:xfrm>
          <a:prstGeom prst="rect">
            <a:avLst/>
          </a:prstGeom>
          <a:solidFill>
            <a:srgbClr val="00B050"/>
          </a:solidFill>
          <a:ln w="76200">
            <a:noFill/>
          </a:ln>
        </p:spPr>
        <p:txBody>
          <a:bodyPr wrap="square">
            <a:spAutoFit/>
          </a:bodyPr>
          <a:lstStyle/>
          <a:p>
            <a:r>
              <a:rPr lang="en-US" sz="4800" b="1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5946293" y="4669325"/>
            <a:ext cx="3405969" cy="954107"/>
          </a:xfrm>
          <a:prstGeom prst="rect">
            <a:avLst/>
          </a:prstGeom>
          <a:solidFill>
            <a:srgbClr val="0070C0"/>
          </a:solidFill>
          <a:ln w="28575">
            <a:solidFill>
              <a:srgbClr val="FF3399"/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b="1" dirty="0" err="1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বাংলাদেশ</a:t>
            </a:r>
            <a:r>
              <a:rPr lang="en-US" sz="28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2800" b="1" dirty="0" err="1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বিশ্বপরিচয়</a:t>
            </a:r>
            <a:r>
              <a:rPr lang="en-US" sz="28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r>
              <a:rPr lang="en-US" sz="28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 </a:t>
            </a:r>
            <a:r>
              <a:rPr lang="en-US" sz="2800" b="1" dirty="0" err="1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দাখিল</a:t>
            </a:r>
            <a:r>
              <a:rPr lang="en-US" sz="28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- ৭ম </a:t>
            </a:r>
            <a:r>
              <a:rPr lang="en-US" sz="2800" b="1" dirty="0" err="1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শ্রেণি</a:t>
            </a:r>
            <a:r>
              <a:rPr lang="en-US" sz="28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endParaRPr lang="en-US" sz="2800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Flowchart: Collate 7"/>
          <p:cNvSpPr/>
          <p:nvPr/>
        </p:nvSpPr>
        <p:spPr>
          <a:xfrm>
            <a:off x="5298708" y="2284573"/>
            <a:ext cx="349624" cy="2963811"/>
          </a:xfrm>
          <a:prstGeom prst="flowChartCollate">
            <a:avLst/>
          </a:prstGeom>
          <a:solidFill>
            <a:srgbClr val="FF33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grpSp>
        <p:nvGrpSpPr>
          <p:cNvPr id="13" name="Group 12"/>
          <p:cNvGrpSpPr/>
          <p:nvPr/>
        </p:nvGrpSpPr>
        <p:grpSpPr>
          <a:xfrm>
            <a:off x="2478796" y="1486507"/>
            <a:ext cx="6934993" cy="739557"/>
            <a:chOff x="3471862" y="817412"/>
            <a:chExt cx="6934993" cy="442340"/>
          </a:xfrm>
        </p:grpSpPr>
        <p:pic>
          <p:nvPicPr>
            <p:cNvPr id="14" name="Picture 2" descr="nikhitha - My Desktop Nexus"/>
            <p:cNvPicPr>
              <a:picLocks noChangeAspect="1" noChangeArrowheads="1" noCrop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71862" y="817412"/>
              <a:ext cx="3614737" cy="44234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5" name="Picture 2" descr="nikhitha - My Desktop Nexus"/>
            <p:cNvPicPr>
              <a:picLocks noChangeAspect="1" noChangeArrowheads="1" noCrop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792118" y="817412"/>
              <a:ext cx="3614737" cy="44234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421462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4224476" y="576998"/>
            <a:ext cx="3225195" cy="707886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ছবিগুলো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লক্ষ্য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376" y="1682515"/>
            <a:ext cx="5244352" cy="393835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14247" y="1735487"/>
            <a:ext cx="5029200" cy="3832412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4039459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Bevel 8"/>
          <p:cNvSpPr/>
          <p:nvPr/>
        </p:nvSpPr>
        <p:spPr>
          <a:xfrm>
            <a:off x="1450843" y="488682"/>
            <a:ext cx="9883588" cy="6240237"/>
          </a:xfrm>
          <a:prstGeom prst="bevel">
            <a:avLst/>
          </a:prstGeom>
          <a:ln w="57150">
            <a:solidFill>
              <a:srgbClr val="FF3399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4960374" y="496807"/>
            <a:ext cx="2380432" cy="707886"/>
          </a:xfrm>
          <a:prstGeom prst="rect">
            <a:avLst/>
          </a:prstGeom>
          <a:solidFill>
            <a:srgbClr val="00FF00"/>
          </a:solidFill>
          <a:ln w="38100">
            <a:solidFill>
              <a:srgbClr val="FF3399"/>
            </a:solidFill>
          </a:ln>
        </p:spPr>
        <p:txBody>
          <a:bodyPr wrap="square" rtlCol="0">
            <a:spAutoFit/>
          </a:bodyPr>
          <a:lstStyle/>
          <a:p>
            <a:r>
              <a:rPr lang="en-US" sz="4000" b="1" dirty="0" err="1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আজকের</a:t>
            </a:r>
            <a:r>
              <a:rPr lang="en-US" sz="40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r>
              <a:rPr lang="en-US" sz="40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4000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979010" y="1455508"/>
            <a:ext cx="4827253" cy="1077218"/>
          </a:xfrm>
          <a:prstGeom prst="rect">
            <a:avLst/>
          </a:prstGeom>
          <a:solidFill>
            <a:srgbClr val="00B0F0"/>
          </a:solidFill>
          <a:ln w="38100">
            <a:solidFill>
              <a:srgbClr val="FF3399"/>
            </a:solidFill>
          </a:ln>
        </p:spPr>
        <p:txBody>
          <a:bodyPr wrap="square" rtlCol="0">
            <a:spAutoFit/>
          </a:bodyPr>
          <a:lstStyle/>
          <a:p>
            <a:r>
              <a:rPr lang="en-US" sz="3600" b="1" dirty="0" err="1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যৌতুকের</a:t>
            </a:r>
            <a:r>
              <a:rPr lang="en-US" sz="36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ধারণা</a:t>
            </a:r>
            <a:r>
              <a:rPr lang="en-US" sz="36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, </a:t>
            </a:r>
            <a:r>
              <a:rPr lang="en-US" sz="3600" b="1" dirty="0" err="1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কারণ</a:t>
            </a:r>
            <a:r>
              <a:rPr lang="en-US" sz="36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3600" b="1" dirty="0" err="1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প্রভাব</a:t>
            </a:r>
            <a:r>
              <a:rPr lang="en-US" sz="36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r>
              <a:rPr lang="en-US" sz="2800" b="1" dirty="0" err="1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দশম</a:t>
            </a:r>
            <a:r>
              <a:rPr lang="en-US" sz="28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অধ্যায়</a:t>
            </a:r>
            <a:r>
              <a:rPr lang="en-US" sz="28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,  </a:t>
            </a:r>
            <a:r>
              <a:rPr lang="en-US" sz="2800" b="1" dirty="0" err="1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r>
              <a:rPr lang="en-US" sz="28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- ১</a:t>
            </a:r>
            <a:endParaRPr lang="en-US" sz="2800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251" t="11744" r="6455"/>
          <a:stretch/>
        </p:blipFill>
        <p:spPr>
          <a:xfrm>
            <a:off x="3173506" y="2783541"/>
            <a:ext cx="6669741" cy="281043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0716771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/>
        </p:nvSpPr>
        <p:spPr>
          <a:xfrm>
            <a:off x="972670" y="443752"/>
            <a:ext cx="10246659" cy="5836024"/>
          </a:xfrm>
          <a:prstGeom prst="roundRect">
            <a:avLst/>
          </a:prstGeom>
          <a:ln w="38100">
            <a:solidFill>
              <a:srgbClr val="00B0F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5469043" y="702383"/>
            <a:ext cx="1766830" cy="769441"/>
          </a:xfrm>
          <a:prstGeom prst="rect">
            <a:avLst/>
          </a:prstGeom>
          <a:noFill/>
          <a:ln w="57150">
            <a:solidFill>
              <a:srgbClr val="00B0F0"/>
            </a:solidFill>
          </a:ln>
        </p:spPr>
        <p:txBody>
          <a:bodyPr wrap="none" rtlCol="0">
            <a:spAutoFit/>
          </a:bodyPr>
          <a:lstStyle/>
          <a:p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শিখনফল</a:t>
            </a:r>
            <a:endParaRPr lang="en-US" sz="44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879070" y="3031681"/>
            <a:ext cx="8433860" cy="2862322"/>
          </a:xfrm>
          <a:prstGeom prst="rect">
            <a:avLst/>
          </a:prstGeom>
          <a:noFill/>
          <a:ln w="76200" cmpd="thickThin">
            <a:solidFill>
              <a:srgbClr val="FF3399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       এ </a:t>
            </a:r>
            <a:r>
              <a:rPr lang="en-US" sz="36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r>
              <a:rPr lang="en-US" sz="36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শেষে</a:t>
            </a:r>
            <a:r>
              <a:rPr lang="en-US" sz="36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শিক্ষার্থীরা</a:t>
            </a:r>
            <a:r>
              <a:rPr lang="en-US" sz="36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……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                      </a:t>
            </a:r>
          </a:p>
          <a:p>
            <a:pPr marL="571500" indent="-571500">
              <a:buFont typeface="Wingdings" panose="05000000000000000000" pitchFamily="2" charset="2"/>
              <a:buChar char="v"/>
            </a:pP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যৌতুকের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ধারণা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ব্যাখ্যা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 </a:t>
            </a:r>
          </a:p>
          <a:p>
            <a:pPr marL="571500" indent="-571500">
              <a:buFont typeface="Wingdings" panose="05000000000000000000" pitchFamily="2" charset="2"/>
              <a:buChar char="v"/>
            </a:pP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যৌতুকের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কারন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বিশ্লেষণ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 </a:t>
            </a:r>
          </a:p>
          <a:p>
            <a:pPr marL="571500" indent="-571500">
              <a:buFont typeface="Wingdings" panose="05000000000000000000" pitchFamily="2" charset="2"/>
              <a:buChar char="v"/>
            </a:pP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যৌতুকের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ফলে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সৃষ্ট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সমস্যাগুলো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জানতে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pPr marL="571500" indent="-571500">
              <a:buFont typeface="Wingdings" panose="05000000000000000000" pitchFamily="2" charset="2"/>
              <a:buChar char="v"/>
            </a:pP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যৌতুকের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সূচনাকাল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সম্পর্কে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ধারণা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লাভ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 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84170" y="1565953"/>
            <a:ext cx="3536576" cy="13715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59981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618565" y="403412"/>
            <a:ext cx="11120717" cy="5930153"/>
          </a:xfrm>
          <a:prstGeom prst="roundRect">
            <a:avLst/>
          </a:prstGeom>
          <a:ln w="76200" cmpd="thinThick">
            <a:solidFill>
              <a:srgbClr val="FF3399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2141" y="839927"/>
            <a:ext cx="4972889" cy="302558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4" name="TextBox 3"/>
          <p:cNvSpPr txBox="1"/>
          <p:nvPr/>
        </p:nvSpPr>
        <p:spPr>
          <a:xfrm>
            <a:off x="1187824" y="4222377"/>
            <a:ext cx="9816353" cy="1754326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5715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আমাদের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দেশে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নানা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সামাজিক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সমস্যার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অন্যতম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হচ্ছে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যৌতুক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প্রথা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           </a:t>
            </a:r>
            <a:r>
              <a:rPr lang="en-US" sz="36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বিয়ের</a:t>
            </a:r>
            <a:r>
              <a:rPr lang="en-US" sz="36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সময়</a:t>
            </a:r>
            <a:r>
              <a:rPr lang="en-US" sz="36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বর</a:t>
            </a:r>
            <a:r>
              <a:rPr lang="en-US" sz="36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</a:t>
            </a:r>
            <a:r>
              <a:rPr lang="en-US" sz="36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কনে</a:t>
            </a:r>
            <a:r>
              <a:rPr lang="en-US" sz="36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বিপরীত</a:t>
            </a:r>
            <a:r>
              <a:rPr lang="en-US" sz="36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পক্ষের</a:t>
            </a:r>
            <a:r>
              <a:rPr lang="en-US" sz="36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কাছ</a:t>
            </a:r>
            <a:r>
              <a:rPr lang="en-US" sz="36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থেকে</a:t>
            </a:r>
            <a:r>
              <a:rPr lang="en-US" sz="36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যে</a:t>
            </a:r>
            <a:r>
              <a:rPr lang="en-US" sz="36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অর্থ</a:t>
            </a:r>
            <a:r>
              <a:rPr lang="en-US" sz="36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</a:t>
            </a:r>
            <a:r>
              <a:rPr lang="en-US" sz="36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সম্পত্তি</a:t>
            </a:r>
            <a:r>
              <a:rPr lang="en-US" sz="36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দাবি</a:t>
            </a:r>
            <a:r>
              <a:rPr lang="en-US" sz="36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36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36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গ্রহণ</a:t>
            </a:r>
            <a:r>
              <a:rPr lang="en-US" sz="36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36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তাকেই</a:t>
            </a:r>
            <a:r>
              <a:rPr lang="en-US" sz="36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বলা</a:t>
            </a:r>
            <a:r>
              <a:rPr lang="en-US" sz="36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36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যৌতুক</a:t>
            </a:r>
            <a:r>
              <a:rPr lang="en-US" sz="36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 </a:t>
            </a:r>
            <a:endParaRPr lang="en-US" sz="36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79242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lowchart: Alternate Process 5"/>
          <p:cNvSpPr/>
          <p:nvPr/>
        </p:nvSpPr>
        <p:spPr>
          <a:xfrm>
            <a:off x="801859" y="309490"/>
            <a:ext cx="10607040" cy="6306464"/>
          </a:xfrm>
          <a:prstGeom prst="flowChartAlternateProcess">
            <a:avLst/>
          </a:prstGeom>
          <a:ln w="76200" cmpd="thickThin"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642" t="29305" r="27557" b="52316"/>
          <a:stretch/>
        </p:blipFill>
        <p:spPr>
          <a:xfrm>
            <a:off x="1645013" y="3334869"/>
            <a:ext cx="8920731" cy="2715703"/>
          </a:xfrm>
          <a:prstGeom prst="rect">
            <a:avLst/>
          </a:prstGeom>
          <a:ln w="228600" cap="sq" cmpd="thickThin">
            <a:solidFill>
              <a:srgbClr val="FF3399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46352" y="766482"/>
            <a:ext cx="3780989" cy="205358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6376" y="766482"/>
            <a:ext cx="4169002" cy="205358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76310733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533" t="21208" r="26187" b="26664"/>
          <a:stretch/>
        </p:blipFill>
        <p:spPr>
          <a:xfrm>
            <a:off x="1160228" y="645458"/>
            <a:ext cx="9871545" cy="5701953"/>
          </a:xfrm>
          <a:prstGeom prst="rect">
            <a:avLst/>
          </a:prstGeom>
          <a:ln w="228600" cap="sq" cmpd="thickThin">
            <a:solidFill>
              <a:srgbClr val="C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390512794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lowchart: Alternate Process 4"/>
          <p:cNvSpPr/>
          <p:nvPr/>
        </p:nvSpPr>
        <p:spPr>
          <a:xfrm>
            <a:off x="1012874" y="182880"/>
            <a:ext cx="10255348" cy="6513755"/>
          </a:xfrm>
          <a:prstGeom prst="flowChartAlternateProcess">
            <a:avLst/>
          </a:prstGeom>
          <a:ln w="76200" cmpd="thickThin">
            <a:solidFill>
              <a:srgbClr val="FF3399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709" t="47779" r="28422" b="17285"/>
          <a:stretch/>
        </p:blipFill>
        <p:spPr>
          <a:xfrm>
            <a:off x="1759616" y="2931458"/>
            <a:ext cx="8761863" cy="3455895"/>
          </a:xfrm>
          <a:prstGeom prst="rect">
            <a:avLst/>
          </a:prstGeom>
          <a:ln w="88900" cap="sq" cmpd="thickThin">
            <a:solidFill>
              <a:srgbClr val="FF3399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12894" y="568793"/>
            <a:ext cx="3827653" cy="216217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94930" y="568792"/>
            <a:ext cx="3428999" cy="216217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74855129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933</TotalTime>
  <Words>169</Words>
  <Application>Microsoft Office PowerPoint</Application>
  <PresentationFormat>Widescreen</PresentationFormat>
  <Paragraphs>30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9" baseType="lpstr">
      <vt:lpstr>Arial</vt:lpstr>
      <vt:lpstr>Calibri</vt:lpstr>
      <vt:lpstr>Calibri Light</vt:lpstr>
      <vt:lpstr>NikoshBAN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account</dc:creator>
  <cp:lastModifiedBy>Microsoft account</cp:lastModifiedBy>
  <cp:revision>127</cp:revision>
  <dcterms:created xsi:type="dcterms:W3CDTF">2020-09-07T16:00:29Z</dcterms:created>
  <dcterms:modified xsi:type="dcterms:W3CDTF">2020-10-10T17:11:30Z</dcterms:modified>
</cp:coreProperties>
</file>