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82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81" r:id="rId25"/>
    <p:sldId id="280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A5CB7-74B6-4243-A418-18756D7219CB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AA855-65C8-4E27-B8CC-75C74B0AE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24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AA855-65C8-4E27-B8CC-75C74B0AEF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65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3968"/>
            </a:avLst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1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33400" y="533400"/>
            <a:ext cx="1676400" cy="1447800"/>
          </a:xfrm>
          <a:prstGeom prst="halfFrame">
            <a:avLst>
              <a:gd name="adj1" fmla="val 17544"/>
              <a:gd name="adj2" fmla="val 19298"/>
            </a:avLst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7048500" y="622300"/>
            <a:ext cx="1676400" cy="1447800"/>
          </a:xfrm>
          <a:prstGeom prst="halfFrame">
            <a:avLst>
              <a:gd name="adj1" fmla="val 22807"/>
              <a:gd name="adj2" fmla="val 20175"/>
            </a:avLst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flipH="1" flipV="1">
            <a:off x="6934200" y="4906365"/>
            <a:ext cx="1676400" cy="1418235"/>
          </a:xfrm>
          <a:prstGeom prst="halfFrame">
            <a:avLst>
              <a:gd name="adj1" fmla="val 23684"/>
              <a:gd name="adj2" fmla="val 21929"/>
            </a:avLst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6200000">
            <a:off x="438150" y="4813300"/>
            <a:ext cx="1638300" cy="1447800"/>
          </a:xfrm>
          <a:prstGeom prst="halfFrame">
            <a:avLst>
              <a:gd name="adj1" fmla="val 21052"/>
              <a:gd name="adj2" fmla="val 19298"/>
            </a:avLst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513" y="5648326"/>
            <a:ext cx="382588" cy="325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4313" y="5597526"/>
            <a:ext cx="382588" cy="325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772400" y="893292"/>
            <a:ext cx="382588" cy="325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00113" y="867892"/>
            <a:ext cx="382588" cy="3259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990600"/>
            <a:ext cx="6553200" cy="838199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162" y="1981200"/>
            <a:ext cx="6411238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9426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39140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উপরিভাগে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94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5237"/>
            <a:ext cx="739140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মুলকপি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এন্ট্রি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02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773"/>
            <a:ext cx="8229600" cy="639762"/>
          </a:xfrm>
        </p:spPr>
        <p:txBody>
          <a:bodyPr/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মহাখালী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২০১৮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নিম্নরুপঃ</a:t>
            </a:r>
            <a:endParaRPr lang="en-US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৪০টি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নং-৫৬,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১০%। </a:t>
            </a:r>
          </a:p>
          <a:p>
            <a:pPr marL="0" indent="0" algn="just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23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305800" cy="99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নগদে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৪০টি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নং-৫৬,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১০%। </a:t>
            </a:r>
          </a:p>
          <a:p>
            <a:pPr algn="ctr"/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"/>
            <a:ext cx="8382000" cy="495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81400" y="228600"/>
            <a:ext cx="24384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মহাখালী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228600"/>
            <a:ext cx="20574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নং-০৫৬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99122" y="228600"/>
            <a:ext cx="20574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২৮/০৫/১৮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8382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81400" y="1143000"/>
            <a:ext cx="25146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7627089"/>
              </p:ext>
            </p:extLst>
          </p:nvPr>
        </p:nvGraphicFramePr>
        <p:xfrm>
          <a:off x="533400" y="1828800"/>
          <a:ext cx="8023122" cy="2010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431">
                  <a:extLst>
                    <a:ext uri="{9D8B030D-6E8A-4147-A177-3AD203B41FA5}">
                      <a16:colId xmlns:a16="http://schemas.microsoft.com/office/drawing/2014/main" xmlns="" val="790306686"/>
                    </a:ext>
                  </a:extLst>
                </a:gridCol>
                <a:gridCol w="2432818">
                  <a:extLst>
                    <a:ext uri="{9D8B030D-6E8A-4147-A177-3AD203B41FA5}">
                      <a16:colId xmlns:a16="http://schemas.microsoft.com/office/drawing/2014/main" xmlns="" val="1761087481"/>
                    </a:ext>
                  </a:extLst>
                </a:gridCol>
                <a:gridCol w="759177">
                  <a:extLst>
                    <a:ext uri="{9D8B030D-6E8A-4147-A177-3AD203B41FA5}">
                      <a16:colId xmlns:a16="http://schemas.microsoft.com/office/drawing/2014/main" xmlns="" val="1972195023"/>
                    </a:ext>
                  </a:extLst>
                </a:gridCol>
                <a:gridCol w="1380323">
                  <a:extLst>
                    <a:ext uri="{9D8B030D-6E8A-4147-A177-3AD203B41FA5}">
                      <a16:colId xmlns:a16="http://schemas.microsoft.com/office/drawing/2014/main" xmlns="" val="3100141908"/>
                    </a:ext>
                  </a:extLst>
                </a:gridCol>
                <a:gridCol w="2674373">
                  <a:extLst>
                    <a:ext uri="{9D8B030D-6E8A-4147-A177-3AD203B41FA5}">
                      <a16:colId xmlns:a16="http://schemas.microsoft.com/office/drawing/2014/main" xmlns="" val="1204977235"/>
                    </a:ext>
                  </a:extLst>
                </a:gridCol>
              </a:tblGrid>
              <a:tr h="50267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ক্রনং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মালের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0277937"/>
                  </a:ext>
                </a:extLst>
              </a:tr>
              <a:tr h="50267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শাড়ি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6950850"/>
                  </a:ext>
                </a:extLst>
              </a:tr>
              <a:tr h="502675"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কারবারি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বাট্টা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-১০%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(২০০০)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4551993"/>
                  </a:ext>
                </a:extLst>
              </a:tr>
              <a:tr h="502675"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1971153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096000" y="4246308"/>
            <a:ext cx="2362199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3915700"/>
            <a:ext cx="3810000" cy="1113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কথায় : আঠারো হাজার টাকা মাত্র</a:t>
            </a:r>
          </a:p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ক্রেতার স্বাক্ষর</a:t>
            </a:r>
          </a:p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বি:দ্র: বিক্রীত মাল ফেরত নেয়া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না। </a:t>
            </a:r>
          </a:p>
        </p:txBody>
      </p:sp>
    </p:spTree>
    <p:extLst>
      <p:ext uri="{BB962C8B-B14F-4D97-AF65-F5344CB8AC3E}">
        <p14:creationId xmlns:p14="http://schemas.microsoft.com/office/powerpoint/2010/main" xmlns="" val="161945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7086600" cy="3810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মহাখালী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২০১৮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নিম্নরুপঃ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নগদে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৭০০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৩০টি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নং-৬৭,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৭.৫০%। 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অবলম্বনে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0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467600" cy="47545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ক্রয়কৃত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নিম্নমানের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8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9140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২০১৮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0" indent="0" algn="just">
              <a:buNone/>
            </a:pP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রাজিব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মাফিক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নোট-৫৬,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১০%।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অবলম্বনে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নোট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38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401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রাজিব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মাফিক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নোট-৫৬,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১০%। </a:t>
            </a:r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000" y="152400"/>
            <a:ext cx="8382000" cy="5029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81400" y="228600"/>
            <a:ext cx="24384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228600"/>
            <a:ext cx="20574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নোট-০৫৬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99122" y="228600"/>
            <a:ext cx="20574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১৮/০৫/১৮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685800"/>
            <a:ext cx="35052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নং-১২৬৫/৭মে ১৮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0" y="1143000"/>
            <a:ext cx="25146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3194031"/>
              </p:ext>
            </p:extLst>
          </p:nvPr>
        </p:nvGraphicFramePr>
        <p:xfrm>
          <a:off x="533400" y="1828800"/>
          <a:ext cx="8023122" cy="2696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431">
                  <a:extLst>
                    <a:ext uri="{9D8B030D-6E8A-4147-A177-3AD203B41FA5}">
                      <a16:colId xmlns:a16="http://schemas.microsoft.com/office/drawing/2014/main" xmlns="" val="790306686"/>
                    </a:ext>
                  </a:extLst>
                </a:gridCol>
                <a:gridCol w="2432818">
                  <a:extLst>
                    <a:ext uri="{9D8B030D-6E8A-4147-A177-3AD203B41FA5}">
                      <a16:colId xmlns:a16="http://schemas.microsoft.com/office/drawing/2014/main" xmlns="" val="1761087481"/>
                    </a:ext>
                  </a:extLst>
                </a:gridCol>
                <a:gridCol w="759177">
                  <a:extLst>
                    <a:ext uri="{9D8B030D-6E8A-4147-A177-3AD203B41FA5}">
                      <a16:colId xmlns:a16="http://schemas.microsoft.com/office/drawing/2014/main" xmlns="" val="1972195023"/>
                    </a:ext>
                  </a:extLst>
                </a:gridCol>
                <a:gridCol w="2279974">
                  <a:extLst>
                    <a:ext uri="{9D8B030D-6E8A-4147-A177-3AD203B41FA5}">
                      <a16:colId xmlns:a16="http://schemas.microsoft.com/office/drawing/2014/main" xmlns="" val="3100141908"/>
                    </a:ext>
                  </a:extLst>
                </a:gridCol>
                <a:gridCol w="1774722">
                  <a:extLst>
                    <a:ext uri="{9D8B030D-6E8A-4147-A177-3AD203B41FA5}">
                      <a16:colId xmlns:a16="http://schemas.microsoft.com/office/drawing/2014/main" xmlns="" val="1204977235"/>
                    </a:ext>
                  </a:extLst>
                </a:gridCol>
              </a:tblGrid>
              <a:tr h="5026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ক্রনং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মালের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r>
                        <a:rPr lang="en-US" sz="2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ফেরতের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0277937"/>
                  </a:ext>
                </a:extLst>
              </a:tr>
              <a:tr h="502675">
                <a:tc rowSpan="2"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পিস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৫০০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দরে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৪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পিস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শাড়ি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নমুনা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মাফিক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হওয়ার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কারণে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পাঠানো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হলো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পণ্যের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মুল্য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আপনার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হিসাবকে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হলো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6950850"/>
                  </a:ext>
                </a:extLst>
              </a:tr>
              <a:tr h="502675">
                <a:tc v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কারবারি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বাট্টা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-১০%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(২০০)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4551993"/>
                  </a:ext>
                </a:extLst>
              </a:tr>
              <a:tr h="502675"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1971153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334001" y="4648200"/>
            <a:ext cx="30480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987" y="4648200"/>
            <a:ext cx="4191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আটশত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19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715962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343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10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9140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২০১৮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0" indent="0" algn="just">
              <a:buNone/>
            </a:pP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রাজিব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মাফিক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নোট-৭৬,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১০%।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অবলম্বনে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ক্রেবিট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নোট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62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447800" y="1371600"/>
            <a:ext cx="3124200" cy="4109113"/>
          </a:xfrm>
          <a:prstGeom prst="frame">
            <a:avLst>
              <a:gd name="adj1" fmla="val 2241"/>
            </a:avLst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838200"/>
            <a:ext cx="7162800" cy="415636"/>
          </a:xfrm>
        </p:spPr>
      </p:pic>
      <p:pic>
        <p:nvPicPr>
          <p:cNvPr id="12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571" y="5562600"/>
            <a:ext cx="6998730" cy="415636"/>
          </a:xfrm>
          <a:prstGeom prst="rect">
            <a:avLst/>
          </a:prstGeom>
        </p:spPr>
      </p:pic>
      <p:pic>
        <p:nvPicPr>
          <p:cNvPr id="13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423347" y="3238500"/>
            <a:ext cx="5063836" cy="415636"/>
          </a:xfrm>
          <a:prstGeom prst="rect">
            <a:avLst/>
          </a:prstGeom>
        </p:spPr>
      </p:pic>
      <p:pic>
        <p:nvPicPr>
          <p:cNvPr id="14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23977" y="3229919"/>
            <a:ext cx="4966647" cy="415636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4606119" y="1357952"/>
            <a:ext cx="3124200" cy="4109113"/>
          </a:xfrm>
          <a:prstGeom prst="frame">
            <a:avLst>
              <a:gd name="adj1" fmla="val 2241"/>
            </a:avLst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3352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523999"/>
            <a:ext cx="1676400" cy="1600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724400" y="3962400"/>
            <a:ext cx="28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05000" y="1447800"/>
            <a:ext cx="2057400" cy="2057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24000" y="3581400"/>
            <a:ext cx="2743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পিন্টু চন্দ্র শীল </a:t>
            </a:r>
          </a:p>
          <a:p>
            <a:pPr algn="ctr"/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সহকারী শিক্ষক </a:t>
            </a: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রিচি উচ্চ বিদ্যালয় </a:t>
            </a:r>
          </a:p>
          <a:p>
            <a:pPr algn="ctr"/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হবিগঞ্জ</a:t>
            </a:r>
            <a:r>
              <a:rPr lang="bn-IN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4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401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মহাখালী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মাফিক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আসলো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নোট-৭৬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১০%। </a:t>
            </a:r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000" y="152400"/>
            <a:ext cx="8382000" cy="5029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81400" y="228600"/>
            <a:ext cx="24384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রাজিব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228600"/>
            <a:ext cx="20574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নোট-০৭৬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99122" y="228600"/>
            <a:ext cx="20574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১৮/০৫/১৮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685800"/>
            <a:ext cx="35052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নোট-৫৬/১২৬/৭মে ১৮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0" y="1143000"/>
            <a:ext cx="25146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4240007"/>
              </p:ext>
            </p:extLst>
          </p:nvPr>
        </p:nvGraphicFramePr>
        <p:xfrm>
          <a:off x="533400" y="1828800"/>
          <a:ext cx="8023122" cy="2696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431">
                  <a:extLst>
                    <a:ext uri="{9D8B030D-6E8A-4147-A177-3AD203B41FA5}">
                      <a16:colId xmlns:a16="http://schemas.microsoft.com/office/drawing/2014/main" xmlns="" val="790306686"/>
                    </a:ext>
                  </a:extLst>
                </a:gridCol>
                <a:gridCol w="2432818">
                  <a:extLst>
                    <a:ext uri="{9D8B030D-6E8A-4147-A177-3AD203B41FA5}">
                      <a16:colId xmlns:a16="http://schemas.microsoft.com/office/drawing/2014/main" xmlns="" val="1761087481"/>
                    </a:ext>
                  </a:extLst>
                </a:gridCol>
                <a:gridCol w="759177">
                  <a:extLst>
                    <a:ext uri="{9D8B030D-6E8A-4147-A177-3AD203B41FA5}">
                      <a16:colId xmlns:a16="http://schemas.microsoft.com/office/drawing/2014/main" xmlns="" val="1972195023"/>
                    </a:ext>
                  </a:extLst>
                </a:gridCol>
                <a:gridCol w="2279974">
                  <a:extLst>
                    <a:ext uri="{9D8B030D-6E8A-4147-A177-3AD203B41FA5}">
                      <a16:colId xmlns:a16="http://schemas.microsoft.com/office/drawing/2014/main" xmlns="" val="3100141908"/>
                    </a:ext>
                  </a:extLst>
                </a:gridCol>
                <a:gridCol w="1774722">
                  <a:extLst>
                    <a:ext uri="{9D8B030D-6E8A-4147-A177-3AD203B41FA5}">
                      <a16:colId xmlns:a16="http://schemas.microsoft.com/office/drawing/2014/main" xmlns="" val="1204977235"/>
                    </a:ext>
                  </a:extLst>
                </a:gridCol>
              </a:tblGrid>
              <a:tr h="5026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ক্রনং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মালের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r>
                        <a:rPr lang="en-US" sz="2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ফেরতের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0277937"/>
                  </a:ext>
                </a:extLst>
              </a:tr>
              <a:tr h="502675">
                <a:tc rowSpan="2"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পিস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৫০০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দরে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৪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পিস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শাড়ি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নমুনা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মাফিক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হওয়ার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কারণে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পাঠানো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হলো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পণ্যের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মুল্য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আপনার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হিসাবকে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হয়েছে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6950850"/>
                  </a:ext>
                </a:extLst>
              </a:tr>
              <a:tr h="502675">
                <a:tc v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কারবারি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বাট্টা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-১০%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(২০০)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4551993"/>
                  </a:ext>
                </a:extLst>
              </a:tr>
              <a:tr h="502675"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1971153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334001" y="4648200"/>
            <a:ext cx="30480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987" y="4648200"/>
            <a:ext cx="4191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আটশত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42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5635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086600" cy="48005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ভাউচারের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ক্যাশবুক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ভাউচারে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4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1"/>
            <a:ext cx="746760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২০১৭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ম্যানেজার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শাহিনাকে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৪০০০০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নং-১০২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1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80037"/>
            <a:ext cx="8229600" cy="944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ম্যানেজার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শাহিনাকে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৪০০০০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নং-১০২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04799"/>
            <a:ext cx="8305800" cy="4953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0400" y="381000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33400"/>
            <a:ext cx="2667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নং-১০২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1066800"/>
            <a:ext cx="25146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২৪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শাহিনা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:…….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676400"/>
            <a:ext cx="2971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60506" y="1447800"/>
            <a:ext cx="23622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6764045"/>
              </p:ext>
            </p:extLst>
          </p:nvPr>
        </p:nvGraphicFramePr>
        <p:xfrm>
          <a:off x="533400" y="2296160"/>
          <a:ext cx="79248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890087212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xmlns="" val="229834615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xmlns="" val="988747696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ক্র.নং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7231559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৪০০০০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9678148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33400" y="3460627"/>
            <a:ext cx="37338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চল্লিশ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390102"/>
            <a:ext cx="2175387" cy="6390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….......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ক্যাশিয়ারের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2813" y="4407308"/>
            <a:ext cx="2192593" cy="6218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হিসাবরক্ষকের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1606" y="4422056"/>
            <a:ext cx="2057400" cy="6071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99006" y="4390102"/>
            <a:ext cx="2057400" cy="6390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গ্রহণকারির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8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1"/>
            <a:ext cx="6629400" cy="358139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ভাউচারের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239000" cy="1676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২৫০০০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500" y="2261419"/>
            <a:ext cx="63246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043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399"/>
            <a:ext cx="7391400" cy="3124201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দলিলপত্রের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দলিলপত্র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দলিলপত্র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1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06193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সর্ম্পকিত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দলিলপত্র</a:t>
            </a:r>
            <a:endParaRPr lang="as-IN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2387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সমর্থনে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প্রমাণপত্র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102114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প্রমাণপত্র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355" y="405747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as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02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153400" cy="685800"/>
          </a:xfrm>
        </p:spPr>
        <p:txBody>
          <a:bodyPr/>
          <a:lstStyle/>
          <a:p>
            <a:r>
              <a:rPr lang="en-US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দলিলপত্র</a:t>
            </a: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নিম্নরুপঃ</a:t>
            </a:r>
            <a:endParaRPr lang="en-US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905000"/>
            <a:ext cx="3429000" cy="40386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endParaRPr lang="en-US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</a:t>
            </a:r>
            <a:endParaRPr lang="en-US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endParaRPr lang="en-US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endParaRPr lang="en-US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44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endParaRPr lang="en-US" sz="54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524000"/>
            <a:ext cx="739140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প্রামাণ্য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বিবরণসহ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অর্ন্তভুক্ত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হলোঃ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মোট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1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6934200" cy="6096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1447800"/>
            <a:ext cx="7010401" cy="4572000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ট্রের্ডাস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বাজার,ঢাকা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২০১৮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নিম্নরুপঃ</a:t>
            </a:r>
            <a:endParaRPr lang="en-US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মিরপুর-১২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৩৩,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১০%,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২/১০, নিট-৩০। </a:t>
            </a:r>
          </a:p>
          <a:p>
            <a:pPr algn="just"/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অবলম্বনে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38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8305800" cy="152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মিরপুর-১২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৩৩,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১০%,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২/১০, নিট-৩০।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7908643"/>
              </p:ext>
            </p:extLst>
          </p:nvPr>
        </p:nvGraphicFramePr>
        <p:xfrm>
          <a:off x="990600" y="457200"/>
          <a:ext cx="72390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xmlns="" val="1128016184"/>
                    </a:ext>
                  </a:extLst>
                </a:gridCol>
              </a:tblGrid>
              <a:tr h="4419600">
                <a:tc>
                  <a:txBody>
                    <a:bodyPr/>
                    <a:lstStyle/>
                    <a:p>
                      <a:pPr algn="ctr"/>
                      <a:endParaRPr lang="en-US" sz="28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932025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95516" y="838200"/>
            <a:ext cx="2590800" cy="11135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নং-৩৩</a:t>
            </a:r>
          </a:p>
          <a:p>
            <a:pPr algn="just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টের্ডার্স</a:t>
            </a: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মিরপুর-১২,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7065" y="914400"/>
            <a:ext cx="21336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১০/০৫/১৮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33800" y="1371600"/>
            <a:ext cx="17526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2087509"/>
              </p:ext>
            </p:extLst>
          </p:nvPr>
        </p:nvGraphicFramePr>
        <p:xfrm>
          <a:off x="1143000" y="1981200"/>
          <a:ext cx="7086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790306686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xmlns="" val="176108748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xmlns="" val="197219502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10014190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1204977235"/>
                    </a:ext>
                  </a:extLst>
                </a:gridCol>
              </a:tblGrid>
              <a:tr h="378542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ক্রনং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মালের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0277937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শাড়ি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6950850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কারবারি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বাট্টা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-১০%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(২০০০)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4551993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197115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744497" y="4267200"/>
            <a:ext cx="2305665" cy="457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8942" y="495300"/>
            <a:ext cx="2153265" cy="76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886200"/>
            <a:ext cx="33909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আটারো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শর্তঃ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২/১০, নিট-৩০। </a:t>
            </a:r>
          </a:p>
          <a:p>
            <a:pPr algn="just"/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বি:দ্র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ভুলত্রুটি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সংশোধনযোগ্য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01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066800"/>
            <a:ext cx="7315200" cy="4800600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বহিঃচালান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আন্তঃচালান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98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1332</Words>
  <Application>Microsoft Office PowerPoint</Application>
  <PresentationFormat>On-screen Show (4:3)</PresentationFormat>
  <Paragraphs>244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মাল্টিমিডিয়া ক্লাসে সবাইকে স্বাগতম</vt:lpstr>
      <vt:lpstr>Slide 2</vt:lpstr>
      <vt:lpstr>শিখন ফল</vt:lpstr>
      <vt:lpstr>Slide 4</vt:lpstr>
      <vt:lpstr>লেনদেন সম্পর্কিত বিভিন্ন প্রকার  দলিলপত্র নিম্নরুপঃ</vt:lpstr>
      <vt:lpstr>চালান</vt:lpstr>
      <vt:lpstr>চালান সম্পর্কিত গাণিতিক সমস্যা ও সমাধান</vt:lpstr>
      <vt:lpstr>Slide 8</vt:lpstr>
      <vt:lpstr>* চালানে ক্রেতার নাম ও ঠিকানা, পণ্যের বিবরণ, পণ্যের পরিমাণ, মুল্য পরিশোধের শর্ত উল্লেখ থাকে * চালান বিক্রেতার নিকট বহিঃচালান, ক্রেতার নিকট আন্তঃচালান নামে অভিহিত।  * চালানের ভিত্তিতে ক্রেতা প্রাথমিকভাবে ক্রয় জাবেদায় এবং বিক্রেতা প্রাথমিক ভাবে বিক্রয় জাবেদায় লিপিবদ্ধ করেন।  * বিক্রেতা যখন পণ্য বিক্রয় করেন, তখন পণ্যের সাথে চালান প্রস্তুত করে ক্রেতার নিকট হস্তান্তর করেন।  * চালানে বিক্রেতার স্বাক্ষর থাকে।    </vt:lpstr>
      <vt:lpstr>ক্যাশমেমো</vt:lpstr>
      <vt:lpstr>ক্যাশমেমো</vt:lpstr>
      <vt:lpstr>ক্যাশমেমো সংক্রান্ত গাণিতিক সমস্যা ও সমাধান</vt:lpstr>
      <vt:lpstr>Slide 13</vt:lpstr>
      <vt:lpstr>জোড়ায় কাজ</vt:lpstr>
      <vt:lpstr>ডেবিট নোট</vt:lpstr>
      <vt:lpstr>ডেবিট নোট সংক্রান্ত গাণিতিক সমস্যা ও সমাধান</vt:lpstr>
      <vt:lpstr>Slide 17</vt:lpstr>
      <vt:lpstr>ক্রেডিট নোট</vt:lpstr>
      <vt:lpstr>ক্রেডিট নোট সংক্রান্ত গাণিতিক সমস্যা ও সমাধান</vt:lpstr>
      <vt:lpstr>Slide 20</vt:lpstr>
      <vt:lpstr>ডেবিট ভাউচার</vt:lpstr>
      <vt:lpstr>ডেবিট ভাউচার সম্পর্কিত গাণিতিক সমস্যা ও সমাধান</vt:lpstr>
      <vt:lpstr>Slide 23</vt:lpstr>
      <vt:lpstr>মুল্যায়ন</vt:lpstr>
      <vt:lpstr>বাড়ির কাজ</vt:lpstr>
      <vt:lpstr>ধন্যবাদ সবাইকে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Mominul</dc:creator>
  <cp:lastModifiedBy>pintorhsh@outlook.com</cp:lastModifiedBy>
  <cp:revision>116</cp:revision>
  <dcterms:created xsi:type="dcterms:W3CDTF">2006-08-16T00:00:00Z</dcterms:created>
  <dcterms:modified xsi:type="dcterms:W3CDTF">2020-10-10T20:49:14Z</dcterms:modified>
</cp:coreProperties>
</file>